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6" r:id="rId9"/>
    <p:sldId id="265" r:id="rId10"/>
    <p:sldId id="26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07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05BCF9D7-6C9A-4745-8D8E-79F76DF01045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2A67B54C-10EE-4547-A7A8-547095BC11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CF9D7-6C9A-4745-8D8E-79F76DF01045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B54C-10EE-4547-A7A8-547095BC11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5BCF9D7-6C9A-4745-8D8E-79F76DF01045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2A67B54C-10EE-4547-A7A8-547095BC11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CF9D7-6C9A-4745-8D8E-79F76DF01045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B54C-10EE-4547-A7A8-547095BC11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CF9D7-6C9A-4745-8D8E-79F76DF01045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B54C-10EE-4547-A7A8-547095BC11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CF9D7-6C9A-4745-8D8E-79F76DF01045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B54C-10EE-4547-A7A8-547095BC11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CF9D7-6C9A-4745-8D8E-79F76DF01045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B54C-10EE-4547-A7A8-547095BC11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CF9D7-6C9A-4745-8D8E-79F76DF01045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B54C-10EE-4547-A7A8-547095BC11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CF9D7-6C9A-4745-8D8E-79F76DF01045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B54C-10EE-4547-A7A8-547095BC11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CF9D7-6C9A-4745-8D8E-79F76DF01045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B54C-10EE-4547-A7A8-547095BC11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CF9D7-6C9A-4745-8D8E-79F76DF01045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B54C-10EE-4547-A7A8-547095BC11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5BCF9D7-6C9A-4745-8D8E-79F76DF01045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A67B54C-10EE-4547-A7A8-547095BC11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konstitutsiia.ru/21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492896"/>
            <a:ext cx="7560840" cy="2095872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/>
              <a:t>Правовые аспекты взаимодействия с детьми с интеллектуальными нарушениями на примере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2200" b="1" dirty="0" smtClean="0"/>
              <a:t> </a:t>
            </a:r>
            <a:r>
              <a:rPr lang="ru-RU" sz="2200" b="1" dirty="0"/>
              <a:t>с</a:t>
            </a:r>
            <a:r>
              <a:rPr lang="ru-RU" sz="2200" b="1" dirty="0" smtClean="0"/>
              <a:t>облюдения </a:t>
            </a:r>
            <a:r>
              <a:rPr lang="ru-RU" b="1" dirty="0" smtClean="0"/>
              <a:t>«Декларации о правах умственно отсталых лиц» в стационарных учреждениях социального обслуживания.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6400" dirty="0" smtClean="0"/>
              <a:t>Составитель: методист, Рябова Ю.С.</a:t>
            </a:r>
          </a:p>
          <a:p>
            <a:endParaRPr lang="ru-RU" dirty="0" smtClean="0"/>
          </a:p>
          <a:p>
            <a:pPr algn="ctr"/>
            <a:r>
              <a:rPr lang="ru-RU" sz="4800" dirty="0" smtClean="0"/>
              <a:t>Санкт-Петербург,</a:t>
            </a:r>
            <a:endParaRPr lang="ru-RU" sz="4800" dirty="0" smtClean="0"/>
          </a:p>
          <a:p>
            <a:pPr algn="ctr"/>
            <a:r>
              <a:rPr lang="ru-RU" sz="4800" dirty="0" smtClean="0"/>
              <a:t>2023 </a:t>
            </a:r>
            <a:r>
              <a:rPr lang="ru-RU" sz="4800" dirty="0" smtClean="0"/>
              <a:t>г.</a:t>
            </a:r>
            <a:endParaRPr lang="ru-RU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332656"/>
            <a:ext cx="72728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КОМИТЕТ ПО СОЦИАЛЬНОЙ ПОЛИТИКЕ САНКТ-ПЕТЕРБУРГА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Санкт-Петербургское государственное бюджетное стационарное учреждение социального обслуживания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«Дом-интернат для детей с отклонениями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умственном развитии №4»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Декларация о правах умственно отсталых лиц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mlconvd-JVkQJW1x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556792"/>
            <a:ext cx="3035475" cy="4289425"/>
          </a:xfrm>
        </p:spPr>
      </p:pic>
      <p:sp>
        <p:nvSpPr>
          <p:cNvPr id="5" name="TextBox 4"/>
          <p:cNvSpPr txBox="1"/>
          <p:nvPr/>
        </p:nvSpPr>
        <p:spPr>
          <a:xfrm>
            <a:off x="4139952" y="1412776"/>
            <a:ext cx="4464496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i="1" u="sng" dirty="0"/>
              <a:t>Принята резолюцией  Генеральной Ассамблеи от 20 декабря 1971 </a:t>
            </a:r>
            <a:r>
              <a:rPr lang="ru-RU" i="1" u="sng" dirty="0" smtClean="0"/>
              <a:t>года.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Ссылается на: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Всеобщая декларация прав человека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Международные пакты о правах человека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Декларация прав ребенка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Международная организация труда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ООН по вопросам образования, науки и культуры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ВОЗ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Детский фонд ООН</a:t>
            </a:r>
          </a:p>
          <a:p>
            <a:pPr>
              <a:buFont typeface="Arial" pitchFamily="34" charset="0"/>
              <a:buChar char="•"/>
            </a:pPr>
            <a:endParaRPr lang="ru-RU" i="1" dirty="0" smtClean="0"/>
          </a:p>
          <a:p>
            <a:pPr>
              <a:buFont typeface="Arial" pitchFamily="34" charset="0"/>
              <a:buChar char="•"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404664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/>
              <a:t>Основные принципы Декларации о правах умственно отсталых лиц:</a:t>
            </a:r>
            <a:endParaRPr lang="ru-RU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1196752"/>
            <a:ext cx="7488832" cy="4661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/>
              <a:t>Умственно отсталое лицо имеет в максимальной степени осуществимости те же права, что и другие люди.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/>
              <a:t>Умственно отсталое лицо имеет право на надлежащее медицинское обслуживание и лечение, </a:t>
            </a:r>
            <a:r>
              <a:rPr lang="ru-RU" sz="2000" dirty="0" smtClean="0"/>
              <a:t>на </a:t>
            </a:r>
            <a:r>
              <a:rPr lang="ru-RU" sz="2000" dirty="0"/>
              <a:t>образование, обучение, восстановление трудоспособности и </a:t>
            </a:r>
            <a:r>
              <a:rPr lang="ru-RU" sz="2000" dirty="0" smtClean="0"/>
              <a:t>покровительство.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/>
              <a:t>Умственно отсталое лицо имеет право на материальное обеспечение и на удовлетворительный жизненный уровень. </a:t>
            </a:r>
            <a:endParaRPr lang="ru-RU" sz="20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/>
              <a:t>Лицо с умственной отсталостью имеет право продуктивно трудиться или заниматься каким-либо другим полезным делом в полную меру своих возможностей.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692696"/>
            <a:ext cx="7992888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/>
              <a:t>У</a:t>
            </a:r>
            <a:r>
              <a:rPr lang="ru-RU" sz="2000" dirty="0" smtClean="0"/>
              <a:t>мственно </a:t>
            </a:r>
            <a:r>
              <a:rPr lang="ru-RU" sz="2000" dirty="0"/>
              <a:t>отсталое лицо должно жить в кругу своей семьи или с приемными родителями и участвовать в различных формах жизни </a:t>
            </a:r>
            <a:r>
              <a:rPr lang="ru-RU" sz="2000" dirty="0" smtClean="0"/>
              <a:t>общества.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/>
              <a:t>Умственно отсталое лицо имеет право пользоваться </a:t>
            </a:r>
            <a:r>
              <a:rPr lang="ru-RU" sz="2000" dirty="0" smtClean="0"/>
              <a:t>услугами </a:t>
            </a:r>
            <a:r>
              <a:rPr lang="ru-RU" sz="2000" dirty="0"/>
              <a:t>опекуна в тех случаях, когда это необходимо для защиты его личного благосостояния и интересов</a:t>
            </a:r>
            <a:r>
              <a:rPr lang="ru-RU" sz="2000" dirty="0" smtClean="0"/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/>
              <a:t>Умственно отсталое лицо имеет право на защиту от эксплуатации, злоупотреблений и унизительного </a:t>
            </a:r>
            <a:r>
              <a:rPr lang="ru-RU" sz="2000" dirty="0" smtClean="0"/>
              <a:t>обращения.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/>
              <a:t>В случае судебного преследования в связи с каким-либо деянием оно должно иметь право на должное осуществление законности, полностью учитывающее степень умственного развития.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260648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/>
              <a:t>Основные принципы Декларации о правах умственно отсталых лиц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6"/>
            <a:ext cx="4248472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/>
              <a:t>Если вследствие серьезного характера инвалидности умственно отсталое лицо не может надлежащим образом осуществлять все свои права или же возникает необходимость в ограничении или аннулировании некоторых или всех таких прав, то процедура, применяемая в целях такого ограничения или аннулирования, должна предусматривать надлежащие правовые гарантии от любых злоупотреблений. </a:t>
            </a:r>
          </a:p>
        </p:txBody>
      </p:sp>
      <p:pic>
        <p:nvPicPr>
          <p:cNvPr id="3" name="Рисунок 2" descr="unnam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1412776"/>
            <a:ext cx="4005064" cy="40050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Примеры нарушения «Декларации о правах умственно отсталых лиц» в стационарном учреждении социального обслуживания: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484784"/>
            <a:ext cx="662473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Унижение достоинства и оскорбление личности получателя социальных услуг;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Физическое воздействие без предупреждения по отношению к получателю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 услуг;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Ненадлежащий уход за получателем социальных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проживающим в стационарном учреждении 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оциального обслуживания;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Применение любого вида насилия по 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отношению к лицу с умственной отсталостью;</a:t>
            </a:r>
          </a:p>
          <a:p>
            <a:pPr>
              <a:buFont typeface="Wingdings" pitchFamily="2" charset="2"/>
              <a:buChar char="Ø"/>
            </a:pPr>
            <a:endParaRPr lang="ru-RU" sz="2400" dirty="0" smtClean="0"/>
          </a:p>
          <a:p>
            <a:pPr>
              <a:buFont typeface="Wingdings" pitchFamily="2" charset="2"/>
              <a:buChar char="Ø"/>
            </a:pPr>
            <a:endParaRPr lang="ru-RU" sz="2400" dirty="0"/>
          </a:p>
        </p:txBody>
      </p:sp>
      <p:pic>
        <p:nvPicPr>
          <p:cNvPr id="4" name="Рисунок 3" descr="shutterstock_7613683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3284984"/>
            <a:ext cx="3048000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016" y="548680"/>
            <a:ext cx="8856984" cy="914400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Ошибки, которые могут совершать сотрудники, взаимодействующие с получателями социальных услуг с умственной отсталостью, проживающих в стационарных учреждениях социального обслуживания:</a:t>
            </a:r>
            <a:endParaRPr lang="ru-RU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556792"/>
            <a:ext cx="864096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Придирчивое отношение, проявление гнева, враждебности, отвержение – это виды проявления </a:t>
            </a:r>
            <a:r>
              <a:rPr lang="ru-RU" sz="1700" i="1" dirty="0" smtClean="0">
                <a:latin typeface="Times New Roman" pitchFamily="18" charset="0"/>
                <a:cs typeface="Times New Roman" pitchFamily="18" charset="0"/>
              </a:rPr>
              <a:t>эмоционального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насилия;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Запугивание,  угрозы, ограничение свободы получателя социальных услуг, изоляция, агрессия ( в том числе шлепки, толчки, принудительное кормление, и т.д.) – это виды проявления </a:t>
            </a:r>
            <a:r>
              <a:rPr lang="ru-RU" sz="1700" i="1" dirty="0" smtClean="0">
                <a:latin typeface="Times New Roman" pitchFamily="18" charset="0"/>
                <a:cs typeface="Times New Roman" pitchFamily="18" charset="0"/>
              </a:rPr>
              <a:t>физического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насилия;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Пристальный напряженный взгляд,  игнорирование, манипуляции – это виды проявления </a:t>
            </a:r>
            <a:r>
              <a:rPr lang="ru-RU" sz="1700" i="1" dirty="0" smtClean="0">
                <a:latin typeface="Times New Roman" pitchFamily="18" charset="0"/>
                <a:cs typeface="Times New Roman" pitchFamily="18" charset="0"/>
              </a:rPr>
              <a:t>психологического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насилия;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Крайности в громкости и тоне голоса, устрашающие термины, насмешки, отсутствие извинений со стороны персонала – это виды проявления </a:t>
            </a:r>
            <a:r>
              <a:rPr lang="ru-RU" sz="1700" i="1" dirty="0" smtClean="0">
                <a:latin typeface="Times New Roman" pitchFamily="18" charset="0"/>
                <a:cs typeface="Times New Roman" pitchFamily="18" charset="0"/>
              </a:rPr>
              <a:t>вербального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насилия;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Запрет доступа к личному имуществу, присвоение собственности получателя социальных услуг – это виды проявления </a:t>
            </a:r>
            <a:r>
              <a:rPr lang="ru-RU" sz="1700" i="1" dirty="0" smtClean="0">
                <a:latin typeface="Times New Roman" pitchFamily="18" charset="0"/>
                <a:cs typeface="Times New Roman" pitchFamily="18" charset="0"/>
              </a:rPr>
              <a:t>экономического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насилия;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Подчинение, «навешивание ярлыков» – это виды проявления </a:t>
            </a:r>
            <a:r>
              <a:rPr lang="ru-RU" sz="1700" i="1" dirty="0" smtClean="0">
                <a:latin typeface="Times New Roman" pitchFamily="18" charset="0"/>
                <a:cs typeface="Times New Roman" pitchFamily="18" charset="0"/>
              </a:rPr>
              <a:t>морального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насилия;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507288" cy="91440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нормативно-правовые акты, защищающие права получателей социальных услуг, проживающих в домах-интернатах: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455189" y="1268760"/>
            <a:ext cx="2386608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Конституция РФ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512" y="4464791"/>
            <a:ext cx="4104456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Федеральный закон "Об основах социального обслуживания граждан в Российской Федерации" от 28.12.2013 N 442-ФЗ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8" y="2420888"/>
            <a:ext cx="2725960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Декларация о правах инвалидов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72000" y="4456460"/>
            <a:ext cx="4420896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Постановление Правительства РФ от 24 мая 2014 г. N 481 "О деятельности организаций для детей-сирот и детей, оставшихся без попечения родителей, и об устройстве в них детей, оставшихся без попечения родителей" (с изменениями и дополнениями)</a:t>
            </a:r>
          </a:p>
          <a:p>
            <a:pPr algn="ctr"/>
            <a:endParaRPr lang="ru-RU" sz="16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00192" y="2420888"/>
            <a:ext cx="2664296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Декларация о правах ребенка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714" y="2671458"/>
            <a:ext cx="2330572" cy="155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180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04664"/>
            <a:ext cx="8424936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Таким образом, под понятие «насилие» попадает любой поступок, основная цель которого — управлять поведением другого человека, навязывая ему свою волю без учета его собственных интересов, желаний, чувств и т. п. </a:t>
            </a:r>
          </a:p>
          <a:p>
            <a:pPr indent="457200" algn="just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Насилие — это любой способ поведения (простой или сложный, вербальный или невербальный), используемый для того, чтобы управлять мыслями, чувствами и поступками другого, против его желания, воли или убеждений, но с психологической (а часто и материальной) выгодой для насильника.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При взаимодействии с получателями 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социальных услуг  важно руководствоваться 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принципами заботы с уважением, чтобы не 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навредить физическому и психическому 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здоровью воспитанников, а также повысить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уровень качества их жизни.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RT1_d-BB1l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3429000"/>
            <a:ext cx="2808312" cy="28083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914400"/>
          </a:xfrm>
        </p:spPr>
        <p:txBody>
          <a:bodyPr/>
          <a:lstStyle/>
          <a:p>
            <a:pPr algn="ctr"/>
            <a:r>
              <a:rPr lang="en-US" u="sng" dirty="0" smtClean="0"/>
              <a:t>Ryabova.job@yandex.ru</a:t>
            </a:r>
            <a:endParaRPr lang="ru-RU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33265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Bookman Old Style" pitchFamily="18" charset="0"/>
              </a:rPr>
              <a:t>КОНТАКТЫ:</a:t>
            </a:r>
            <a:endParaRPr lang="ru-RU" sz="2800" dirty="0">
              <a:latin typeface="Bookman Old Styl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2708920"/>
            <a:ext cx="80648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Статья 21 Конституции России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Достоинство личности охраняется государством. Ничто не может быть основанием для его умаления. 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Никто не должен подвергаться пыткам, насилию, другому жестокому или унижающему человеческое достоинство обращению или наказанию.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Комментарий: Достоинство любого человека подлежит защите независимо от его социальной ценности. Каждый человек имеет право на уважение окружающих. Никакие обстоятельства не могут служить основанием для умаления достоинства личности.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Источник: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https://konstitutsiia.ru/21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195</TotalTime>
  <Words>639</Words>
  <Application>Microsoft Office PowerPoint</Application>
  <PresentationFormat>Экран (4:3)</PresentationFormat>
  <Paragraphs>65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Bookman Old Style</vt:lpstr>
      <vt:lpstr>Calibri</vt:lpstr>
      <vt:lpstr>Cambria</vt:lpstr>
      <vt:lpstr>Gill Sans MT</vt:lpstr>
      <vt:lpstr>Times New Roman</vt:lpstr>
      <vt:lpstr>Wingdings</vt:lpstr>
      <vt:lpstr>Wingdings 3</vt:lpstr>
      <vt:lpstr>Начальная</vt:lpstr>
      <vt:lpstr>Правовые аспекты взаимодействия с детьми с интеллектуальными нарушениями на примере  соблюдения «Декларации о правах умственно отсталых лиц» в стационарных учреждениях социального обслуживания. </vt:lpstr>
      <vt:lpstr>Декларация о правах умственно отсталых лиц </vt:lpstr>
      <vt:lpstr>Презентация PowerPoint</vt:lpstr>
      <vt:lpstr>Презентация PowerPoint</vt:lpstr>
      <vt:lpstr>Презентация PowerPoint</vt:lpstr>
      <vt:lpstr>Примеры нарушения «Декларации о правах умственно отсталых лиц» в стационарном учреждении социального обслуживания:</vt:lpstr>
      <vt:lpstr>Ошибки, которые могут совершать сотрудники, взаимодействующие с получателями социальных услуг с умственной отсталостью, проживающих в стационарных учреждениях социального обслуживания:</vt:lpstr>
      <vt:lpstr>Основные нормативно-правовые акты, защищающие права получателей социальных услуг, проживающих в домах-интернатах:</vt:lpstr>
      <vt:lpstr>Презентация PowerPoint</vt:lpstr>
      <vt:lpstr>Ryabova.job@yandex.ru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«Декларация о правах умственно отсталых лиц» </dc:title>
  <dc:creator>Владелец</dc:creator>
  <cp:lastModifiedBy>User</cp:lastModifiedBy>
  <cp:revision>28</cp:revision>
  <dcterms:created xsi:type="dcterms:W3CDTF">2022-02-10T11:07:31Z</dcterms:created>
  <dcterms:modified xsi:type="dcterms:W3CDTF">2023-04-10T11:51:27Z</dcterms:modified>
</cp:coreProperties>
</file>