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sldIdLst>
    <p:sldId id="459" r:id="rId2"/>
    <p:sldId id="302" r:id="rId3"/>
    <p:sldId id="303" r:id="rId4"/>
    <p:sldId id="311" r:id="rId5"/>
    <p:sldId id="460" r:id="rId6"/>
    <p:sldId id="356" r:id="rId7"/>
    <p:sldId id="357" r:id="rId8"/>
    <p:sldId id="358" r:id="rId9"/>
    <p:sldId id="342" r:id="rId10"/>
    <p:sldId id="346" r:id="rId11"/>
    <p:sldId id="347" r:id="rId12"/>
    <p:sldId id="343" r:id="rId13"/>
    <p:sldId id="344" r:id="rId14"/>
    <p:sldId id="313" r:id="rId15"/>
    <p:sldId id="461" r:id="rId16"/>
    <p:sldId id="315" r:id="rId17"/>
    <p:sldId id="316" r:id="rId18"/>
    <p:sldId id="317" r:id="rId19"/>
    <p:sldId id="318" r:id="rId20"/>
    <p:sldId id="462" r:id="rId21"/>
    <p:sldId id="322" r:id="rId22"/>
    <p:sldId id="323" r:id="rId23"/>
    <p:sldId id="320" r:id="rId24"/>
    <p:sldId id="324" r:id="rId25"/>
    <p:sldId id="325" r:id="rId26"/>
    <p:sldId id="326" r:id="rId27"/>
    <p:sldId id="463" r:id="rId28"/>
    <p:sldId id="328" r:id="rId29"/>
    <p:sldId id="330" r:id="rId30"/>
    <p:sldId id="329" r:id="rId31"/>
    <p:sldId id="331" r:id="rId32"/>
    <p:sldId id="332" r:id="rId33"/>
    <p:sldId id="464" r:id="rId34"/>
    <p:sldId id="335" r:id="rId35"/>
    <p:sldId id="336" r:id="rId36"/>
    <p:sldId id="337" r:id="rId37"/>
    <p:sldId id="334" r:id="rId38"/>
    <p:sldId id="338" r:id="rId39"/>
    <p:sldId id="465" r:id="rId40"/>
    <p:sldId id="340" r:id="rId41"/>
    <p:sldId id="341" r:id="rId42"/>
    <p:sldId id="307" r:id="rId43"/>
  </p:sldIdLst>
  <p:sldSz cx="18288000" cy="10287000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DINPro-Black" panose="02000503030000020004" pitchFamily="50" charset="0"/>
      <p:bold r:id="rId49"/>
    </p:embeddedFont>
    <p:embeddedFont>
      <p:font typeface="DINPro-Bold" panose="02000503030000020004" pitchFamily="50" charset="0"/>
      <p:bold r:id="rId50"/>
    </p:embeddedFont>
    <p:embeddedFont>
      <p:font typeface="DINPro-Medium" panose="02000503030000020004" pitchFamily="50" charset="0"/>
      <p:regular r:id="rId51"/>
    </p:embeddedFont>
    <p:embeddedFont>
      <p:font typeface="DINPro-Regular" panose="02000503030000020004" pitchFamily="50" charset="0"/>
      <p:regular r:id="rId52"/>
    </p:embeddedFont>
    <p:embeddedFont>
      <p:font typeface="Montserrat" panose="00000500000000000000" pitchFamily="50" charset="-52"/>
      <p:regular r:id="rId53"/>
      <p:bold r:id="rId54"/>
      <p:italic r:id="rId55"/>
      <p:boldItalic r:id="rId56"/>
    </p:embeddedFont>
    <p:embeddedFont>
      <p:font typeface="Montserrat Light" panose="00000400000000000000" pitchFamily="50" charset="-52"/>
      <p:regular r:id="rId57"/>
      <p:italic r:id="rId58"/>
    </p:embeddedFont>
    <p:embeddedFont>
      <p:font typeface="Montserrat Medium" panose="00000600000000000000" pitchFamily="50" charset="-52"/>
      <p:regular r:id="rId59"/>
      <p:italic r:id="rId60"/>
    </p:embeddedFont>
    <p:embeddedFont>
      <p:font typeface="Verdana" panose="020B0604030504040204" pitchFamily="34" charset="0"/>
      <p:regular r:id="rId61"/>
      <p:bold r:id="rId62"/>
      <p:italic r:id="rId63"/>
      <p:boldItalic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6" userDrawn="1">
          <p15:clr>
            <a:srgbClr val="A4A3A4"/>
          </p15:clr>
        </p15:guide>
        <p15:guide id="2" pos="110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43AA19-5F2D-6A2F-CC76-9769E4571860}" name="Стеванович" initials="С" userId="00a8a23223ab7e1a" providerId="Windows Live"/>
  <p188:author id="{06F47EF4-8E45-19DB-1250-5962B6ADF93A}" name="Владимир Исаев" initials="ВИ" userId="52ebe6300510953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E5D"/>
    <a:srgbClr val="FD912C"/>
    <a:srgbClr val="FACA67"/>
    <a:srgbClr val="72D4DF"/>
    <a:srgbClr val="FFC28F"/>
    <a:srgbClr val="FF9943"/>
    <a:srgbClr val="97AF9A"/>
    <a:srgbClr val="FFD9B9"/>
    <a:srgbClr val="BCCCBE"/>
    <a:srgbClr val="8B10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5033" autoAdjust="0"/>
  </p:normalViewPr>
  <p:slideViewPr>
    <p:cSldViewPr>
      <p:cViewPr varScale="1">
        <p:scale>
          <a:sx n="53" d="100"/>
          <a:sy n="53" d="100"/>
        </p:scale>
        <p:origin x="730" y="62"/>
      </p:cViewPr>
      <p:guideLst>
        <p:guide orient="horz" pos="4056"/>
        <p:guide pos="110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63" Type="http://schemas.openxmlformats.org/officeDocument/2006/relationships/font" Target="fonts/font19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69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6.fntdata"/><Relationship Id="rId5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9A24C-365A-4B2D-975A-EC69FE924F8A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B6F85-0381-41AE-A0AF-EDAF23E2D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0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2C655-53C9-3146-BCC8-607E1C990E7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80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2C655-53C9-3146-BCC8-607E1C990E7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807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2C655-53C9-3146-BCC8-607E1C990E7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809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2C655-53C9-3146-BCC8-607E1C990E7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75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2C655-53C9-3146-BCC8-607E1C990E7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323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42E508-64DB-8E37-B0EF-0572B33DE55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886B6D-267B-0239-5202-006A564DF8E4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83EA36F-3073-0B42-F7D9-E18405EFA10D}"/>
              </a:ext>
            </a:extLst>
          </p:cNvPr>
          <p:cNvGrpSpPr/>
          <p:nvPr/>
        </p:nvGrpSpPr>
        <p:grpSpPr>
          <a:xfrm>
            <a:off x="1714234" y="3219896"/>
            <a:ext cx="14859532" cy="5129609"/>
            <a:chOff x="1416788" y="3218490"/>
            <a:chExt cx="14859532" cy="5129609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ED404B9-8B73-D70D-9225-279A8857F506}"/>
                </a:ext>
              </a:extLst>
            </p:cNvPr>
            <p:cNvGrpSpPr/>
            <p:nvPr/>
          </p:nvGrpSpPr>
          <p:grpSpPr>
            <a:xfrm>
              <a:off x="4198354" y="3218490"/>
              <a:ext cx="12077966" cy="5129609"/>
              <a:chOff x="4228834" y="2834639"/>
              <a:chExt cx="12077966" cy="5129609"/>
            </a:xfrm>
          </p:grpSpPr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E8F60869-94EE-B8B9-D2AA-6DD662045E10}"/>
                  </a:ext>
                </a:extLst>
              </p:cNvPr>
              <p:cNvSpPr txBox="1"/>
              <p:nvPr/>
            </p:nvSpPr>
            <p:spPr>
              <a:xfrm>
                <a:off x="4228834" y="2834639"/>
                <a:ext cx="11414409" cy="512960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r">
                  <a:lnSpc>
                    <a:spcPts val="10000"/>
                  </a:lnSpc>
                  <a:spcBef>
                    <a:spcPct val="0"/>
                  </a:spcBef>
                </a:pPr>
                <a:r>
                  <a:rPr lang="ru-RU" sz="100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ТСР</a:t>
                </a:r>
              </a:p>
              <a:p>
                <a:pPr marL="0" lvl="0" indent="0" algn="r">
                  <a:lnSpc>
                    <a:spcPts val="10000"/>
                  </a:lnSpc>
                  <a:spcBef>
                    <a:spcPct val="0"/>
                  </a:spcBef>
                </a:pPr>
                <a:r>
                  <a:rPr lang="ru-RU" sz="100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Принципы подбора и адаптации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8ECD2890-6027-5CE1-C46C-545B10D9BDA5}"/>
                  </a:ext>
                </a:extLst>
              </p:cNvPr>
              <p:cNvSpPr/>
              <p:nvPr/>
            </p:nvSpPr>
            <p:spPr>
              <a:xfrm>
                <a:off x="16154400" y="2834640"/>
                <a:ext cx="152400" cy="4819203"/>
              </a:xfrm>
              <a:prstGeom prst="rect">
                <a:avLst/>
              </a:prstGeom>
              <a:solidFill>
                <a:srgbClr val="727E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E591F4-CFA2-806F-23A9-F28828729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6788" y="3218490"/>
              <a:ext cx="5386093" cy="38472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052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132;p16">
            <a:extLst>
              <a:ext uri="{FF2B5EF4-FFF2-40B4-BE49-F238E27FC236}">
                <a16:creationId xmlns:a16="http://schemas.microsoft.com/office/drawing/2014/main" id="{403FA79B-8561-4FDC-A587-0F18053A3C37}"/>
              </a:ext>
            </a:extLst>
          </p:cNvPr>
          <p:cNvSpPr/>
          <p:nvPr/>
        </p:nvSpPr>
        <p:spPr>
          <a:xfrm>
            <a:off x="5320860" y="5623858"/>
            <a:ext cx="1904488" cy="1904488"/>
          </a:xfrm>
          <a:custGeom>
            <a:avLst/>
            <a:gdLst/>
            <a:ahLst/>
            <a:cxnLst/>
            <a:rect l="l" t="t" r="r" b="b"/>
            <a:pathLst>
              <a:path w="10921" h="10921" extrusionOk="0">
                <a:moveTo>
                  <a:pt x="5458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58" y="10921"/>
                </a:cubicBezTo>
                <a:cubicBezTo>
                  <a:pt x="8475" y="10921"/>
                  <a:pt x="10921" y="8475"/>
                  <a:pt x="10921" y="5464"/>
                </a:cubicBezTo>
                <a:cubicBezTo>
                  <a:pt x="10921" y="2446"/>
                  <a:pt x="8475" y="1"/>
                  <a:pt x="5458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1" name="Google Shape;134;p16">
            <a:extLst>
              <a:ext uri="{FF2B5EF4-FFF2-40B4-BE49-F238E27FC236}">
                <a16:creationId xmlns:a16="http://schemas.microsoft.com/office/drawing/2014/main" id="{10E93EFA-D7B3-451A-8126-ADF00BF1FC32}"/>
              </a:ext>
            </a:extLst>
          </p:cNvPr>
          <p:cNvSpPr/>
          <p:nvPr/>
        </p:nvSpPr>
        <p:spPr>
          <a:xfrm>
            <a:off x="4609795" y="5456970"/>
            <a:ext cx="3335338" cy="1126893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2" name="Google Shape;135;p16">
            <a:extLst>
              <a:ext uri="{FF2B5EF4-FFF2-40B4-BE49-F238E27FC236}">
                <a16:creationId xmlns:a16="http://schemas.microsoft.com/office/drawing/2014/main" id="{F4628AE9-F964-44FA-8842-3BB03B8EEBBF}"/>
              </a:ext>
            </a:extLst>
          </p:cNvPr>
          <p:cNvSpPr/>
          <p:nvPr/>
        </p:nvSpPr>
        <p:spPr>
          <a:xfrm>
            <a:off x="4554691" y="6519502"/>
            <a:ext cx="115270" cy="114224"/>
          </a:xfrm>
          <a:custGeom>
            <a:avLst/>
            <a:gdLst/>
            <a:ahLst/>
            <a:cxnLst/>
            <a:rect l="l" t="t" r="r" b="b"/>
            <a:pathLst>
              <a:path w="661" h="655" extrusionOk="0">
                <a:moveTo>
                  <a:pt x="328" y="1"/>
                </a:moveTo>
                <a:cubicBezTo>
                  <a:pt x="147" y="1"/>
                  <a:pt x="1" y="147"/>
                  <a:pt x="1" y="328"/>
                </a:cubicBezTo>
                <a:cubicBezTo>
                  <a:pt x="1" y="509"/>
                  <a:pt x="147" y="655"/>
                  <a:pt x="328" y="655"/>
                </a:cubicBezTo>
                <a:cubicBezTo>
                  <a:pt x="509" y="655"/>
                  <a:pt x="660" y="509"/>
                  <a:pt x="660" y="328"/>
                </a:cubicBezTo>
                <a:cubicBezTo>
                  <a:pt x="660" y="147"/>
                  <a:pt x="509" y="1"/>
                  <a:pt x="328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3" name="Google Shape;136;p16">
            <a:extLst>
              <a:ext uri="{FF2B5EF4-FFF2-40B4-BE49-F238E27FC236}">
                <a16:creationId xmlns:a16="http://schemas.microsoft.com/office/drawing/2014/main" id="{B9672D64-ADF3-462E-A03E-3CF3E9C2F23E}"/>
              </a:ext>
            </a:extLst>
          </p:cNvPr>
          <p:cNvSpPr/>
          <p:nvPr/>
        </p:nvSpPr>
        <p:spPr>
          <a:xfrm>
            <a:off x="7885964" y="6519502"/>
            <a:ext cx="114049" cy="114224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4" name="Google Shape;137;p16">
            <a:extLst>
              <a:ext uri="{FF2B5EF4-FFF2-40B4-BE49-F238E27FC236}">
                <a16:creationId xmlns:a16="http://schemas.microsoft.com/office/drawing/2014/main" id="{C1F8B48F-FF3C-4850-91BD-DF0C0AE94C5D}"/>
              </a:ext>
            </a:extLst>
          </p:cNvPr>
          <p:cNvSpPr/>
          <p:nvPr/>
        </p:nvSpPr>
        <p:spPr>
          <a:xfrm>
            <a:off x="8146496" y="5814287"/>
            <a:ext cx="1904488" cy="1905534"/>
          </a:xfrm>
          <a:custGeom>
            <a:avLst/>
            <a:gdLst/>
            <a:ahLst/>
            <a:cxnLst/>
            <a:rect l="l" t="t" r="r" b="b"/>
            <a:pathLst>
              <a:path w="10921" h="10927" extrusionOk="0">
                <a:moveTo>
                  <a:pt x="5463" y="0"/>
                </a:moveTo>
                <a:cubicBezTo>
                  <a:pt x="2446" y="0"/>
                  <a:pt x="0" y="2446"/>
                  <a:pt x="0" y="5463"/>
                </a:cubicBezTo>
                <a:cubicBezTo>
                  <a:pt x="0" y="8481"/>
                  <a:pt x="2446" y="10926"/>
                  <a:pt x="5463" y="10926"/>
                </a:cubicBezTo>
                <a:cubicBezTo>
                  <a:pt x="8481" y="10926"/>
                  <a:pt x="10920" y="8481"/>
                  <a:pt x="10920" y="5463"/>
                </a:cubicBezTo>
                <a:cubicBezTo>
                  <a:pt x="10920" y="2446"/>
                  <a:pt x="8481" y="0"/>
                  <a:pt x="5463" y="0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49" name="Google Shape;139;p16">
            <a:extLst>
              <a:ext uri="{FF2B5EF4-FFF2-40B4-BE49-F238E27FC236}">
                <a16:creationId xmlns:a16="http://schemas.microsoft.com/office/drawing/2014/main" id="{E88F2C78-015E-424D-8E86-83ED40FEAF38}"/>
              </a:ext>
            </a:extLst>
          </p:cNvPr>
          <p:cNvSpPr/>
          <p:nvPr/>
        </p:nvSpPr>
        <p:spPr>
          <a:xfrm>
            <a:off x="7419834" y="6759807"/>
            <a:ext cx="3335514" cy="1126893"/>
          </a:xfrm>
          <a:custGeom>
            <a:avLst/>
            <a:gdLst/>
            <a:ahLst/>
            <a:cxnLst/>
            <a:rect l="l" t="t" r="r" b="b"/>
            <a:pathLst>
              <a:path w="19127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4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44" y="82"/>
                </a:cubicBezTo>
                <a:lnTo>
                  <a:pt x="19126" y="82"/>
                </a:lnTo>
                <a:lnTo>
                  <a:pt x="19126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BCCCBE"/>
          </a:solidFill>
          <a:ln>
            <a:solidFill>
              <a:srgbClr val="FACA67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0" name="Google Shape;140;p16">
            <a:extLst>
              <a:ext uri="{FF2B5EF4-FFF2-40B4-BE49-F238E27FC236}">
                <a16:creationId xmlns:a16="http://schemas.microsoft.com/office/drawing/2014/main" id="{A455DCB0-A73A-40BB-973D-8DB8AA365F74}"/>
              </a:ext>
            </a:extLst>
          </p:cNvPr>
          <p:cNvSpPr/>
          <p:nvPr/>
        </p:nvSpPr>
        <p:spPr>
          <a:xfrm>
            <a:off x="10696003" y="6709932"/>
            <a:ext cx="114224" cy="114224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0"/>
                </a:moveTo>
                <a:cubicBezTo>
                  <a:pt x="146" y="0"/>
                  <a:pt x="1" y="146"/>
                  <a:pt x="1" y="327"/>
                </a:cubicBezTo>
                <a:cubicBezTo>
                  <a:pt x="1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1" name="Google Shape;141;p16">
            <a:extLst>
              <a:ext uri="{FF2B5EF4-FFF2-40B4-BE49-F238E27FC236}">
                <a16:creationId xmlns:a16="http://schemas.microsoft.com/office/drawing/2014/main" id="{A18A080E-830C-4141-86AA-74BD2F9D2CDA}"/>
              </a:ext>
            </a:extLst>
          </p:cNvPr>
          <p:cNvSpPr/>
          <p:nvPr/>
        </p:nvSpPr>
        <p:spPr>
          <a:xfrm>
            <a:off x="7364902" y="6743700"/>
            <a:ext cx="115096" cy="114224"/>
          </a:xfrm>
          <a:custGeom>
            <a:avLst/>
            <a:gdLst/>
            <a:ahLst/>
            <a:cxnLst/>
            <a:rect l="l" t="t" r="r" b="b"/>
            <a:pathLst>
              <a:path w="660" h="655" extrusionOk="0">
                <a:moveTo>
                  <a:pt x="333" y="0"/>
                </a:moveTo>
                <a:cubicBezTo>
                  <a:pt x="152" y="0"/>
                  <a:pt x="0" y="146"/>
                  <a:pt x="0" y="327"/>
                </a:cubicBezTo>
                <a:cubicBezTo>
                  <a:pt x="0" y="508"/>
                  <a:pt x="152" y="654"/>
                  <a:pt x="333" y="654"/>
                </a:cubicBezTo>
                <a:cubicBezTo>
                  <a:pt x="514" y="654"/>
                  <a:pt x="660" y="508"/>
                  <a:pt x="660" y="327"/>
                </a:cubicBezTo>
                <a:cubicBezTo>
                  <a:pt x="660" y="146"/>
                  <a:pt x="514" y="0"/>
                  <a:pt x="333" y="0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2" name="Google Shape;142;p16">
            <a:extLst>
              <a:ext uri="{FF2B5EF4-FFF2-40B4-BE49-F238E27FC236}">
                <a16:creationId xmlns:a16="http://schemas.microsoft.com/office/drawing/2014/main" id="{D0BF606B-2DE8-46F2-9E2B-4EEA964DAE08}"/>
              </a:ext>
            </a:extLst>
          </p:cNvPr>
          <p:cNvSpPr/>
          <p:nvPr/>
        </p:nvSpPr>
        <p:spPr>
          <a:xfrm>
            <a:off x="10962637" y="5623858"/>
            <a:ext cx="1905534" cy="1904488"/>
          </a:xfrm>
          <a:custGeom>
            <a:avLst/>
            <a:gdLst/>
            <a:ahLst/>
            <a:cxnLst/>
            <a:rect l="l" t="t" r="r" b="b"/>
            <a:pathLst>
              <a:path w="10927" h="10921" extrusionOk="0">
                <a:moveTo>
                  <a:pt x="5463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63" y="10921"/>
                </a:cubicBezTo>
                <a:cubicBezTo>
                  <a:pt x="8481" y="10921"/>
                  <a:pt x="10926" y="8475"/>
                  <a:pt x="10926" y="5464"/>
                </a:cubicBezTo>
                <a:cubicBezTo>
                  <a:pt x="10926" y="2446"/>
                  <a:pt x="8481" y="1"/>
                  <a:pt x="5463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4" name="Google Shape;144;p16">
            <a:extLst>
              <a:ext uri="{FF2B5EF4-FFF2-40B4-BE49-F238E27FC236}">
                <a16:creationId xmlns:a16="http://schemas.microsoft.com/office/drawing/2014/main" id="{5AECEE81-C9C7-41B1-9986-7C572D71915A}"/>
              </a:ext>
            </a:extLst>
          </p:cNvPr>
          <p:cNvSpPr/>
          <p:nvPr/>
        </p:nvSpPr>
        <p:spPr>
          <a:xfrm>
            <a:off x="10258296" y="5456970"/>
            <a:ext cx="3336559" cy="1126893"/>
          </a:xfrm>
          <a:custGeom>
            <a:avLst/>
            <a:gdLst/>
            <a:ahLst/>
            <a:cxnLst/>
            <a:rect l="l" t="t" r="r" b="b"/>
            <a:pathLst>
              <a:path w="19133" h="6462" extrusionOk="0">
                <a:moveTo>
                  <a:pt x="9502" y="1"/>
                </a:moveTo>
                <a:cubicBezTo>
                  <a:pt x="5977" y="1"/>
                  <a:pt x="3106" y="2855"/>
                  <a:pt x="3082" y="6374"/>
                </a:cubicBezTo>
                <a:lnTo>
                  <a:pt x="1" y="6374"/>
                </a:lnTo>
                <a:lnTo>
                  <a:pt x="1" y="6462"/>
                </a:lnTo>
                <a:lnTo>
                  <a:pt x="3170" y="6462"/>
                </a:lnTo>
                <a:lnTo>
                  <a:pt x="3170" y="6421"/>
                </a:lnTo>
                <a:cubicBezTo>
                  <a:pt x="3170" y="2925"/>
                  <a:pt x="6012" y="88"/>
                  <a:pt x="9502" y="88"/>
                </a:cubicBezTo>
                <a:cubicBezTo>
                  <a:pt x="12993" y="88"/>
                  <a:pt x="15835" y="2931"/>
                  <a:pt x="15835" y="6421"/>
                </a:cubicBezTo>
                <a:lnTo>
                  <a:pt x="15835" y="6462"/>
                </a:lnTo>
                <a:lnTo>
                  <a:pt x="19132" y="6462"/>
                </a:lnTo>
                <a:lnTo>
                  <a:pt x="19132" y="6374"/>
                </a:lnTo>
                <a:lnTo>
                  <a:pt x="15922" y="6374"/>
                </a:lnTo>
                <a:cubicBezTo>
                  <a:pt x="15899" y="2855"/>
                  <a:pt x="13028" y="1"/>
                  <a:pt x="9502" y="1"/>
                </a:cubicBezTo>
                <a:close/>
              </a:path>
            </a:pathLst>
          </a:custGeom>
          <a:solidFill>
            <a:srgbClr val="727E5D"/>
          </a:solidFill>
          <a:ln>
            <a:solidFill>
              <a:srgbClr val="727E5D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6" name="Google Shape;145;p16">
            <a:extLst>
              <a:ext uri="{FF2B5EF4-FFF2-40B4-BE49-F238E27FC236}">
                <a16:creationId xmlns:a16="http://schemas.microsoft.com/office/drawing/2014/main" id="{548214AC-25DE-469F-A605-786BA6EA01C7}"/>
              </a:ext>
            </a:extLst>
          </p:cNvPr>
          <p:cNvSpPr/>
          <p:nvPr/>
        </p:nvSpPr>
        <p:spPr>
          <a:xfrm>
            <a:off x="10204411" y="6519502"/>
            <a:ext cx="114224" cy="114224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1"/>
                </a:moveTo>
                <a:cubicBezTo>
                  <a:pt x="146" y="1"/>
                  <a:pt x="1" y="147"/>
                  <a:pt x="1" y="328"/>
                </a:cubicBezTo>
                <a:cubicBezTo>
                  <a:pt x="1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7" name="Google Shape;146;p16">
            <a:extLst>
              <a:ext uri="{FF2B5EF4-FFF2-40B4-BE49-F238E27FC236}">
                <a16:creationId xmlns:a16="http://schemas.microsoft.com/office/drawing/2014/main" id="{15D0E5F1-6C3C-4D71-BF64-12207096F753}"/>
              </a:ext>
            </a:extLst>
          </p:cNvPr>
          <p:cNvSpPr/>
          <p:nvPr/>
        </p:nvSpPr>
        <p:spPr>
          <a:xfrm>
            <a:off x="13534640" y="6519502"/>
            <a:ext cx="114049" cy="114224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92" name="Google Shape;164;p16">
            <a:extLst>
              <a:ext uri="{FF2B5EF4-FFF2-40B4-BE49-F238E27FC236}">
                <a16:creationId xmlns:a16="http://schemas.microsoft.com/office/drawing/2014/main" id="{8B0D02FD-67F2-4947-9219-5EC1EE9ED343}"/>
              </a:ext>
            </a:extLst>
          </p:cNvPr>
          <p:cNvSpPr txBox="1"/>
          <p:nvPr/>
        </p:nvSpPr>
        <p:spPr>
          <a:xfrm>
            <a:off x="5275073" y="6123020"/>
            <a:ext cx="1996060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dirty="0">
                <a:solidFill>
                  <a:srgbClr val="FFFFFF"/>
                </a:solidFill>
                <a:latin typeface="DINPro-Black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01</a:t>
            </a:r>
            <a:endParaRPr sz="5100" dirty="0">
              <a:solidFill>
                <a:srgbClr val="FFFFFF"/>
              </a:solidFill>
              <a:latin typeface="DINPro-Black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119" name="Google Shape;182;p16">
            <a:extLst>
              <a:ext uri="{FF2B5EF4-FFF2-40B4-BE49-F238E27FC236}">
                <a16:creationId xmlns:a16="http://schemas.microsoft.com/office/drawing/2014/main" id="{277FA00B-A15C-4978-A6BC-C6863F7B479B}"/>
              </a:ext>
            </a:extLst>
          </p:cNvPr>
          <p:cNvSpPr txBox="1"/>
          <p:nvPr/>
        </p:nvSpPr>
        <p:spPr>
          <a:xfrm>
            <a:off x="10914302" y="6123020"/>
            <a:ext cx="1996060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dirty="0">
                <a:solidFill>
                  <a:srgbClr val="FFFFFF"/>
                </a:solidFill>
                <a:latin typeface="DINPro-Black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03</a:t>
            </a:r>
            <a:endParaRPr sz="5100" dirty="0">
              <a:solidFill>
                <a:srgbClr val="FFFFFF"/>
              </a:solidFill>
              <a:latin typeface="DINPro-Black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121" name="Google Shape;184;p16">
            <a:extLst>
              <a:ext uri="{FF2B5EF4-FFF2-40B4-BE49-F238E27FC236}">
                <a16:creationId xmlns:a16="http://schemas.microsoft.com/office/drawing/2014/main" id="{CE2AC68B-C973-414A-9754-052DC0A0AF49}"/>
              </a:ext>
            </a:extLst>
          </p:cNvPr>
          <p:cNvSpPr txBox="1"/>
          <p:nvPr/>
        </p:nvSpPr>
        <p:spPr>
          <a:xfrm>
            <a:off x="8104185" y="6257425"/>
            <a:ext cx="1996060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>
                <a:solidFill>
                  <a:srgbClr val="FFFFFF"/>
                </a:solidFill>
                <a:latin typeface="DINPro-Black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02</a:t>
            </a:r>
            <a:endParaRPr sz="5100">
              <a:solidFill>
                <a:srgbClr val="FFFFFF"/>
              </a:solidFill>
              <a:latin typeface="DINPro-Black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7EE1831-9A31-77B9-0B4B-36CC5588FA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468" r="10197" b="9489"/>
          <a:stretch/>
        </p:blipFill>
        <p:spPr>
          <a:xfrm>
            <a:off x="14388145" y="4339624"/>
            <a:ext cx="2949742" cy="330954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6D358F2-2398-8884-BB06-1618375CED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" t="1716" r="12738" b="24669"/>
          <a:stretch/>
        </p:blipFill>
        <p:spPr>
          <a:xfrm>
            <a:off x="914400" y="4289761"/>
            <a:ext cx="2982026" cy="330954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99DCC1-D154-ECDA-CB08-0683DA7FC55D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7F56B9-89CD-61F9-96D6-82E6CE115F5C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13DA016A-923E-F5CB-57DA-9DCDF3DF5AE4}"/>
              </a:ext>
            </a:extLst>
          </p:cNvPr>
          <p:cNvSpPr txBox="1"/>
          <p:nvPr/>
        </p:nvSpPr>
        <p:spPr>
          <a:xfrm>
            <a:off x="926861" y="958145"/>
            <a:ext cx="13551139" cy="212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544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Почему так  важен правильный подбор ТСР для  людей с нарушениями ОДА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EB6650B-C185-687B-0495-FF7E528105A6}"/>
              </a:ext>
            </a:extLst>
          </p:cNvPr>
          <p:cNvSpPr/>
          <p:nvPr/>
        </p:nvSpPr>
        <p:spPr>
          <a:xfrm>
            <a:off x="611863" y="876299"/>
            <a:ext cx="110610" cy="212795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grpSp>
        <p:nvGrpSpPr>
          <p:cNvPr id="4" name="组合 95">
            <a:extLst>
              <a:ext uri="{FF2B5EF4-FFF2-40B4-BE49-F238E27FC236}">
                <a16:creationId xmlns:a16="http://schemas.microsoft.com/office/drawing/2014/main" id="{2C8BBAA0-CD26-CB5B-8400-15EA12D412F9}"/>
              </a:ext>
            </a:extLst>
          </p:cNvPr>
          <p:cNvGrpSpPr/>
          <p:nvPr/>
        </p:nvGrpSpPr>
        <p:grpSpPr>
          <a:xfrm>
            <a:off x="10035396" y="7706052"/>
            <a:ext cx="3782358" cy="1720542"/>
            <a:chOff x="1147304" y="1194144"/>
            <a:chExt cx="2456058" cy="1147028"/>
          </a:xfrm>
        </p:grpSpPr>
        <p:sp>
          <p:nvSpPr>
            <p:cNvPr id="8" name="文本框 2">
              <a:extLst>
                <a:ext uri="{FF2B5EF4-FFF2-40B4-BE49-F238E27FC236}">
                  <a16:creationId xmlns:a16="http://schemas.microsoft.com/office/drawing/2014/main" id="{BFBF3DE3-7199-FAC8-EEA0-E4E12F0482D1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727E5D"/>
                  </a:solidFill>
                  <a:latin typeface="DINPro-Black" panose="02000503030000020004" pitchFamily="50" charset="0"/>
                </a:rPr>
                <a:t>Боль</a:t>
              </a:r>
              <a:endParaRPr lang="zh-CN" altLang="en-US" sz="2700" b="1" spc="450" dirty="0">
                <a:solidFill>
                  <a:srgbClr val="727E5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文本框 3">
              <a:extLst>
                <a:ext uri="{FF2B5EF4-FFF2-40B4-BE49-F238E27FC236}">
                  <a16:creationId xmlns:a16="http://schemas.microsoft.com/office/drawing/2014/main" id="{1EA59918-CF0B-1FD6-9C0F-FC40DCEA7E94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63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Структурные изменения во всех органах и системах организма</a:t>
              </a:r>
            </a:p>
          </p:txBody>
        </p:sp>
        <p:cxnSp>
          <p:nvCxnSpPr>
            <p:cNvPr id="10" name="直接连接符 5">
              <a:extLst>
                <a:ext uri="{FF2B5EF4-FFF2-40B4-BE49-F238E27FC236}">
                  <a16:creationId xmlns:a16="http://schemas.microsoft.com/office/drawing/2014/main" id="{F1D57F96-FCE9-BB64-9DF6-745381B796B1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54">
              <a:extLst>
                <a:ext uri="{FF2B5EF4-FFF2-40B4-BE49-F238E27FC236}">
                  <a16:creationId xmlns:a16="http://schemas.microsoft.com/office/drawing/2014/main" id="{250335A8-5949-6334-F66D-B846D83C93BA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95">
            <a:extLst>
              <a:ext uri="{FF2B5EF4-FFF2-40B4-BE49-F238E27FC236}">
                <a16:creationId xmlns:a16="http://schemas.microsoft.com/office/drawing/2014/main" id="{F2746EBF-28E4-4B19-B3BC-5F069D8285C3}"/>
              </a:ext>
            </a:extLst>
          </p:cNvPr>
          <p:cNvGrpSpPr/>
          <p:nvPr/>
        </p:nvGrpSpPr>
        <p:grpSpPr>
          <a:xfrm>
            <a:off x="4381777" y="7633652"/>
            <a:ext cx="3782358" cy="2310448"/>
            <a:chOff x="1147304" y="1194144"/>
            <a:chExt cx="2456058" cy="1540298"/>
          </a:xfrm>
        </p:grpSpPr>
        <p:sp>
          <p:nvSpPr>
            <p:cNvPr id="13" name="文本框 2">
              <a:extLst>
                <a:ext uri="{FF2B5EF4-FFF2-40B4-BE49-F238E27FC236}">
                  <a16:creationId xmlns:a16="http://schemas.microsoft.com/office/drawing/2014/main" id="{1F486B6E-152D-5356-1926-F46A9FE29DD6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F89600"/>
                  </a:solidFill>
                  <a:latin typeface="DINPro-Black" panose="02000503030000020004" pitchFamily="50" charset="0"/>
                </a:rPr>
                <a:t>Осложнения</a:t>
              </a:r>
              <a:endParaRPr lang="zh-CN" altLang="en-US" sz="2700" b="1" spc="450" dirty="0">
                <a:solidFill>
                  <a:srgbClr val="F896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3">
              <a:extLst>
                <a:ext uri="{FF2B5EF4-FFF2-40B4-BE49-F238E27FC236}">
                  <a16:creationId xmlns:a16="http://schemas.microsoft.com/office/drawing/2014/main" id="{E072C983-A27A-826E-EEBC-0F050B9D6DB0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1031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Развитие вторичных осложнений со стороны опорно-двигательного аппарата и скелетно-мышечной мускулатуры</a:t>
              </a:r>
            </a:p>
          </p:txBody>
        </p:sp>
        <p:cxnSp>
          <p:nvCxnSpPr>
            <p:cNvPr id="15" name="直接连接符 5">
              <a:extLst>
                <a:ext uri="{FF2B5EF4-FFF2-40B4-BE49-F238E27FC236}">
                  <a16:creationId xmlns:a16="http://schemas.microsoft.com/office/drawing/2014/main" id="{6C59FD83-0404-2542-C165-6279AA0B568B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54">
              <a:extLst>
                <a:ext uri="{FF2B5EF4-FFF2-40B4-BE49-F238E27FC236}">
                  <a16:creationId xmlns:a16="http://schemas.microsoft.com/office/drawing/2014/main" id="{983315CE-BA59-1230-4650-E604D5150CE3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5">
            <a:extLst>
              <a:ext uri="{FF2B5EF4-FFF2-40B4-BE49-F238E27FC236}">
                <a16:creationId xmlns:a16="http://schemas.microsoft.com/office/drawing/2014/main" id="{972B4A26-2B47-1C51-DC1C-153D60A7BD7A}"/>
              </a:ext>
            </a:extLst>
          </p:cNvPr>
          <p:cNvGrpSpPr/>
          <p:nvPr/>
        </p:nvGrpSpPr>
        <p:grpSpPr>
          <a:xfrm>
            <a:off x="7207561" y="3506155"/>
            <a:ext cx="3782358" cy="2015496"/>
            <a:chOff x="1147304" y="1194144"/>
            <a:chExt cx="2456058" cy="1343664"/>
          </a:xfrm>
        </p:grpSpPr>
        <p:sp>
          <p:nvSpPr>
            <p:cNvPr id="18" name="文本框 2">
              <a:extLst>
                <a:ext uri="{FF2B5EF4-FFF2-40B4-BE49-F238E27FC236}">
                  <a16:creationId xmlns:a16="http://schemas.microsoft.com/office/drawing/2014/main" id="{B5C951F9-9E89-BB34-C885-81662138D102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FACA67"/>
                  </a:solidFill>
                  <a:latin typeface="DINPro-Black" panose="02000503030000020004" pitchFamily="50" charset="0"/>
                </a:rPr>
                <a:t>Зависимость</a:t>
              </a:r>
              <a:endParaRPr lang="zh-CN" altLang="en-US" sz="2700" b="1" spc="450" dirty="0">
                <a:solidFill>
                  <a:srgbClr val="FACA67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3">
              <a:extLst>
                <a:ext uri="{FF2B5EF4-FFF2-40B4-BE49-F238E27FC236}">
                  <a16:creationId xmlns:a16="http://schemas.microsoft.com/office/drawing/2014/main" id="{522466C6-3174-4281-9E17-8006A8CA114C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835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Хирургические вмешательства приводят к ещё большему обездвиживанию детей</a:t>
              </a:r>
            </a:p>
          </p:txBody>
        </p:sp>
        <p:cxnSp>
          <p:nvCxnSpPr>
            <p:cNvPr id="20" name="直接连接符 5">
              <a:extLst>
                <a:ext uri="{FF2B5EF4-FFF2-40B4-BE49-F238E27FC236}">
                  <a16:creationId xmlns:a16="http://schemas.microsoft.com/office/drawing/2014/main" id="{AAC3BE0B-D32F-76F4-7CD4-E5B0460E1E4A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54">
              <a:extLst>
                <a:ext uri="{FF2B5EF4-FFF2-40B4-BE49-F238E27FC236}">
                  <a16:creationId xmlns:a16="http://schemas.microsoft.com/office/drawing/2014/main" id="{F150308C-CE02-1F46-32D5-E469F0BDB9EA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E9A366-C824-2658-FC80-293EDCE49F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7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CFA7253-6FBD-4F2A-A5CC-30CFEB2CE478}"/>
              </a:ext>
            </a:extLst>
          </p:cNvPr>
          <p:cNvGrpSpPr/>
          <p:nvPr/>
        </p:nvGrpSpPr>
        <p:grpSpPr>
          <a:xfrm>
            <a:off x="852735" y="4552336"/>
            <a:ext cx="16294593" cy="1200764"/>
            <a:chOff x="801864" y="1966611"/>
            <a:chExt cx="10863062" cy="800509"/>
          </a:xfrm>
        </p:grpSpPr>
        <p:sp>
          <p:nvSpPr>
            <p:cNvPr id="231" name="Google Shape;1665;p42">
              <a:extLst>
                <a:ext uri="{FF2B5EF4-FFF2-40B4-BE49-F238E27FC236}">
                  <a16:creationId xmlns:a16="http://schemas.microsoft.com/office/drawing/2014/main" id="{DA63606E-30E5-4841-8C63-EA7CA2748E8B}"/>
                </a:ext>
              </a:extLst>
            </p:cNvPr>
            <p:cNvSpPr/>
            <p:nvPr/>
          </p:nvSpPr>
          <p:spPr>
            <a:xfrm>
              <a:off x="9249485" y="1966611"/>
              <a:ext cx="2415441" cy="800509"/>
            </a:xfrm>
            <a:custGeom>
              <a:avLst/>
              <a:gdLst>
                <a:gd name="connsiteX0" fmla="*/ 0 w 2809190"/>
                <a:gd name="connsiteY0" fmla="*/ 251647 h 1303803"/>
                <a:gd name="connsiteX1" fmla="*/ 1905563 w 2809190"/>
                <a:gd name="connsiteY1" fmla="*/ 251647 h 1303803"/>
                <a:gd name="connsiteX2" fmla="*/ 1905563 w 2809190"/>
                <a:gd name="connsiteY2" fmla="*/ 0 h 1303803"/>
                <a:gd name="connsiteX3" fmla="*/ 2809190 w 2809190"/>
                <a:gd name="connsiteY3" fmla="*/ 651902 h 1303803"/>
                <a:gd name="connsiteX4" fmla="*/ 1905563 w 2809190"/>
                <a:gd name="connsiteY4" fmla="*/ 1303803 h 1303803"/>
                <a:gd name="connsiteX5" fmla="*/ 1905563 w 2809190"/>
                <a:gd name="connsiteY5" fmla="*/ 1052156 h 1303803"/>
                <a:gd name="connsiteX6" fmla="*/ 0 w 2809190"/>
                <a:gd name="connsiteY6" fmla="*/ 1052156 h 1303803"/>
                <a:gd name="connsiteX7" fmla="*/ 0 w 2809190"/>
                <a:gd name="connsiteY7" fmla="*/ 251647 h 1303803"/>
                <a:gd name="connsiteX0" fmla="*/ 0 w 2809190"/>
                <a:gd name="connsiteY0" fmla="*/ 0 h 1052156"/>
                <a:gd name="connsiteX1" fmla="*/ 1905563 w 2809190"/>
                <a:gd name="connsiteY1" fmla="*/ 0 h 1052156"/>
                <a:gd name="connsiteX2" fmla="*/ 2809190 w 2809190"/>
                <a:gd name="connsiteY2" fmla="*/ 400255 h 1052156"/>
                <a:gd name="connsiteX3" fmla="*/ 1905563 w 2809190"/>
                <a:gd name="connsiteY3" fmla="*/ 1052156 h 1052156"/>
                <a:gd name="connsiteX4" fmla="*/ 1905563 w 2809190"/>
                <a:gd name="connsiteY4" fmla="*/ 800509 h 1052156"/>
                <a:gd name="connsiteX5" fmla="*/ 0 w 2809190"/>
                <a:gd name="connsiteY5" fmla="*/ 800509 h 1052156"/>
                <a:gd name="connsiteX6" fmla="*/ 0 w 2809190"/>
                <a:gd name="connsiteY6" fmla="*/ 0 h 1052156"/>
                <a:gd name="connsiteX0" fmla="*/ 0 w 2809190"/>
                <a:gd name="connsiteY0" fmla="*/ 0 h 800509"/>
                <a:gd name="connsiteX1" fmla="*/ 1905563 w 2809190"/>
                <a:gd name="connsiteY1" fmla="*/ 0 h 800509"/>
                <a:gd name="connsiteX2" fmla="*/ 2809190 w 2809190"/>
                <a:gd name="connsiteY2" fmla="*/ 400255 h 800509"/>
                <a:gd name="connsiteX3" fmla="*/ 1905563 w 2809190"/>
                <a:gd name="connsiteY3" fmla="*/ 800509 h 800509"/>
                <a:gd name="connsiteX4" fmla="*/ 0 w 2809190"/>
                <a:gd name="connsiteY4" fmla="*/ 800509 h 800509"/>
                <a:gd name="connsiteX5" fmla="*/ 0 w 2809190"/>
                <a:gd name="connsiteY5" fmla="*/ 0 h 800509"/>
                <a:gd name="connsiteX0" fmla="*/ 0 w 2285315"/>
                <a:gd name="connsiteY0" fmla="*/ 0 h 800509"/>
                <a:gd name="connsiteX1" fmla="*/ 1905563 w 2285315"/>
                <a:gd name="connsiteY1" fmla="*/ 0 h 800509"/>
                <a:gd name="connsiteX2" fmla="*/ 2285315 w 2285315"/>
                <a:gd name="connsiteY2" fmla="*/ 466930 h 800509"/>
                <a:gd name="connsiteX3" fmla="*/ 1905563 w 2285315"/>
                <a:gd name="connsiteY3" fmla="*/ 800509 h 800509"/>
                <a:gd name="connsiteX4" fmla="*/ 0 w 2285315"/>
                <a:gd name="connsiteY4" fmla="*/ 800509 h 800509"/>
                <a:gd name="connsiteX5" fmla="*/ 0 w 2285315"/>
                <a:gd name="connsiteY5" fmla="*/ 0 h 800509"/>
                <a:gd name="connsiteX0" fmla="*/ 0 w 2148685"/>
                <a:gd name="connsiteY0" fmla="*/ 0 h 800509"/>
                <a:gd name="connsiteX1" fmla="*/ 1905563 w 2148685"/>
                <a:gd name="connsiteY1" fmla="*/ 0 h 800509"/>
                <a:gd name="connsiteX2" fmla="*/ 2148685 w 2148685"/>
                <a:gd name="connsiteY2" fmla="*/ 428830 h 800509"/>
                <a:gd name="connsiteX3" fmla="*/ 1905563 w 2148685"/>
                <a:gd name="connsiteY3" fmla="*/ 800509 h 800509"/>
                <a:gd name="connsiteX4" fmla="*/ 0 w 2148685"/>
                <a:gd name="connsiteY4" fmla="*/ 800509 h 800509"/>
                <a:gd name="connsiteX5" fmla="*/ 0 w 2148685"/>
                <a:gd name="connsiteY5" fmla="*/ 0 h 80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8685" h="800509">
                  <a:moveTo>
                    <a:pt x="0" y="0"/>
                  </a:moveTo>
                  <a:lnTo>
                    <a:pt x="1905563" y="0"/>
                  </a:lnTo>
                  <a:lnTo>
                    <a:pt x="2148685" y="428830"/>
                  </a:lnTo>
                  <a:lnTo>
                    <a:pt x="1905563" y="800509"/>
                  </a:lnTo>
                  <a:lnTo>
                    <a:pt x="0" y="800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43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198" name="Google Shape;1670;p42">
              <a:extLst>
                <a:ext uri="{FF2B5EF4-FFF2-40B4-BE49-F238E27FC236}">
                  <a16:creationId xmlns:a16="http://schemas.microsoft.com/office/drawing/2014/main" id="{02984D66-0ED6-4E0C-AEBD-8F4274470499}"/>
                </a:ext>
              </a:extLst>
            </p:cNvPr>
            <p:cNvSpPr txBox="1"/>
            <p:nvPr/>
          </p:nvSpPr>
          <p:spPr>
            <a:xfrm>
              <a:off x="9574009" y="2060786"/>
              <a:ext cx="1987765" cy="592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 lvl="0" algn="ctr"/>
              <a:r>
                <a:rPr lang="ru-RU" sz="3000" dirty="0">
                  <a:solidFill>
                    <a:srgbClr val="FFFFFF"/>
                  </a:solidFill>
                  <a:latin typeface="DINPro-Black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результат 05</a:t>
              </a:r>
            </a:p>
          </p:txBody>
        </p:sp>
        <p:sp>
          <p:nvSpPr>
            <p:cNvPr id="230" name="Google Shape;1665;p42">
              <a:extLst>
                <a:ext uri="{FF2B5EF4-FFF2-40B4-BE49-F238E27FC236}">
                  <a16:creationId xmlns:a16="http://schemas.microsoft.com/office/drawing/2014/main" id="{2EC50657-0BCE-4FCE-9A26-D3CFEDA4E8A5}"/>
                </a:ext>
              </a:extLst>
            </p:cNvPr>
            <p:cNvSpPr/>
            <p:nvPr/>
          </p:nvSpPr>
          <p:spPr>
            <a:xfrm>
              <a:off x="7156320" y="1966611"/>
              <a:ext cx="2415425" cy="800509"/>
            </a:xfrm>
            <a:custGeom>
              <a:avLst/>
              <a:gdLst>
                <a:gd name="connsiteX0" fmla="*/ 0 w 2809190"/>
                <a:gd name="connsiteY0" fmla="*/ 251647 h 1303803"/>
                <a:gd name="connsiteX1" fmla="*/ 1905563 w 2809190"/>
                <a:gd name="connsiteY1" fmla="*/ 251647 h 1303803"/>
                <a:gd name="connsiteX2" fmla="*/ 1905563 w 2809190"/>
                <a:gd name="connsiteY2" fmla="*/ 0 h 1303803"/>
                <a:gd name="connsiteX3" fmla="*/ 2809190 w 2809190"/>
                <a:gd name="connsiteY3" fmla="*/ 651902 h 1303803"/>
                <a:gd name="connsiteX4" fmla="*/ 1905563 w 2809190"/>
                <a:gd name="connsiteY4" fmla="*/ 1303803 h 1303803"/>
                <a:gd name="connsiteX5" fmla="*/ 1905563 w 2809190"/>
                <a:gd name="connsiteY5" fmla="*/ 1052156 h 1303803"/>
                <a:gd name="connsiteX6" fmla="*/ 0 w 2809190"/>
                <a:gd name="connsiteY6" fmla="*/ 1052156 h 1303803"/>
                <a:gd name="connsiteX7" fmla="*/ 0 w 2809190"/>
                <a:gd name="connsiteY7" fmla="*/ 251647 h 1303803"/>
                <a:gd name="connsiteX0" fmla="*/ 0 w 2809190"/>
                <a:gd name="connsiteY0" fmla="*/ 0 h 1052156"/>
                <a:gd name="connsiteX1" fmla="*/ 1905563 w 2809190"/>
                <a:gd name="connsiteY1" fmla="*/ 0 h 1052156"/>
                <a:gd name="connsiteX2" fmla="*/ 2809190 w 2809190"/>
                <a:gd name="connsiteY2" fmla="*/ 400255 h 1052156"/>
                <a:gd name="connsiteX3" fmla="*/ 1905563 w 2809190"/>
                <a:gd name="connsiteY3" fmla="*/ 1052156 h 1052156"/>
                <a:gd name="connsiteX4" fmla="*/ 1905563 w 2809190"/>
                <a:gd name="connsiteY4" fmla="*/ 800509 h 1052156"/>
                <a:gd name="connsiteX5" fmla="*/ 0 w 2809190"/>
                <a:gd name="connsiteY5" fmla="*/ 800509 h 1052156"/>
                <a:gd name="connsiteX6" fmla="*/ 0 w 2809190"/>
                <a:gd name="connsiteY6" fmla="*/ 0 h 1052156"/>
                <a:gd name="connsiteX0" fmla="*/ 0 w 2809190"/>
                <a:gd name="connsiteY0" fmla="*/ 0 h 800509"/>
                <a:gd name="connsiteX1" fmla="*/ 1905563 w 2809190"/>
                <a:gd name="connsiteY1" fmla="*/ 0 h 800509"/>
                <a:gd name="connsiteX2" fmla="*/ 2809190 w 2809190"/>
                <a:gd name="connsiteY2" fmla="*/ 400255 h 800509"/>
                <a:gd name="connsiteX3" fmla="*/ 1905563 w 2809190"/>
                <a:gd name="connsiteY3" fmla="*/ 800509 h 800509"/>
                <a:gd name="connsiteX4" fmla="*/ 0 w 2809190"/>
                <a:gd name="connsiteY4" fmla="*/ 800509 h 800509"/>
                <a:gd name="connsiteX5" fmla="*/ 0 w 2809190"/>
                <a:gd name="connsiteY5" fmla="*/ 0 h 800509"/>
                <a:gd name="connsiteX0" fmla="*/ 0 w 2285315"/>
                <a:gd name="connsiteY0" fmla="*/ 0 h 800509"/>
                <a:gd name="connsiteX1" fmla="*/ 1905563 w 2285315"/>
                <a:gd name="connsiteY1" fmla="*/ 0 h 800509"/>
                <a:gd name="connsiteX2" fmla="*/ 2285315 w 2285315"/>
                <a:gd name="connsiteY2" fmla="*/ 466930 h 800509"/>
                <a:gd name="connsiteX3" fmla="*/ 1905563 w 2285315"/>
                <a:gd name="connsiteY3" fmla="*/ 800509 h 800509"/>
                <a:gd name="connsiteX4" fmla="*/ 0 w 2285315"/>
                <a:gd name="connsiteY4" fmla="*/ 800509 h 800509"/>
                <a:gd name="connsiteX5" fmla="*/ 0 w 2285315"/>
                <a:gd name="connsiteY5" fmla="*/ 0 h 800509"/>
                <a:gd name="connsiteX0" fmla="*/ 0 w 2148685"/>
                <a:gd name="connsiteY0" fmla="*/ 0 h 800509"/>
                <a:gd name="connsiteX1" fmla="*/ 1905563 w 2148685"/>
                <a:gd name="connsiteY1" fmla="*/ 0 h 800509"/>
                <a:gd name="connsiteX2" fmla="*/ 2148685 w 2148685"/>
                <a:gd name="connsiteY2" fmla="*/ 428830 h 800509"/>
                <a:gd name="connsiteX3" fmla="*/ 1905563 w 2148685"/>
                <a:gd name="connsiteY3" fmla="*/ 800509 h 800509"/>
                <a:gd name="connsiteX4" fmla="*/ 0 w 2148685"/>
                <a:gd name="connsiteY4" fmla="*/ 800509 h 800509"/>
                <a:gd name="connsiteX5" fmla="*/ 0 w 2148685"/>
                <a:gd name="connsiteY5" fmla="*/ 0 h 80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8685" h="800509">
                  <a:moveTo>
                    <a:pt x="0" y="0"/>
                  </a:moveTo>
                  <a:lnTo>
                    <a:pt x="1905563" y="0"/>
                  </a:lnTo>
                  <a:lnTo>
                    <a:pt x="2148685" y="428830"/>
                  </a:lnTo>
                  <a:lnTo>
                    <a:pt x="1905563" y="800509"/>
                  </a:lnTo>
                  <a:lnTo>
                    <a:pt x="0" y="800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28F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197" name="Google Shape;1669;p42">
              <a:extLst>
                <a:ext uri="{FF2B5EF4-FFF2-40B4-BE49-F238E27FC236}">
                  <a16:creationId xmlns:a16="http://schemas.microsoft.com/office/drawing/2014/main" id="{3C9EE036-4D04-4666-8DC8-0EC5F60C8313}"/>
                </a:ext>
              </a:extLst>
            </p:cNvPr>
            <p:cNvSpPr txBox="1"/>
            <p:nvPr/>
          </p:nvSpPr>
          <p:spPr>
            <a:xfrm>
              <a:off x="7443253" y="2060786"/>
              <a:ext cx="1934121" cy="592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 lvl="0" algn="ctr"/>
              <a:r>
                <a:rPr lang="ru-RU" sz="3000" dirty="0">
                  <a:solidFill>
                    <a:srgbClr val="FFFFFF"/>
                  </a:solidFill>
                  <a:latin typeface="DINPro-Black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результат 04</a:t>
              </a:r>
            </a:p>
          </p:txBody>
        </p:sp>
        <p:sp>
          <p:nvSpPr>
            <p:cNvPr id="229" name="Google Shape;1665;p42">
              <a:extLst>
                <a:ext uri="{FF2B5EF4-FFF2-40B4-BE49-F238E27FC236}">
                  <a16:creationId xmlns:a16="http://schemas.microsoft.com/office/drawing/2014/main" id="{56510557-6ACA-4296-ABD7-CB50930389BA}"/>
                </a:ext>
              </a:extLst>
            </p:cNvPr>
            <p:cNvSpPr/>
            <p:nvPr/>
          </p:nvSpPr>
          <p:spPr>
            <a:xfrm>
              <a:off x="5025669" y="1966611"/>
              <a:ext cx="2415441" cy="800509"/>
            </a:xfrm>
            <a:custGeom>
              <a:avLst/>
              <a:gdLst>
                <a:gd name="connsiteX0" fmla="*/ 0 w 2809190"/>
                <a:gd name="connsiteY0" fmla="*/ 251647 h 1303803"/>
                <a:gd name="connsiteX1" fmla="*/ 1905563 w 2809190"/>
                <a:gd name="connsiteY1" fmla="*/ 251647 h 1303803"/>
                <a:gd name="connsiteX2" fmla="*/ 1905563 w 2809190"/>
                <a:gd name="connsiteY2" fmla="*/ 0 h 1303803"/>
                <a:gd name="connsiteX3" fmla="*/ 2809190 w 2809190"/>
                <a:gd name="connsiteY3" fmla="*/ 651902 h 1303803"/>
                <a:gd name="connsiteX4" fmla="*/ 1905563 w 2809190"/>
                <a:gd name="connsiteY4" fmla="*/ 1303803 h 1303803"/>
                <a:gd name="connsiteX5" fmla="*/ 1905563 w 2809190"/>
                <a:gd name="connsiteY5" fmla="*/ 1052156 h 1303803"/>
                <a:gd name="connsiteX6" fmla="*/ 0 w 2809190"/>
                <a:gd name="connsiteY6" fmla="*/ 1052156 h 1303803"/>
                <a:gd name="connsiteX7" fmla="*/ 0 w 2809190"/>
                <a:gd name="connsiteY7" fmla="*/ 251647 h 1303803"/>
                <a:gd name="connsiteX0" fmla="*/ 0 w 2809190"/>
                <a:gd name="connsiteY0" fmla="*/ 0 h 1052156"/>
                <a:gd name="connsiteX1" fmla="*/ 1905563 w 2809190"/>
                <a:gd name="connsiteY1" fmla="*/ 0 h 1052156"/>
                <a:gd name="connsiteX2" fmla="*/ 2809190 w 2809190"/>
                <a:gd name="connsiteY2" fmla="*/ 400255 h 1052156"/>
                <a:gd name="connsiteX3" fmla="*/ 1905563 w 2809190"/>
                <a:gd name="connsiteY3" fmla="*/ 1052156 h 1052156"/>
                <a:gd name="connsiteX4" fmla="*/ 1905563 w 2809190"/>
                <a:gd name="connsiteY4" fmla="*/ 800509 h 1052156"/>
                <a:gd name="connsiteX5" fmla="*/ 0 w 2809190"/>
                <a:gd name="connsiteY5" fmla="*/ 800509 h 1052156"/>
                <a:gd name="connsiteX6" fmla="*/ 0 w 2809190"/>
                <a:gd name="connsiteY6" fmla="*/ 0 h 1052156"/>
                <a:gd name="connsiteX0" fmla="*/ 0 w 2809190"/>
                <a:gd name="connsiteY0" fmla="*/ 0 h 800509"/>
                <a:gd name="connsiteX1" fmla="*/ 1905563 w 2809190"/>
                <a:gd name="connsiteY1" fmla="*/ 0 h 800509"/>
                <a:gd name="connsiteX2" fmla="*/ 2809190 w 2809190"/>
                <a:gd name="connsiteY2" fmla="*/ 400255 h 800509"/>
                <a:gd name="connsiteX3" fmla="*/ 1905563 w 2809190"/>
                <a:gd name="connsiteY3" fmla="*/ 800509 h 800509"/>
                <a:gd name="connsiteX4" fmla="*/ 0 w 2809190"/>
                <a:gd name="connsiteY4" fmla="*/ 800509 h 800509"/>
                <a:gd name="connsiteX5" fmla="*/ 0 w 2809190"/>
                <a:gd name="connsiteY5" fmla="*/ 0 h 800509"/>
                <a:gd name="connsiteX0" fmla="*/ 0 w 2285315"/>
                <a:gd name="connsiteY0" fmla="*/ 0 h 800509"/>
                <a:gd name="connsiteX1" fmla="*/ 1905563 w 2285315"/>
                <a:gd name="connsiteY1" fmla="*/ 0 h 800509"/>
                <a:gd name="connsiteX2" fmla="*/ 2285315 w 2285315"/>
                <a:gd name="connsiteY2" fmla="*/ 466930 h 800509"/>
                <a:gd name="connsiteX3" fmla="*/ 1905563 w 2285315"/>
                <a:gd name="connsiteY3" fmla="*/ 800509 h 800509"/>
                <a:gd name="connsiteX4" fmla="*/ 0 w 2285315"/>
                <a:gd name="connsiteY4" fmla="*/ 800509 h 800509"/>
                <a:gd name="connsiteX5" fmla="*/ 0 w 2285315"/>
                <a:gd name="connsiteY5" fmla="*/ 0 h 800509"/>
                <a:gd name="connsiteX0" fmla="*/ 0 w 2148685"/>
                <a:gd name="connsiteY0" fmla="*/ 0 h 800509"/>
                <a:gd name="connsiteX1" fmla="*/ 1905563 w 2148685"/>
                <a:gd name="connsiteY1" fmla="*/ 0 h 800509"/>
                <a:gd name="connsiteX2" fmla="*/ 2148685 w 2148685"/>
                <a:gd name="connsiteY2" fmla="*/ 428830 h 800509"/>
                <a:gd name="connsiteX3" fmla="*/ 1905563 w 2148685"/>
                <a:gd name="connsiteY3" fmla="*/ 800509 h 800509"/>
                <a:gd name="connsiteX4" fmla="*/ 0 w 2148685"/>
                <a:gd name="connsiteY4" fmla="*/ 800509 h 800509"/>
                <a:gd name="connsiteX5" fmla="*/ 0 w 2148685"/>
                <a:gd name="connsiteY5" fmla="*/ 0 h 80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8685" h="800509">
                  <a:moveTo>
                    <a:pt x="0" y="0"/>
                  </a:moveTo>
                  <a:lnTo>
                    <a:pt x="1905563" y="0"/>
                  </a:lnTo>
                  <a:lnTo>
                    <a:pt x="2148685" y="428830"/>
                  </a:lnTo>
                  <a:lnTo>
                    <a:pt x="1905563" y="800509"/>
                  </a:lnTo>
                  <a:lnTo>
                    <a:pt x="0" y="800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CA67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196" name="Google Shape;1668;p42">
              <a:extLst>
                <a:ext uri="{FF2B5EF4-FFF2-40B4-BE49-F238E27FC236}">
                  <a16:creationId xmlns:a16="http://schemas.microsoft.com/office/drawing/2014/main" id="{D7E3866A-D5B7-482D-9149-696FC7B7F06A}"/>
                </a:ext>
              </a:extLst>
            </p:cNvPr>
            <p:cNvSpPr txBox="1"/>
            <p:nvPr/>
          </p:nvSpPr>
          <p:spPr>
            <a:xfrm>
              <a:off x="5313374" y="2060786"/>
              <a:ext cx="1934121" cy="592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 lvl="0" algn="ctr"/>
              <a:r>
                <a:rPr lang="ru-RU" sz="3000" dirty="0">
                  <a:solidFill>
                    <a:srgbClr val="FFFFFF"/>
                  </a:solidFill>
                  <a:latin typeface="DINPro-Black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результат 03</a:t>
              </a:r>
            </a:p>
          </p:txBody>
        </p:sp>
        <p:sp>
          <p:nvSpPr>
            <p:cNvPr id="228" name="Google Shape;1665;p42">
              <a:extLst>
                <a:ext uri="{FF2B5EF4-FFF2-40B4-BE49-F238E27FC236}">
                  <a16:creationId xmlns:a16="http://schemas.microsoft.com/office/drawing/2014/main" id="{2207BFAB-227C-458C-851C-58065C1EC548}"/>
                </a:ext>
              </a:extLst>
            </p:cNvPr>
            <p:cNvSpPr/>
            <p:nvPr/>
          </p:nvSpPr>
          <p:spPr>
            <a:xfrm>
              <a:off x="2913774" y="1966611"/>
              <a:ext cx="2415425" cy="800509"/>
            </a:xfrm>
            <a:custGeom>
              <a:avLst/>
              <a:gdLst>
                <a:gd name="connsiteX0" fmla="*/ 0 w 2809190"/>
                <a:gd name="connsiteY0" fmla="*/ 251647 h 1303803"/>
                <a:gd name="connsiteX1" fmla="*/ 1905563 w 2809190"/>
                <a:gd name="connsiteY1" fmla="*/ 251647 h 1303803"/>
                <a:gd name="connsiteX2" fmla="*/ 1905563 w 2809190"/>
                <a:gd name="connsiteY2" fmla="*/ 0 h 1303803"/>
                <a:gd name="connsiteX3" fmla="*/ 2809190 w 2809190"/>
                <a:gd name="connsiteY3" fmla="*/ 651902 h 1303803"/>
                <a:gd name="connsiteX4" fmla="*/ 1905563 w 2809190"/>
                <a:gd name="connsiteY4" fmla="*/ 1303803 h 1303803"/>
                <a:gd name="connsiteX5" fmla="*/ 1905563 w 2809190"/>
                <a:gd name="connsiteY5" fmla="*/ 1052156 h 1303803"/>
                <a:gd name="connsiteX6" fmla="*/ 0 w 2809190"/>
                <a:gd name="connsiteY6" fmla="*/ 1052156 h 1303803"/>
                <a:gd name="connsiteX7" fmla="*/ 0 w 2809190"/>
                <a:gd name="connsiteY7" fmla="*/ 251647 h 1303803"/>
                <a:gd name="connsiteX0" fmla="*/ 0 w 2809190"/>
                <a:gd name="connsiteY0" fmla="*/ 0 h 1052156"/>
                <a:gd name="connsiteX1" fmla="*/ 1905563 w 2809190"/>
                <a:gd name="connsiteY1" fmla="*/ 0 h 1052156"/>
                <a:gd name="connsiteX2" fmla="*/ 2809190 w 2809190"/>
                <a:gd name="connsiteY2" fmla="*/ 400255 h 1052156"/>
                <a:gd name="connsiteX3" fmla="*/ 1905563 w 2809190"/>
                <a:gd name="connsiteY3" fmla="*/ 1052156 h 1052156"/>
                <a:gd name="connsiteX4" fmla="*/ 1905563 w 2809190"/>
                <a:gd name="connsiteY4" fmla="*/ 800509 h 1052156"/>
                <a:gd name="connsiteX5" fmla="*/ 0 w 2809190"/>
                <a:gd name="connsiteY5" fmla="*/ 800509 h 1052156"/>
                <a:gd name="connsiteX6" fmla="*/ 0 w 2809190"/>
                <a:gd name="connsiteY6" fmla="*/ 0 h 1052156"/>
                <a:gd name="connsiteX0" fmla="*/ 0 w 2809190"/>
                <a:gd name="connsiteY0" fmla="*/ 0 h 800509"/>
                <a:gd name="connsiteX1" fmla="*/ 1905563 w 2809190"/>
                <a:gd name="connsiteY1" fmla="*/ 0 h 800509"/>
                <a:gd name="connsiteX2" fmla="*/ 2809190 w 2809190"/>
                <a:gd name="connsiteY2" fmla="*/ 400255 h 800509"/>
                <a:gd name="connsiteX3" fmla="*/ 1905563 w 2809190"/>
                <a:gd name="connsiteY3" fmla="*/ 800509 h 800509"/>
                <a:gd name="connsiteX4" fmla="*/ 0 w 2809190"/>
                <a:gd name="connsiteY4" fmla="*/ 800509 h 800509"/>
                <a:gd name="connsiteX5" fmla="*/ 0 w 2809190"/>
                <a:gd name="connsiteY5" fmla="*/ 0 h 800509"/>
                <a:gd name="connsiteX0" fmla="*/ 0 w 2285315"/>
                <a:gd name="connsiteY0" fmla="*/ 0 h 800509"/>
                <a:gd name="connsiteX1" fmla="*/ 1905563 w 2285315"/>
                <a:gd name="connsiteY1" fmla="*/ 0 h 800509"/>
                <a:gd name="connsiteX2" fmla="*/ 2285315 w 2285315"/>
                <a:gd name="connsiteY2" fmla="*/ 466930 h 800509"/>
                <a:gd name="connsiteX3" fmla="*/ 1905563 w 2285315"/>
                <a:gd name="connsiteY3" fmla="*/ 800509 h 800509"/>
                <a:gd name="connsiteX4" fmla="*/ 0 w 2285315"/>
                <a:gd name="connsiteY4" fmla="*/ 800509 h 800509"/>
                <a:gd name="connsiteX5" fmla="*/ 0 w 2285315"/>
                <a:gd name="connsiteY5" fmla="*/ 0 h 800509"/>
                <a:gd name="connsiteX0" fmla="*/ 0 w 2148685"/>
                <a:gd name="connsiteY0" fmla="*/ 0 h 800509"/>
                <a:gd name="connsiteX1" fmla="*/ 1905563 w 2148685"/>
                <a:gd name="connsiteY1" fmla="*/ 0 h 800509"/>
                <a:gd name="connsiteX2" fmla="*/ 2148685 w 2148685"/>
                <a:gd name="connsiteY2" fmla="*/ 428830 h 800509"/>
                <a:gd name="connsiteX3" fmla="*/ 1905563 w 2148685"/>
                <a:gd name="connsiteY3" fmla="*/ 800509 h 800509"/>
                <a:gd name="connsiteX4" fmla="*/ 0 w 2148685"/>
                <a:gd name="connsiteY4" fmla="*/ 800509 h 800509"/>
                <a:gd name="connsiteX5" fmla="*/ 0 w 2148685"/>
                <a:gd name="connsiteY5" fmla="*/ 0 h 80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8685" h="800509">
                  <a:moveTo>
                    <a:pt x="0" y="0"/>
                  </a:moveTo>
                  <a:lnTo>
                    <a:pt x="1905563" y="0"/>
                  </a:lnTo>
                  <a:lnTo>
                    <a:pt x="2148685" y="428830"/>
                  </a:lnTo>
                  <a:lnTo>
                    <a:pt x="1905563" y="800509"/>
                  </a:lnTo>
                  <a:lnTo>
                    <a:pt x="0" y="800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F9A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195" name="Google Shape;1667;p42">
              <a:extLst>
                <a:ext uri="{FF2B5EF4-FFF2-40B4-BE49-F238E27FC236}">
                  <a16:creationId xmlns:a16="http://schemas.microsoft.com/office/drawing/2014/main" id="{9ADEF502-AA32-40EB-A5FF-F342FACCEA45}"/>
                </a:ext>
              </a:extLst>
            </p:cNvPr>
            <p:cNvSpPr txBox="1"/>
            <p:nvPr/>
          </p:nvSpPr>
          <p:spPr>
            <a:xfrm>
              <a:off x="3179774" y="2060786"/>
              <a:ext cx="1934121" cy="592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 algn="ctr"/>
              <a:r>
                <a:rPr lang="ru-RU" sz="3000" dirty="0">
                  <a:solidFill>
                    <a:srgbClr val="FFFFFF"/>
                  </a:solidFill>
                  <a:latin typeface="DINPro-Black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результат 02</a:t>
              </a:r>
              <a:endParaRPr sz="3000" dirty="0">
                <a:solidFill>
                  <a:srgbClr val="FFFFFF"/>
                </a:solidFill>
                <a:latin typeface="DINPro-Black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endParaRPr>
            </a:p>
          </p:txBody>
        </p:sp>
        <p:sp>
          <p:nvSpPr>
            <p:cNvPr id="193" name="Google Shape;1665;p42">
              <a:extLst>
                <a:ext uri="{FF2B5EF4-FFF2-40B4-BE49-F238E27FC236}">
                  <a16:creationId xmlns:a16="http://schemas.microsoft.com/office/drawing/2014/main" id="{FF22C5F1-805C-446B-B684-199D780C4E1D}"/>
                </a:ext>
              </a:extLst>
            </p:cNvPr>
            <p:cNvSpPr/>
            <p:nvPr/>
          </p:nvSpPr>
          <p:spPr>
            <a:xfrm>
              <a:off x="801864" y="1966611"/>
              <a:ext cx="2396683" cy="800509"/>
            </a:xfrm>
            <a:custGeom>
              <a:avLst/>
              <a:gdLst>
                <a:gd name="connsiteX0" fmla="*/ 0 w 2809190"/>
                <a:gd name="connsiteY0" fmla="*/ 251647 h 1303803"/>
                <a:gd name="connsiteX1" fmla="*/ 1905563 w 2809190"/>
                <a:gd name="connsiteY1" fmla="*/ 251647 h 1303803"/>
                <a:gd name="connsiteX2" fmla="*/ 1905563 w 2809190"/>
                <a:gd name="connsiteY2" fmla="*/ 0 h 1303803"/>
                <a:gd name="connsiteX3" fmla="*/ 2809190 w 2809190"/>
                <a:gd name="connsiteY3" fmla="*/ 651902 h 1303803"/>
                <a:gd name="connsiteX4" fmla="*/ 1905563 w 2809190"/>
                <a:gd name="connsiteY4" fmla="*/ 1303803 h 1303803"/>
                <a:gd name="connsiteX5" fmla="*/ 1905563 w 2809190"/>
                <a:gd name="connsiteY5" fmla="*/ 1052156 h 1303803"/>
                <a:gd name="connsiteX6" fmla="*/ 0 w 2809190"/>
                <a:gd name="connsiteY6" fmla="*/ 1052156 h 1303803"/>
                <a:gd name="connsiteX7" fmla="*/ 0 w 2809190"/>
                <a:gd name="connsiteY7" fmla="*/ 251647 h 1303803"/>
                <a:gd name="connsiteX0" fmla="*/ 0 w 2809190"/>
                <a:gd name="connsiteY0" fmla="*/ 0 h 1052156"/>
                <a:gd name="connsiteX1" fmla="*/ 1905563 w 2809190"/>
                <a:gd name="connsiteY1" fmla="*/ 0 h 1052156"/>
                <a:gd name="connsiteX2" fmla="*/ 2809190 w 2809190"/>
                <a:gd name="connsiteY2" fmla="*/ 400255 h 1052156"/>
                <a:gd name="connsiteX3" fmla="*/ 1905563 w 2809190"/>
                <a:gd name="connsiteY3" fmla="*/ 1052156 h 1052156"/>
                <a:gd name="connsiteX4" fmla="*/ 1905563 w 2809190"/>
                <a:gd name="connsiteY4" fmla="*/ 800509 h 1052156"/>
                <a:gd name="connsiteX5" fmla="*/ 0 w 2809190"/>
                <a:gd name="connsiteY5" fmla="*/ 800509 h 1052156"/>
                <a:gd name="connsiteX6" fmla="*/ 0 w 2809190"/>
                <a:gd name="connsiteY6" fmla="*/ 0 h 1052156"/>
                <a:gd name="connsiteX0" fmla="*/ 0 w 2809190"/>
                <a:gd name="connsiteY0" fmla="*/ 0 h 800509"/>
                <a:gd name="connsiteX1" fmla="*/ 1905563 w 2809190"/>
                <a:gd name="connsiteY1" fmla="*/ 0 h 800509"/>
                <a:gd name="connsiteX2" fmla="*/ 2809190 w 2809190"/>
                <a:gd name="connsiteY2" fmla="*/ 400255 h 800509"/>
                <a:gd name="connsiteX3" fmla="*/ 1905563 w 2809190"/>
                <a:gd name="connsiteY3" fmla="*/ 800509 h 800509"/>
                <a:gd name="connsiteX4" fmla="*/ 0 w 2809190"/>
                <a:gd name="connsiteY4" fmla="*/ 800509 h 800509"/>
                <a:gd name="connsiteX5" fmla="*/ 0 w 2809190"/>
                <a:gd name="connsiteY5" fmla="*/ 0 h 800509"/>
                <a:gd name="connsiteX0" fmla="*/ 0 w 2285315"/>
                <a:gd name="connsiteY0" fmla="*/ 0 h 800509"/>
                <a:gd name="connsiteX1" fmla="*/ 1905563 w 2285315"/>
                <a:gd name="connsiteY1" fmla="*/ 0 h 800509"/>
                <a:gd name="connsiteX2" fmla="*/ 2285315 w 2285315"/>
                <a:gd name="connsiteY2" fmla="*/ 466930 h 800509"/>
                <a:gd name="connsiteX3" fmla="*/ 1905563 w 2285315"/>
                <a:gd name="connsiteY3" fmla="*/ 800509 h 800509"/>
                <a:gd name="connsiteX4" fmla="*/ 0 w 2285315"/>
                <a:gd name="connsiteY4" fmla="*/ 800509 h 800509"/>
                <a:gd name="connsiteX5" fmla="*/ 0 w 2285315"/>
                <a:gd name="connsiteY5" fmla="*/ 0 h 800509"/>
                <a:gd name="connsiteX0" fmla="*/ 0 w 2148685"/>
                <a:gd name="connsiteY0" fmla="*/ 0 h 800509"/>
                <a:gd name="connsiteX1" fmla="*/ 1905563 w 2148685"/>
                <a:gd name="connsiteY1" fmla="*/ 0 h 800509"/>
                <a:gd name="connsiteX2" fmla="*/ 2148685 w 2148685"/>
                <a:gd name="connsiteY2" fmla="*/ 428830 h 800509"/>
                <a:gd name="connsiteX3" fmla="*/ 1905563 w 2148685"/>
                <a:gd name="connsiteY3" fmla="*/ 800509 h 800509"/>
                <a:gd name="connsiteX4" fmla="*/ 0 w 2148685"/>
                <a:gd name="connsiteY4" fmla="*/ 800509 h 800509"/>
                <a:gd name="connsiteX5" fmla="*/ 0 w 2148685"/>
                <a:gd name="connsiteY5" fmla="*/ 0 h 80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8685" h="800509">
                  <a:moveTo>
                    <a:pt x="0" y="0"/>
                  </a:moveTo>
                  <a:lnTo>
                    <a:pt x="1905563" y="0"/>
                  </a:lnTo>
                  <a:lnTo>
                    <a:pt x="2148685" y="428830"/>
                  </a:lnTo>
                  <a:lnTo>
                    <a:pt x="1905563" y="800509"/>
                  </a:lnTo>
                  <a:lnTo>
                    <a:pt x="0" y="800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7E5D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194" name="Google Shape;1666;p42">
              <a:extLst>
                <a:ext uri="{FF2B5EF4-FFF2-40B4-BE49-F238E27FC236}">
                  <a16:creationId xmlns:a16="http://schemas.microsoft.com/office/drawing/2014/main" id="{31F21614-FA53-4303-9F3F-C5F301D3EE74}"/>
                </a:ext>
              </a:extLst>
            </p:cNvPr>
            <p:cNvSpPr txBox="1"/>
            <p:nvPr/>
          </p:nvSpPr>
          <p:spPr>
            <a:xfrm>
              <a:off x="944574" y="2060786"/>
              <a:ext cx="1987765" cy="592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pPr algn="ctr"/>
              <a:r>
                <a:rPr lang="ru-RU" sz="3000" dirty="0">
                  <a:solidFill>
                    <a:srgbClr val="FFFFFF"/>
                  </a:solidFill>
                  <a:latin typeface="DINPro-Black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результат 01</a:t>
              </a:r>
              <a:endParaRPr sz="3000" dirty="0">
                <a:solidFill>
                  <a:srgbClr val="FFFFFF"/>
                </a:solidFill>
                <a:latin typeface="DINPro-Black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CED7E2-57A3-4054-A608-18048901E063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E410A-7EB5-D744-76E2-26193B3896E1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7501B1CA-59FC-5E59-4007-00D7283981AE}"/>
              </a:ext>
            </a:extLst>
          </p:cNvPr>
          <p:cNvSpPr txBox="1"/>
          <p:nvPr/>
        </p:nvSpPr>
        <p:spPr>
          <a:xfrm>
            <a:off x="926861" y="1110545"/>
            <a:ext cx="13551139" cy="212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544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Положительный эффект от правильного и своевременного подбора ТСР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9B20DA3-DEA2-A261-7517-91ECFDC0D5C9}"/>
              </a:ext>
            </a:extLst>
          </p:cNvPr>
          <p:cNvSpPr/>
          <p:nvPr/>
        </p:nvSpPr>
        <p:spPr>
          <a:xfrm>
            <a:off x="611863" y="1028699"/>
            <a:ext cx="110610" cy="212795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grpSp>
        <p:nvGrpSpPr>
          <p:cNvPr id="2" name="组合 95">
            <a:extLst>
              <a:ext uri="{FF2B5EF4-FFF2-40B4-BE49-F238E27FC236}">
                <a16:creationId xmlns:a16="http://schemas.microsoft.com/office/drawing/2014/main" id="{AFD254B8-8121-1E8F-B51A-5AFAA334DEF4}"/>
              </a:ext>
            </a:extLst>
          </p:cNvPr>
          <p:cNvGrpSpPr/>
          <p:nvPr/>
        </p:nvGrpSpPr>
        <p:grpSpPr>
          <a:xfrm>
            <a:off x="1086900" y="6210300"/>
            <a:ext cx="2869843" cy="2015495"/>
            <a:chOff x="1147304" y="1194144"/>
            <a:chExt cx="3870418" cy="1343663"/>
          </a:xfrm>
        </p:grpSpPr>
        <p:sp>
          <p:nvSpPr>
            <p:cNvPr id="5" name="文本框 2">
              <a:extLst>
                <a:ext uri="{FF2B5EF4-FFF2-40B4-BE49-F238E27FC236}">
                  <a16:creationId xmlns:a16="http://schemas.microsoft.com/office/drawing/2014/main" id="{F9D26545-44E3-C001-0928-7DCCF37D6BAA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sz="4000" dirty="0">
                  <a:solidFill>
                    <a:srgbClr val="727E5D"/>
                  </a:solidFill>
                  <a:latin typeface="DINPro-Black" panose="02000503030000020004" pitchFamily="50" charset="0"/>
                </a:rPr>
                <a:t>01</a:t>
              </a:r>
              <a:endParaRPr lang="zh-CN" altLang="en-US" sz="2700" b="1" spc="450" dirty="0">
                <a:solidFill>
                  <a:srgbClr val="727E5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文本框 3">
              <a:extLst>
                <a:ext uri="{FF2B5EF4-FFF2-40B4-BE49-F238E27FC236}">
                  <a16:creationId xmlns:a16="http://schemas.microsoft.com/office/drawing/2014/main" id="{FE5BB9E2-55ED-AF84-F289-71A4E3DF55F8}"/>
                </a:ext>
              </a:extLst>
            </p:cNvPr>
            <p:cNvSpPr txBox="1"/>
            <p:nvPr/>
          </p:nvSpPr>
          <p:spPr>
            <a:xfrm>
              <a:off x="1159010" y="1702707"/>
              <a:ext cx="3858712" cy="83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Поддержание корректного скелетного выравнивания</a:t>
              </a:r>
            </a:p>
          </p:txBody>
        </p:sp>
        <p:cxnSp>
          <p:nvCxnSpPr>
            <p:cNvPr id="21" name="直接连接符 5">
              <a:extLst>
                <a:ext uri="{FF2B5EF4-FFF2-40B4-BE49-F238E27FC236}">
                  <a16:creationId xmlns:a16="http://schemas.microsoft.com/office/drawing/2014/main" id="{16710251-D53B-659D-DBDD-AD075C37C5A3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82803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54">
              <a:extLst>
                <a:ext uri="{FF2B5EF4-FFF2-40B4-BE49-F238E27FC236}">
                  <a16:creationId xmlns:a16="http://schemas.microsoft.com/office/drawing/2014/main" id="{E3BAC4F1-17FA-95DB-699D-0C44980D1577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3477946E-862F-E9D6-AC98-396A97D3B3D5}"/>
              </a:ext>
            </a:extLst>
          </p:cNvPr>
          <p:cNvGrpSpPr/>
          <p:nvPr/>
        </p:nvGrpSpPr>
        <p:grpSpPr>
          <a:xfrm>
            <a:off x="4451126" y="6210300"/>
            <a:ext cx="2872009" cy="2900353"/>
            <a:chOff x="4191000" y="6313112"/>
            <a:chExt cx="2872009" cy="2900353"/>
          </a:xfrm>
        </p:grpSpPr>
        <p:grpSp>
          <p:nvGrpSpPr>
            <p:cNvPr id="24" name="组合 95">
              <a:extLst>
                <a:ext uri="{FF2B5EF4-FFF2-40B4-BE49-F238E27FC236}">
                  <a16:creationId xmlns:a16="http://schemas.microsoft.com/office/drawing/2014/main" id="{72C17F25-FF30-A11B-BFAD-D5DEB0B8D370}"/>
                </a:ext>
              </a:extLst>
            </p:cNvPr>
            <p:cNvGrpSpPr/>
            <p:nvPr/>
          </p:nvGrpSpPr>
          <p:grpSpPr>
            <a:xfrm>
              <a:off x="4191000" y="6313112"/>
              <a:ext cx="2872009" cy="2900353"/>
              <a:chOff x="1147304" y="1194144"/>
              <a:chExt cx="3146299" cy="1933568"/>
            </a:xfrm>
          </p:grpSpPr>
          <p:sp>
            <p:nvSpPr>
              <p:cNvPr id="25" name="文本框 2">
                <a:extLst>
                  <a:ext uri="{FF2B5EF4-FFF2-40B4-BE49-F238E27FC236}">
                    <a16:creationId xmlns:a16="http://schemas.microsoft.com/office/drawing/2014/main" id="{EF1B1E5E-4BC7-55E5-9277-08ADCB7EAF54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3134417" cy="748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4000" dirty="0">
                    <a:solidFill>
                      <a:srgbClr val="97AF9A"/>
                    </a:solidFill>
                    <a:latin typeface="DINPro-Black" panose="02000503030000020004" pitchFamily="50" charset="0"/>
                  </a:rPr>
                  <a:t>02</a:t>
                </a:r>
                <a:endParaRPr lang="en-US" altLang="zh-CN" sz="4000" dirty="0">
                  <a:solidFill>
                    <a:srgbClr val="97AF9A"/>
                  </a:solidFill>
                  <a:latin typeface="DINPro-Black" panose="02000503030000020004" pitchFamily="50" charset="0"/>
                </a:endParaRPr>
              </a:p>
              <a:p>
                <a:pPr defTabSz="1371600">
                  <a:defRPr/>
                </a:pPr>
                <a:endParaRPr lang="zh-CN" altLang="en-US" sz="2700" b="1" spc="450" dirty="0">
                  <a:solidFill>
                    <a:srgbClr val="727E5D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3">
                <a:extLst>
                  <a:ext uri="{FF2B5EF4-FFF2-40B4-BE49-F238E27FC236}">
                    <a16:creationId xmlns:a16="http://schemas.microsoft.com/office/drawing/2014/main" id="{D12CAF0A-60BE-21FE-FEFB-BC043982A1A0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3134593" cy="1425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Улучшение работы всех органов и систем организма (дыхание, глотание, пищеварение, сердечная деятельность)</a:t>
                </a:r>
              </a:p>
            </p:txBody>
          </p:sp>
          <p:cxnSp>
            <p:nvCxnSpPr>
              <p:cNvPr id="28" name="直接连接符 54">
                <a:extLst>
                  <a:ext uri="{FF2B5EF4-FFF2-40B4-BE49-F238E27FC236}">
                    <a16:creationId xmlns:a16="http://schemas.microsoft.com/office/drawing/2014/main" id="{882483DC-1B6A-43B7-5F15-235E477A40DD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直接连接符 5">
              <a:extLst>
                <a:ext uri="{FF2B5EF4-FFF2-40B4-BE49-F238E27FC236}">
                  <a16:creationId xmlns:a16="http://schemas.microsoft.com/office/drawing/2014/main" id="{11658C28-6EF9-FBD2-312C-8C8E9FEDA784}"/>
                </a:ext>
              </a:extLst>
            </p:cNvPr>
            <p:cNvCxnSpPr>
              <a:cxnSpLocks/>
            </p:cNvCxnSpPr>
            <p:nvPr/>
          </p:nvCxnSpPr>
          <p:spPr>
            <a:xfrm>
              <a:off x="4251862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DFA0231F-154F-6100-8676-6F43D93A7DA8}"/>
              </a:ext>
            </a:extLst>
          </p:cNvPr>
          <p:cNvGrpSpPr/>
          <p:nvPr/>
        </p:nvGrpSpPr>
        <p:grpSpPr>
          <a:xfrm>
            <a:off x="7806672" y="6210300"/>
            <a:ext cx="2872603" cy="2015495"/>
            <a:chOff x="7914894" y="6285502"/>
            <a:chExt cx="2872603" cy="2015495"/>
          </a:xfrm>
        </p:grpSpPr>
        <p:grpSp>
          <p:nvGrpSpPr>
            <p:cNvPr id="29" name="组合 95">
              <a:extLst>
                <a:ext uri="{FF2B5EF4-FFF2-40B4-BE49-F238E27FC236}">
                  <a16:creationId xmlns:a16="http://schemas.microsoft.com/office/drawing/2014/main" id="{8D4D3431-0791-2EF4-8BF4-FE75F9607290}"/>
                </a:ext>
              </a:extLst>
            </p:cNvPr>
            <p:cNvGrpSpPr/>
            <p:nvPr/>
          </p:nvGrpSpPr>
          <p:grpSpPr>
            <a:xfrm>
              <a:off x="7914894" y="6285502"/>
              <a:ext cx="2872603" cy="2015495"/>
              <a:chOff x="1147304" y="1194144"/>
              <a:chExt cx="2939072" cy="1343663"/>
            </a:xfrm>
          </p:grpSpPr>
          <p:sp>
            <p:nvSpPr>
              <p:cNvPr id="30" name="文本框 2">
                <a:extLst>
                  <a:ext uri="{FF2B5EF4-FFF2-40B4-BE49-F238E27FC236}">
                    <a16:creationId xmlns:a16="http://schemas.microsoft.com/office/drawing/2014/main" id="{7FC4E1CC-4179-3BE9-C38E-D9D0964680BC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2043169" cy="471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4000" dirty="0">
                    <a:solidFill>
                      <a:srgbClr val="FACA67"/>
                    </a:solidFill>
                    <a:latin typeface="DINPro-Black" panose="02000503030000020004" pitchFamily="50" charset="0"/>
                  </a:rPr>
                  <a:t>03</a:t>
                </a:r>
                <a:endParaRPr lang="zh-CN" altLang="en-US" sz="2700" b="1" spc="450" dirty="0">
                  <a:solidFill>
                    <a:srgbClr val="FACA67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">
                <a:extLst>
                  <a:ext uri="{FF2B5EF4-FFF2-40B4-BE49-F238E27FC236}">
                    <a16:creationId xmlns:a16="http://schemas.microsoft.com/office/drawing/2014/main" id="{8A652500-A351-B627-5A19-5DFB27F67FBD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2927366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Повышение функциональных способностей организма</a:t>
                </a:r>
              </a:p>
            </p:txBody>
          </p:sp>
          <p:cxnSp>
            <p:nvCxnSpPr>
              <p:cNvPr id="33" name="直接连接符 54">
                <a:extLst>
                  <a:ext uri="{FF2B5EF4-FFF2-40B4-BE49-F238E27FC236}">
                    <a16:creationId xmlns:a16="http://schemas.microsoft.com/office/drawing/2014/main" id="{C488BD52-0F06-D072-D46D-5654FE389BA7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直接连接符 5">
              <a:extLst>
                <a:ext uri="{FF2B5EF4-FFF2-40B4-BE49-F238E27FC236}">
                  <a16:creationId xmlns:a16="http://schemas.microsoft.com/office/drawing/2014/main" id="{81DBADF8-A1AA-B844-99EB-F1C5613DDC4D}"/>
                </a:ext>
              </a:extLst>
            </p:cNvPr>
            <p:cNvCxnSpPr>
              <a:cxnSpLocks/>
            </p:cNvCxnSpPr>
            <p:nvPr/>
          </p:nvCxnSpPr>
          <p:spPr>
            <a:xfrm>
              <a:off x="7980061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6176CD7A-4E4F-9CCD-37B6-B9BE6855D71F}"/>
              </a:ext>
            </a:extLst>
          </p:cNvPr>
          <p:cNvGrpSpPr/>
          <p:nvPr/>
        </p:nvGrpSpPr>
        <p:grpSpPr>
          <a:xfrm>
            <a:off x="14552681" y="6210300"/>
            <a:ext cx="2872601" cy="2310448"/>
            <a:chOff x="15362510" y="6285502"/>
            <a:chExt cx="2872601" cy="2310448"/>
          </a:xfrm>
        </p:grpSpPr>
        <p:grpSp>
          <p:nvGrpSpPr>
            <p:cNvPr id="39" name="组合 95">
              <a:extLst>
                <a:ext uri="{FF2B5EF4-FFF2-40B4-BE49-F238E27FC236}">
                  <a16:creationId xmlns:a16="http://schemas.microsoft.com/office/drawing/2014/main" id="{99FBBD21-284C-664D-7BF1-7C56C06BC7A0}"/>
                </a:ext>
              </a:extLst>
            </p:cNvPr>
            <p:cNvGrpSpPr/>
            <p:nvPr/>
          </p:nvGrpSpPr>
          <p:grpSpPr>
            <a:xfrm>
              <a:off x="15362510" y="6285502"/>
              <a:ext cx="2872601" cy="2310448"/>
              <a:chOff x="1147304" y="1194144"/>
              <a:chExt cx="2939070" cy="1540298"/>
            </a:xfrm>
          </p:grpSpPr>
          <p:sp>
            <p:nvSpPr>
              <p:cNvPr id="40" name="文本框 2">
                <a:extLst>
                  <a:ext uri="{FF2B5EF4-FFF2-40B4-BE49-F238E27FC236}">
                    <a16:creationId xmlns:a16="http://schemas.microsoft.com/office/drawing/2014/main" id="{EF826C7B-563E-C3EB-C4CA-E25129BFC014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2043169" cy="471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4000" dirty="0">
                    <a:solidFill>
                      <a:srgbClr val="FF9943"/>
                    </a:solidFill>
                    <a:latin typeface="DINPro-Black" panose="02000503030000020004" pitchFamily="50" charset="0"/>
                  </a:rPr>
                  <a:t>05</a:t>
                </a:r>
                <a:endParaRPr lang="zh-CN" altLang="en-US" sz="2700" b="1" spc="450" dirty="0">
                  <a:solidFill>
                    <a:srgbClr val="FF9943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3">
                <a:extLst>
                  <a:ext uri="{FF2B5EF4-FFF2-40B4-BE49-F238E27FC236}">
                    <a16:creationId xmlns:a16="http://schemas.microsoft.com/office/drawing/2014/main" id="{B67C0A97-1E6C-DD6F-743E-6E8376EF801B}"/>
                  </a:ext>
                </a:extLst>
              </p:cNvPr>
              <p:cNvSpPr txBox="1"/>
              <p:nvPr/>
            </p:nvSpPr>
            <p:spPr>
              <a:xfrm>
                <a:off x="1159009" y="1702707"/>
                <a:ext cx="2927365" cy="1031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Обеспечивает формирование и развитие корректных двигательных паттернов</a:t>
                </a:r>
              </a:p>
            </p:txBody>
          </p:sp>
          <p:cxnSp>
            <p:nvCxnSpPr>
              <p:cNvPr id="43" name="直接连接符 54">
                <a:extLst>
                  <a:ext uri="{FF2B5EF4-FFF2-40B4-BE49-F238E27FC236}">
                    <a16:creationId xmlns:a16="http://schemas.microsoft.com/office/drawing/2014/main" id="{13F2C5E3-0536-F150-C62B-E90BD65B9C66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直接连接符 5">
              <a:extLst>
                <a:ext uri="{FF2B5EF4-FFF2-40B4-BE49-F238E27FC236}">
                  <a16:creationId xmlns:a16="http://schemas.microsoft.com/office/drawing/2014/main" id="{0EC6F7DD-DE59-CFE6-F29F-021599B08250}"/>
                </a:ext>
              </a:extLst>
            </p:cNvPr>
            <p:cNvCxnSpPr>
              <a:cxnSpLocks/>
            </p:cNvCxnSpPr>
            <p:nvPr/>
          </p:nvCxnSpPr>
          <p:spPr>
            <a:xfrm>
              <a:off x="15427677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9B20A775-7813-DC40-2E8C-8E7E1B69DDDC}"/>
              </a:ext>
            </a:extLst>
          </p:cNvPr>
          <p:cNvGrpSpPr/>
          <p:nvPr/>
        </p:nvGrpSpPr>
        <p:grpSpPr>
          <a:xfrm>
            <a:off x="11154449" y="6210300"/>
            <a:ext cx="2872604" cy="2310448"/>
            <a:chOff x="11638788" y="6304289"/>
            <a:chExt cx="2872604" cy="2310448"/>
          </a:xfrm>
        </p:grpSpPr>
        <p:grpSp>
          <p:nvGrpSpPr>
            <p:cNvPr id="34" name="组合 95">
              <a:extLst>
                <a:ext uri="{FF2B5EF4-FFF2-40B4-BE49-F238E27FC236}">
                  <a16:creationId xmlns:a16="http://schemas.microsoft.com/office/drawing/2014/main" id="{30FAC40A-2368-D950-C1AD-CBBE24176E56}"/>
                </a:ext>
              </a:extLst>
            </p:cNvPr>
            <p:cNvGrpSpPr/>
            <p:nvPr/>
          </p:nvGrpSpPr>
          <p:grpSpPr>
            <a:xfrm>
              <a:off x="11638788" y="6304289"/>
              <a:ext cx="2872604" cy="2310448"/>
              <a:chOff x="1147304" y="1194144"/>
              <a:chExt cx="2939074" cy="1540298"/>
            </a:xfrm>
          </p:grpSpPr>
          <p:sp>
            <p:nvSpPr>
              <p:cNvPr id="35" name="文本框 2">
                <a:extLst>
                  <a:ext uri="{FF2B5EF4-FFF2-40B4-BE49-F238E27FC236}">
                    <a16:creationId xmlns:a16="http://schemas.microsoft.com/office/drawing/2014/main" id="{7EDF2FD7-5B6A-F28F-0E99-B087884B3425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2452822" cy="471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4000" dirty="0">
                    <a:solidFill>
                      <a:srgbClr val="FFC28F"/>
                    </a:solidFill>
                    <a:latin typeface="DINPro-Black" panose="02000503030000020004" pitchFamily="50" charset="0"/>
                  </a:rPr>
                  <a:t>04</a:t>
                </a:r>
                <a:endParaRPr lang="zh-CN" altLang="en-US" sz="2700" b="1" spc="450" dirty="0">
                  <a:solidFill>
                    <a:srgbClr val="FFC28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">
                <a:extLst>
                  <a:ext uri="{FF2B5EF4-FFF2-40B4-BE49-F238E27FC236}">
                    <a16:creationId xmlns:a16="http://schemas.microsoft.com/office/drawing/2014/main" id="{C14A6F31-3A12-0984-0DF1-C396CADAABC8}"/>
                  </a:ext>
                </a:extLst>
              </p:cNvPr>
              <p:cNvSpPr txBox="1"/>
              <p:nvPr/>
            </p:nvSpPr>
            <p:spPr>
              <a:xfrm>
                <a:off x="1159011" y="1702707"/>
                <a:ext cx="2927367" cy="1031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Снижение скорости прогрессирования вторичных осложнений и деформаций</a:t>
                </a:r>
              </a:p>
            </p:txBody>
          </p:sp>
          <p:cxnSp>
            <p:nvCxnSpPr>
              <p:cNvPr id="38" name="直接连接符 54">
                <a:extLst>
                  <a:ext uri="{FF2B5EF4-FFF2-40B4-BE49-F238E27FC236}">
                    <a16:creationId xmlns:a16="http://schemas.microsoft.com/office/drawing/2014/main" id="{2333A86E-95A8-6692-F260-5A22ABBF4013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直接连接符 5">
              <a:extLst>
                <a:ext uri="{FF2B5EF4-FFF2-40B4-BE49-F238E27FC236}">
                  <a16:creationId xmlns:a16="http://schemas.microsoft.com/office/drawing/2014/main" id="{E1FE1587-6ED6-CEAC-6BDB-EABFF332D7F4}"/>
                </a:ext>
              </a:extLst>
            </p:cNvPr>
            <p:cNvCxnSpPr>
              <a:cxnSpLocks/>
            </p:cNvCxnSpPr>
            <p:nvPr/>
          </p:nvCxnSpPr>
          <p:spPr>
            <a:xfrm>
              <a:off x="11700125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FBAAF05-64B4-86AC-1461-F6F8038684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1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9">
            <a:extLst>
              <a:ext uri="{FF2B5EF4-FFF2-40B4-BE49-F238E27FC236}">
                <a16:creationId xmlns:a16="http://schemas.microsoft.com/office/drawing/2014/main" id="{47FCBE98-5A20-403A-8E3F-7344618DCEA6}"/>
              </a:ext>
            </a:extLst>
          </p:cNvPr>
          <p:cNvSpPr txBox="1"/>
          <p:nvPr/>
        </p:nvSpPr>
        <p:spPr>
          <a:xfrm>
            <a:off x="539123" y="4134831"/>
            <a:ext cx="2411612" cy="682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Обеспечение стабильной базы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1419960" y="6436894"/>
            <a:ext cx="2719152" cy="1400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Формирование «памяти тела» в анатомически правильной позе</a:t>
            </a: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15A75996-DDAB-457A-B935-C709709A8DF5}"/>
              </a:ext>
            </a:extLst>
          </p:cNvPr>
          <p:cNvSpPr txBox="1"/>
          <p:nvPr/>
        </p:nvSpPr>
        <p:spPr>
          <a:xfrm>
            <a:off x="4066659" y="6436894"/>
            <a:ext cx="2719153" cy="1400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**Соблюдения правила </a:t>
            </a:r>
          </a:p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90-90-90 (туловище, бедра, голень)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A69F90EA-9D1B-D9F4-45EA-BF649CFDB814}"/>
              </a:ext>
            </a:extLst>
          </p:cNvPr>
          <p:cNvSpPr txBox="1"/>
          <p:nvPr/>
        </p:nvSpPr>
        <p:spPr>
          <a:xfrm>
            <a:off x="4066659" y="3361463"/>
            <a:ext cx="2719153" cy="1400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Снижение действия патологических рефлексов на позу ребенка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845414F6-C0C6-4F1C-B50B-8526FE33B91F}"/>
              </a:ext>
            </a:extLst>
          </p:cNvPr>
          <p:cNvSpPr txBox="1"/>
          <p:nvPr/>
        </p:nvSpPr>
        <p:spPr>
          <a:xfrm>
            <a:off x="7881888" y="6436894"/>
            <a:ext cx="2477805" cy="1400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Прерывание патологических двигательных паттернов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FC1A70AB-4775-88DE-9316-BF7184160F33}"/>
              </a:ext>
            </a:extLst>
          </p:cNvPr>
          <p:cNvSpPr txBox="1"/>
          <p:nvPr/>
        </p:nvSpPr>
        <p:spPr>
          <a:xfrm>
            <a:off x="7910327" y="4075190"/>
            <a:ext cx="2472674" cy="682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Увеличение объёма движения в суставах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9E7011-5D36-33C8-165E-566EE5CFBBDE}"/>
              </a:ext>
            </a:extLst>
          </p:cNvPr>
          <p:cNvSpPr txBox="1"/>
          <p:nvPr/>
        </p:nvSpPr>
        <p:spPr>
          <a:xfrm>
            <a:off x="15178735" y="3753724"/>
            <a:ext cx="2472674" cy="1041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Длительное пассивное растяжение мышц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28EA3B6-AC02-729F-20E6-617F2ECEEB59}"/>
              </a:ext>
            </a:extLst>
          </p:cNvPr>
          <p:cNvSpPr txBox="1"/>
          <p:nvPr/>
        </p:nvSpPr>
        <p:spPr>
          <a:xfrm>
            <a:off x="595848" y="6436894"/>
            <a:ext cx="2411612" cy="1041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Снижение воздействия силы тяжести 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48C9CB93-170C-E454-69F5-A2BF15255C40}"/>
              </a:ext>
            </a:extLst>
          </p:cNvPr>
          <p:cNvSpPr txBox="1"/>
          <p:nvPr/>
        </p:nvSpPr>
        <p:spPr>
          <a:xfrm>
            <a:off x="11419960" y="3361463"/>
            <a:ext cx="2719152" cy="1400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dirty="0">
                <a:solidFill>
                  <a:srgbClr val="626264"/>
                </a:solidFill>
                <a:latin typeface="Montserrat Light" panose="00000400000000000000" pitchFamily="50" charset="-52"/>
              </a:rPr>
              <a:t>Создание условий для вербальной и невербальной коммуникации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54596623-3A15-24B5-FAEE-A6CBC9D2D71E}"/>
              </a:ext>
            </a:extLst>
          </p:cNvPr>
          <p:cNvSpPr txBox="1"/>
          <p:nvPr/>
        </p:nvSpPr>
        <p:spPr>
          <a:xfrm>
            <a:off x="555303" y="9075607"/>
            <a:ext cx="17178334" cy="716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000"/>
              </a:lnSpc>
            </a:pPr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DINPro-Regular" panose="02000503030000020004" pitchFamily="50" charset="0"/>
              </a:rPr>
              <a:t>*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DINPro-Regular" panose="02000503030000020004" pitchFamily="50" charset="0"/>
              </a:rPr>
              <a:t>Jones M &amp; Gray S (2005) Assistive technology: Positioning and Mobility. In SK 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DINPro-Regular" panose="02000503030000020004" pitchFamily="50" charset="0"/>
              </a:rPr>
              <a:t>Effgen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DINPro-Regular" panose="02000503030000020004" pitchFamily="50" charset="0"/>
              </a:rPr>
              <a:t> (Ed) Meeting the Physical Therapy Needs of Children. Philadelphia: FA Davis Company.</a:t>
            </a:r>
            <a:endParaRPr lang="ru-RU" sz="1500" dirty="0">
              <a:solidFill>
                <a:schemeClr val="bg1">
                  <a:lumMod val="75000"/>
                </a:schemeClr>
              </a:solidFill>
              <a:latin typeface="DINPro-Regular" panose="02000503030000020004" pitchFamily="50" charset="0"/>
            </a:endParaRPr>
          </a:p>
          <a:p>
            <a:pPr algn="r">
              <a:lnSpc>
                <a:spcPts val="3000"/>
              </a:lnSpc>
            </a:pPr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DINPro-Regular" panose="02000503030000020004" pitchFamily="50" charset="0"/>
              </a:rPr>
              <a:t>**При физиологической возможности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849CC36-4E79-569E-879A-3B7FB681E1C1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818F52A-7804-3316-C681-835C998C1C65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5AC2AB89-DE04-C374-8CD2-E1D53BB309C2}"/>
              </a:ext>
            </a:extLst>
          </p:cNvPr>
          <p:cNvSpPr txBox="1"/>
          <p:nvPr/>
        </p:nvSpPr>
        <p:spPr>
          <a:xfrm>
            <a:off x="926861" y="958145"/>
            <a:ext cx="13551139" cy="142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544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Основные требования предъявляемые при подборе ТСР*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C1C0D0F-059A-3BDF-2B61-6C03979E4762}"/>
              </a:ext>
            </a:extLst>
          </p:cNvPr>
          <p:cNvSpPr/>
          <p:nvPr/>
        </p:nvSpPr>
        <p:spPr>
          <a:xfrm>
            <a:off x="611863" y="876300"/>
            <a:ext cx="110610" cy="1552232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sp>
        <p:nvSpPr>
          <p:cNvPr id="2" name="Google Shape;132;p16">
            <a:extLst>
              <a:ext uri="{FF2B5EF4-FFF2-40B4-BE49-F238E27FC236}">
                <a16:creationId xmlns:a16="http://schemas.microsoft.com/office/drawing/2014/main" id="{9EF6E193-B99F-B631-B28E-186D8D3212C0}"/>
              </a:ext>
            </a:extLst>
          </p:cNvPr>
          <p:cNvSpPr/>
          <p:nvPr/>
        </p:nvSpPr>
        <p:spPr>
          <a:xfrm>
            <a:off x="1301792" y="5146942"/>
            <a:ext cx="886274" cy="957401"/>
          </a:xfrm>
          <a:custGeom>
            <a:avLst/>
            <a:gdLst/>
            <a:ahLst/>
            <a:cxnLst/>
            <a:rect l="l" t="t" r="r" b="b"/>
            <a:pathLst>
              <a:path w="10921" h="10921" extrusionOk="0">
                <a:moveTo>
                  <a:pt x="5458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58" y="10921"/>
                </a:cubicBezTo>
                <a:cubicBezTo>
                  <a:pt x="8475" y="10921"/>
                  <a:pt x="10921" y="8475"/>
                  <a:pt x="10921" y="5464"/>
                </a:cubicBezTo>
                <a:cubicBezTo>
                  <a:pt x="10921" y="2446"/>
                  <a:pt x="8475" y="1"/>
                  <a:pt x="5458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3" name="Google Shape;134;p16">
            <a:extLst>
              <a:ext uri="{FF2B5EF4-FFF2-40B4-BE49-F238E27FC236}">
                <a16:creationId xmlns:a16="http://schemas.microsoft.com/office/drawing/2014/main" id="{F5A27E0E-A433-4A33-A5B4-A848B8851E13}"/>
              </a:ext>
            </a:extLst>
          </p:cNvPr>
          <p:cNvSpPr/>
          <p:nvPr/>
        </p:nvSpPr>
        <p:spPr>
          <a:xfrm>
            <a:off x="968861" y="5059144"/>
            <a:ext cx="1552136" cy="566498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F89600"/>
          </a:solidFill>
          <a:ln>
            <a:solidFill>
              <a:srgbClr val="727E5D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21" name="Google Shape;137;p16">
            <a:extLst>
              <a:ext uri="{FF2B5EF4-FFF2-40B4-BE49-F238E27FC236}">
                <a16:creationId xmlns:a16="http://schemas.microsoft.com/office/drawing/2014/main" id="{E4BA5B42-F9B9-85A1-5FFA-D9B60AB2B0D5}"/>
              </a:ext>
            </a:extLst>
          </p:cNvPr>
          <p:cNvSpPr/>
          <p:nvPr/>
        </p:nvSpPr>
        <p:spPr>
          <a:xfrm>
            <a:off x="5002078" y="5146678"/>
            <a:ext cx="886274" cy="957927"/>
          </a:xfrm>
          <a:custGeom>
            <a:avLst/>
            <a:gdLst/>
            <a:ahLst/>
            <a:cxnLst/>
            <a:rect l="l" t="t" r="r" b="b"/>
            <a:pathLst>
              <a:path w="10921" h="10927" extrusionOk="0">
                <a:moveTo>
                  <a:pt x="5463" y="0"/>
                </a:moveTo>
                <a:cubicBezTo>
                  <a:pt x="2446" y="0"/>
                  <a:pt x="0" y="2446"/>
                  <a:pt x="0" y="5463"/>
                </a:cubicBezTo>
                <a:cubicBezTo>
                  <a:pt x="0" y="8481"/>
                  <a:pt x="2446" y="10926"/>
                  <a:pt x="5463" y="10926"/>
                </a:cubicBezTo>
                <a:cubicBezTo>
                  <a:pt x="8481" y="10926"/>
                  <a:pt x="10920" y="8481"/>
                  <a:pt x="10920" y="5463"/>
                </a:cubicBezTo>
                <a:cubicBezTo>
                  <a:pt x="10920" y="2446"/>
                  <a:pt x="8481" y="0"/>
                  <a:pt x="5463" y="0"/>
                </a:cubicBezTo>
                <a:close/>
              </a:path>
            </a:pathLst>
          </a:custGeom>
          <a:solidFill>
            <a:srgbClr val="FFC28F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22" name="Google Shape;139;p16">
            <a:extLst>
              <a:ext uri="{FF2B5EF4-FFF2-40B4-BE49-F238E27FC236}">
                <a16:creationId xmlns:a16="http://schemas.microsoft.com/office/drawing/2014/main" id="{FAED3DD6-1862-1BA5-DC70-08629B7794F4}"/>
              </a:ext>
            </a:extLst>
          </p:cNvPr>
          <p:cNvSpPr/>
          <p:nvPr/>
        </p:nvSpPr>
        <p:spPr>
          <a:xfrm>
            <a:off x="4669106" y="5599095"/>
            <a:ext cx="1552218" cy="566498"/>
          </a:xfrm>
          <a:custGeom>
            <a:avLst/>
            <a:gdLst/>
            <a:ahLst/>
            <a:cxnLst/>
            <a:rect l="l" t="t" r="r" b="b"/>
            <a:pathLst>
              <a:path w="19127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4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44" y="82"/>
                </a:cubicBezTo>
                <a:lnTo>
                  <a:pt x="19126" y="82"/>
                </a:lnTo>
                <a:lnTo>
                  <a:pt x="19126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BCCCBE"/>
          </a:solidFill>
          <a:ln>
            <a:solidFill>
              <a:srgbClr val="FFC28F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25" name="Google Shape;142;p16">
            <a:extLst>
              <a:ext uri="{FF2B5EF4-FFF2-40B4-BE49-F238E27FC236}">
                <a16:creationId xmlns:a16="http://schemas.microsoft.com/office/drawing/2014/main" id="{88B01BC0-79EC-693F-14D4-5E8E80A19A4B}"/>
              </a:ext>
            </a:extLst>
          </p:cNvPr>
          <p:cNvSpPr/>
          <p:nvPr/>
        </p:nvSpPr>
        <p:spPr>
          <a:xfrm>
            <a:off x="8677411" y="5146942"/>
            <a:ext cx="886761" cy="957401"/>
          </a:xfrm>
          <a:custGeom>
            <a:avLst/>
            <a:gdLst/>
            <a:ahLst/>
            <a:cxnLst/>
            <a:rect l="l" t="t" r="r" b="b"/>
            <a:pathLst>
              <a:path w="10927" h="10921" extrusionOk="0">
                <a:moveTo>
                  <a:pt x="5463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63" y="10921"/>
                </a:cubicBezTo>
                <a:cubicBezTo>
                  <a:pt x="8481" y="10921"/>
                  <a:pt x="10926" y="8475"/>
                  <a:pt x="10926" y="5464"/>
                </a:cubicBezTo>
                <a:cubicBezTo>
                  <a:pt x="10926" y="2446"/>
                  <a:pt x="8481" y="1"/>
                  <a:pt x="5463" y="1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27" name="Google Shape;144;p16">
            <a:extLst>
              <a:ext uri="{FF2B5EF4-FFF2-40B4-BE49-F238E27FC236}">
                <a16:creationId xmlns:a16="http://schemas.microsoft.com/office/drawing/2014/main" id="{CB1C64B1-DF98-250C-AE87-7C4EBB52B415}"/>
              </a:ext>
            </a:extLst>
          </p:cNvPr>
          <p:cNvSpPr/>
          <p:nvPr/>
        </p:nvSpPr>
        <p:spPr>
          <a:xfrm>
            <a:off x="8344439" y="5069375"/>
            <a:ext cx="1552704" cy="566498"/>
          </a:xfrm>
          <a:custGeom>
            <a:avLst/>
            <a:gdLst/>
            <a:ahLst/>
            <a:cxnLst/>
            <a:rect l="l" t="t" r="r" b="b"/>
            <a:pathLst>
              <a:path w="19133" h="6462" extrusionOk="0">
                <a:moveTo>
                  <a:pt x="9502" y="1"/>
                </a:moveTo>
                <a:cubicBezTo>
                  <a:pt x="5977" y="1"/>
                  <a:pt x="3106" y="2855"/>
                  <a:pt x="3082" y="6374"/>
                </a:cubicBezTo>
                <a:lnTo>
                  <a:pt x="1" y="6374"/>
                </a:lnTo>
                <a:lnTo>
                  <a:pt x="1" y="6462"/>
                </a:lnTo>
                <a:lnTo>
                  <a:pt x="3170" y="6462"/>
                </a:lnTo>
                <a:lnTo>
                  <a:pt x="3170" y="6421"/>
                </a:lnTo>
                <a:cubicBezTo>
                  <a:pt x="3170" y="2925"/>
                  <a:pt x="6012" y="88"/>
                  <a:pt x="9502" y="88"/>
                </a:cubicBezTo>
                <a:cubicBezTo>
                  <a:pt x="12993" y="88"/>
                  <a:pt x="15835" y="2931"/>
                  <a:pt x="15835" y="6421"/>
                </a:cubicBezTo>
                <a:lnTo>
                  <a:pt x="15835" y="6462"/>
                </a:lnTo>
                <a:lnTo>
                  <a:pt x="19132" y="6462"/>
                </a:lnTo>
                <a:lnTo>
                  <a:pt x="19132" y="6374"/>
                </a:lnTo>
                <a:lnTo>
                  <a:pt x="15922" y="6374"/>
                </a:lnTo>
                <a:cubicBezTo>
                  <a:pt x="15899" y="2855"/>
                  <a:pt x="13028" y="1"/>
                  <a:pt x="9502" y="1"/>
                </a:cubicBezTo>
                <a:close/>
              </a:path>
            </a:pathLst>
          </a:custGeom>
          <a:solidFill>
            <a:srgbClr val="727E5D"/>
          </a:solidFill>
          <a:ln>
            <a:solidFill>
              <a:srgbClr val="FACA67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35" name="Google Shape;137;p16">
            <a:extLst>
              <a:ext uri="{FF2B5EF4-FFF2-40B4-BE49-F238E27FC236}">
                <a16:creationId xmlns:a16="http://schemas.microsoft.com/office/drawing/2014/main" id="{E6CC4189-67E3-9604-AF4A-9C569B5498F1}"/>
              </a:ext>
            </a:extLst>
          </p:cNvPr>
          <p:cNvSpPr/>
          <p:nvPr/>
        </p:nvSpPr>
        <p:spPr>
          <a:xfrm>
            <a:off x="12353230" y="5146678"/>
            <a:ext cx="886274" cy="957927"/>
          </a:xfrm>
          <a:custGeom>
            <a:avLst/>
            <a:gdLst/>
            <a:ahLst/>
            <a:cxnLst/>
            <a:rect l="l" t="t" r="r" b="b"/>
            <a:pathLst>
              <a:path w="10921" h="10927" extrusionOk="0">
                <a:moveTo>
                  <a:pt x="5463" y="0"/>
                </a:moveTo>
                <a:cubicBezTo>
                  <a:pt x="2446" y="0"/>
                  <a:pt x="0" y="2446"/>
                  <a:pt x="0" y="5463"/>
                </a:cubicBezTo>
                <a:cubicBezTo>
                  <a:pt x="0" y="8481"/>
                  <a:pt x="2446" y="10926"/>
                  <a:pt x="5463" y="10926"/>
                </a:cubicBezTo>
                <a:cubicBezTo>
                  <a:pt x="8481" y="10926"/>
                  <a:pt x="10920" y="8481"/>
                  <a:pt x="10920" y="5463"/>
                </a:cubicBezTo>
                <a:cubicBezTo>
                  <a:pt x="10920" y="2446"/>
                  <a:pt x="8481" y="0"/>
                  <a:pt x="5463" y="0"/>
                </a:cubicBezTo>
                <a:close/>
              </a:path>
            </a:pathLst>
          </a:custGeom>
          <a:solidFill>
            <a:srgbClr val="BCCCBE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36" name="Google Shape;139;p16">
            <a:extLst>
              <a:ext uri="{FF2B5EF4-FFF2-40B4-BE49-F238E27FC236}">
                <a16:creationId xmlns:a16="http://schemas.microsoft.com/office/drawing/2014/main" id="{EE5E9773-DC49-E72E-6C36-88F020E06BFF}"/>
              </a:ext>
            </a:extLst>
          </p:cNvPr>
          <p:cNvSpPr/>
          <p:nvPr/>
        </p:nvSpPr>
        <p:spPr>
          <a:xfrm>
            <a:off x="12020258" y="5599095"/>
            <a:ext cx="1552218" cy="566498"/>
          </a:xfrm>
          <a:custGeom>
            <a:avLst/>
            <a:gdLst/>
            <a:ahLst/>
            <a:cxnLst/>
            <a:rect l="l" t="t" r="r" b="b"/>
            <a:pathLst>
              <a:path w="19127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4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44" y="82"/>
                </a:cubicBezTo>
                <a:lnTo>
                  <a:pt x="19126" y="82"/>
                </a:lnTo>
                <a:lnTo>
                  <a:pt x="19126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BCCCBE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37" name="Google Shape;132;p16">
            <a:extLst>
              <a:ext uri="{FF2B5EF4-FFF2-40B4-BE49-F238E27FC236}">
                <a16:creationId xmlns:a16="http://schemas.microsoft.com/office/drawing/2014/main" id="{A1807385-C7C2-BF8C-C0CE-880230C5B9C7}"/>
              </a:ext>
            </a:extLst>
          </p:cNvPr>
          <p:cNvSpPr/>
          <p:nvPr/>
        </p:nvSpPr>
        <p:spPr>
          <a:xfrm>
            <a:off x="16028562" y="5146942"/>
            <a:ext cx="886274" cy="957401"/>
          </a:xfrm>
          <a:custGeom>
            <a:avLst/>
            <a:gdLst/>
            <a:ahLst/>
            <a:cxnLst/>
            <a:rect l="l" t="t" r="r" b="b"/>
            <a:pathLst>
              <a:path w="10921" h="10921" extrusionOk="0">
                <a:moveTo>
                  <a:pt x="5458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58" y="10921"/>
                </a:cubicBezTo>
                <a:cubicBezTo>
                  <a:pt x="8475" y="10921"/>
                  <a:pt x="10921" y="8475"/>
                  <a:pt x="10921" y="5464"/>
                </a:cubicBezTo>
                <a:cubicBezTo>
                  <a:pt x="10921" y="2446"/>
                  <a:pt x="8475" y="1"/>
                  <a:pt x="5458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38" name="Google Shape;134;p16">
            <a:extLst>
              <a:ext uri="{FF2B5EF4-FFF2-40B4-BE49-F238E27FC236}">
                <a16:creationId xmlns:a16="http://schemas.microsoft.com/office/drawing/2014/main" id="{9F8C3466-B617-246C-346D-58FA4F68C9B6}"/>
              </a:ext>
            </a:extLst>
          </p:cNvPr>
          <p:cNvSpPr/>
          <p:nvPr/>
        </p:nvSpPr>
        <p:spPr>
          <a:xfrm>
            <a:off x="15695631" y="5059144"/>
            <a:ext cx="1552136" cy="566498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F89600"/>
          </a:solidFill>
          <a:ln>
            <a:solidFill>
              <a:srgbClr val="727E5D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1C3CB3D8-BCE3-2E74-9180-DA0416FBE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42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9"/>
          <p:cNvSpPr>
            <a:spLocks noChangeAspect="1"/>
          </p:cNvSpPr>
          <p:nvPr/>
        </p:nvSpPr>
        <p:spPr>
          <a:xfrm>
            <a:off x="4857730" y="6051326"/>
            <a:ext cx="989288" cy="960965"/>
          </a:xfrm>
          <a:prstGeom prst="ellipse">
            <a:avLst/>
          </a:prstGeom>
          <a:solidFill>
            <a:srgbClr val="FAC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4857730" y="7724660"/>
            <a:ext cx="989288" cy="960965"/>
          </a:xfrm>
          <a:prstGeom prst="ellipse">
            <a:avLst/>
          </a:prstGeom>
          <a:solidFill>
            <a:srgbClr val="72D4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4857730" y="4377994"/>
            <a:ext cx="989288" cy="960965"/>
          </a:xfrm>
          <a:prstGeom prst="ellipse">
            <a:avLst/>
          </a:prstGeom>
          <a:solidFill>
            <a:srgbClr val="FD9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4857730" y="2704661"/>
            <a:ext cx="989288" cy="960965"/>
          </a:xfrm>
          <a:prstGeom prst="ellipse">
            <a:avLst/>
          </a:prstGeom>
          <a:solidFill>
            <a:srgbClr val="FFC2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11628149" y="4381500"/>
            <a:ext cx="989288" cy="960965"/>
          </a:xfrm>
          <a:prstGeom prst="ellipse">
            <a:avLst/>
          </a:prstGeom>
          <a:solidFill>
            <a:srgbClr val="34B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11628149" y="6054833"/>
            <a:ext cx="989288" cy="960965"/>
          </a:xfrm>
          <a:prstGeom prst="ellipse">
            <a:avLst/>
          </a:prstGeom>
          <a:solidFill>
            <a:srgbClr val="97A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11628149" y="7728165"/>
            <a:ext cx="989288" cy="960965"/>
          </a:xfrm>
          <a:prstGeom prst="ellips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3BB3BC9-ADE1-75F5-CEEC-D399BED80DF1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303A0B0B-9682-C26C-F89F-CB1C5F47A3DD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18">
            <a:extLst>
              <a:ext uri="{FF2B5EF4-FFF2-40B4-BE49-F238E27FC236}">
                <a16:creationId xmlns:a16="http://schemas.microsoft.com/office/drawing/2014/main" id="{364BB9A3-6697-AC7A-9D60-C8489450C19E}"/>
              </a:ext>
            </a:extLst>
          </p:cNvPr>
          <p:cNvSpPr txBox="1"/>
          <p:nvPr/>
        </p:nvSpPr>
        <p:spPr>
          <a:xfrm>
            <a:off x="926861" y="958145"/>
            <a:ext cx="13551139" cy="142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544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Основные нозологические группы нуждающиеся в подборе ТСР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86E7707A-19AE-5FFF-652A-CBA2A6A632EE}"/>
              </a:ext>
            </a:extLst>
          </p:cNvPr>
          <p:cNvSpPr/>
          <p:nvPr/>
        </p:nvSpPr>
        <p:spPr>
          <a:xfrm>
            <a:off x="611863" y="876300"/>
            <a:ext cx="110610" cy="1552232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5190C441-AA47-F778-8722-DAF7598DD8BC}"/>
              </a:ext>
            </a:extLst>
          </p:cNvPr>
          <p:cNvSpPr/>
          <p:nvPr/>
        </p:nvSpPr>
        <p:spPr>
          <a:xfrm>
            <a:off x="5135007" y="2848137"/>
            <a:ext cx="4347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DINPro-Bold" panose="02000503030000020004" pitchFamily="50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ru-RU" sz="3600" dirty="0">
              <a:solidFill>
                <a:schemeClr val="bg1"/>
              </a:solidFill>
              <a:latin typeface="DINPro-Bold" panose="02000503030000020004" pitchFamily="50" charset="0"/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C2515C31-570C-D9DE-CF38-20DAF911C69D}"/>
              </a:ext>
            </a:extLst>
          </p:cNvPr>
          <p:cNvSpPr/>
          <p:nvPr/>
        </p:nvSpPr>
        <p:spPr>
          <a:xfrm>
            <a:off x="5135007" y="4510612"/>
            <a:ext cx="434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DINPro-Bold" panose="02000503030000020004" pitchFamily="50" charset="0"/>
              </a:rPr>
              <a:t>2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E8531F0B-7DE2-FF2D-9325-8CBA4735ADBF}"/>
              </a:ext>
            </a:extLst>
          </p:cNvPr>
          <p:cNvSpPr/>
          <p:nvPr/>
        </p:nvSpPr>
        <p:spPr>
          <a:xfrm>
            <a:off x="5135006" y="6186423"/>
            <a:ext cx="434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DINPro-Bold" panose="02000503030000020004" pitchFamily="50" charset="0"/>
              </a:rPr>
              <a:t>3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9848E47A-89AF-3ECE-2B47-BC626D026B09}"/>
              </a:ext>
            </a:extLst>
          </p:cNvPr>
          <p:cNvSpPr/>
          <p:nvPr/>
        </p:nvSpPr>
        <p:spPr>
          <a:xfrm>
            <a:off x="5134650" y="7836290"/>
            <a:ext cx="434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DINPro-Bold" panose="02000503030000020004" pitchFamily="50" charset="0"/>
              </a:rPr>
              <a:t>4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4851C024-1FFD-66E8-F181-2D4ED10E0F73}"/>
              </a:ext>
            </a:extLst>
          </p:cNvPr>
          <p:cNvSpPr/>
          <p:nvPr/>
        </p:nvSpPr>
        <p:spPr>
          <a:xfrm>
            <a:off x="11905426" y="4538816"/>
            <a:ext cx="434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DINPro-Bold" panose="02000503030000020004" pitchFamily="50" charset="0"/>
                <a:ea typeface="Verdana" panose="020B0604030504040204" pitchFamily="34" charset="0"/>
              </a:rPr>
              <a:t>5</a:t>
            </a:r>
            <a:endParaRPr lang="ru-RU" sz="3600" dirty="0">
              <a:solidFill>
                <a:schemeClr val="bg1"/>
              </a:solidFill>
              <a:latin typeface="DINPro-Bold" panose="02000503030000020004" pitchFamily="50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F4DA81B6-228D-6AC4-2CEC-6CE222127064}"/>
              </a:ext>
            </a:extLst>
          </p:cNvPr>
          <p:cNvSpPr/>
          <p:nvPr/>
        </p:nvSpPr>
        <p:spPr>
          <a:xfrm>
            <a:off x="11900767" y="6212226"/>
            <a:ext cx="434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DINPro-Bold" panose="02000503030000020004" pitchFamily="50" charset="0"/>
              </a:rPr>
              <a:t>6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CCE17277-164C-A796-9B35-9945B08254B8}"/>
              </a:ext>
            </a:extLst>
          </p:cNvPr>
          <p:cNvSpPr/>
          <p:nvPr/>
        </p:nvSpPr>
        <p:spPr>
          <a:xfrm>
            <a:off x="11900767" y="7863461"/>
            <a:ext cx="434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DINPro-Bold" panose="02000503030000020004" pitchFamily="50" charset="0"/>
              </a:rPr>
              <a:t>7</a:t>
            </a:r>
          </a:p>
        </p:txBody>
      </p:sp>
      <p:grpSp>
        <p:nvGrpSpPr>
          <p:cNvPr id="195" name="组合 95">
            <a:extLst>
              <a:ext uri="{FF2B5EF4-FFF2-40B4-BE49-F238E27FC236}">
                <a16:creationId xmlns:a16="http://schemas.microsoft.com/office/drawing/2014/main" id="{A391FF62-7492-FB5F-FB13-878F50D99CFB}"/>
              </a:ext>
            </a:extLst>
          </p:cNvPr>
          <p:cNvGrpSpPr/>
          <p:nvPr/>
        </p:nvGrpSpPr>
        <p:grpSpPr>
          <a:xfrm>
            <a:off x="1260063" y="2504439"/>
            <a:ext cx="3234270" cy="1425591"/>
            <a:chOff x="655820" y="1194144"/>
            <a:chExt cx="4361903" cy="950394"/>
          </a:xfrm>
        </p:grpSpPr>
        <p:sp>
          <p:nvSpPr>
            <p:cNvPr id="196" name="文本框 2">
              <a:extLst>
                <a:ext uri="{FF2B5EF4-FFF2-40B4-BE49-F238E27FC236}">
                  <a16:creationId xmlns:a16="http://schemas.microsoft.com/office/drawing/2014/main" id="{371096C0-7B5C-C115-ECE3-FB382845C3E9}"/>
                </a:ext>
              </a:extLst>
            </p:cNvPr>
            <p:cNvSpPr txBox="1"/>
            <p:nvPr/>
          </p:nvSpPr>
          <p:spPr>
            <a:xfrm>
              <a:off x="1147304" y="1194144"/>
              <a:ext cx="38704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ru-RU" altLang="zh-CN" sz="4000" dirty="0">
                  <a:solidFill>
                    <a:srgbClr val="FFC28F"/>
                  </a:solidFill>
                  <a:latin typeface="DINPro-Black" panose="02000503030000020004" pitchFamily="50" charset="0"/>
                </a:rPr>
                <a:t>01</a:t>
              </a:r>
              <a:endParaRPr lang="zh-CN" altLang="en-US" sz="2700" b="1" spc="450" dirty="0">
                <a:solidFill>
                  <a:srgbClr val="FFC28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7" name="文本框 3">
              <a:extLst>
                <a:ext uri="{FF2B5EF4-FFF2-40B4-BE49-F238E27FC236}">
                  <a16:creationId xmlns:a16="http://schemas.microsoft.com/office/drawing/2014/main" id="{51901341-7051-698E-AE2D-97B36CA581D6}"/>
                </a:ext>
              </a:extLst>
            </p:cNvPr>
            <p:cNvSpPr txBox="1"/>
            <p:nvPr/>
          </p:nvSpPr>
          <p:spPr>
            <a:xfrm>
              <a:off x="655820" y="1702707"/>
              <a:ext cx="4361903" cy="441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Детский церебральный паралич</a:t>
              </a:r>
            </a:p>
          </p:txBody>
        </p:sp>
        <p:cxnSp>
          <p:nvCxnSpPr>
            <p:cNvPr id="198" name="直接连接符 5">
              <a:extLst>
                <a:ext uri="{FF2B5EF4-FFF2-40B4-BE49-F238E27FC236}">
                  <a16:creationId xmlns:a16="http://schemas.microsoft.com/office/drawing/2014/main" id="{0F638D12-A807-6C29-A5D7-55C8B334907F}"/>
                </a:ext>
              </a:extLst>
            </p:cNvPr>
            <p:cNvCxnSpPr>
              <a:cxnSpLocks/>
            </p:cNvCxnSpPr>
            <p:nvPr/>
          </p:nvCxnSpPr>
          <p:spPr>
            <a:xfrm>
              <a:off x="1839567" y="1621615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组合 95">
            <a:extLst>
              <a:ext uri="{FF2B5EF4-FFF2-40B4-BE49-F238E27FC236}">
                <a16:creationId xmlns:a16="http://schemas.microsoft.com/office/drawing/2014/main" id="{CE4A0DEB-9C27-EEB5-0582-8D7775998DA6}"/>
              </a:ext>
            </a:extLst>
          </p:cNvPr>
          <p:cNvGrpSpPr/>
          <p:nvPr/>
        </p:nvGrpSpPr>
        <p:grpSpPr>
          <a:xfrm>
            <a:off x="1260063" y="4100890"/>
            <a:ext cx="3234270" cy="1425591"/>
            <a:chOff x="655820" y="1194144"/>
            <a:chExt cx="4361903" cy="950394"/>
          </a:xfrm>
        </p:grpSpPr>
        <p:sp>
          <p:nvSpPr>
            <p:cNvPr id="208" name="文本框 2">
              <a:extLst>
                <a:ext uri="{FF2B5EF4-FFF2-40B4-BE49-F238E27FC236}">
                  <a16:creationId xmlns:a16="http://schemas.microsoft.com/office/drawing/2014/main" id="{42672F41-5B99-80B8-8F64-B50EFF034C40}"/>
                </a:ext>
              </a:extLst>
            </p:cNvPr>
            <p:cNvSpPr txBox="1"/>
            <p:nvPr/>
          </p:nvSpPr>
          <p:spPr>
            <a:xfrm>
              <a:off x="1147304" y="1194144"/>
              <a:ext cx="38704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ru-RU" altLang="zh-CN" sz="4000" dirty="0">
                  <a:solidFill>
                    <a:srgbClr val="FD912C"/>
                  </a:solidFill>
                  <a:latin typeface="DINPro-Black" panose="02000503030000020004" pitchFamily="50" charset="0"/>
                </a:rPr>
                <a:t>02</a:t>
              </a:r>
              <a:endParaRPr lang="zh-CN" altLang="en-US" sz="2700" b="1" spc="450" dirty="0">
                <a:solidFill>
                  <a:srgbClr val="FD912C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9" name="文本框 3">
              <a:extLst>
                <a:ext uri="{FF2B5EF4-FFF2-40B4-BE49-F238E27FC236}">
                  <a16:creationId xmlns:a16="http://schemas.microsoft.com/office/drawing/2014/main" id="{39336048-4A71-9083-95FE-DA8F294D962D}"/>
                </a:ext>
              </a:extLst>
            </p:cNvPr>
            <p:cNvSpPr txBox="1"/>
            <p:nvPr/>
          </p:nvSpPr>
          <p:spPr>
            <a:xfrm>
              <a:off x="655820" y="1702707"/>
              <a:ext cx="4361903" cy="441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Спинальная мышечная атрофия</a:t>
              </a:r>
            </a:p>
          </p:txBody>
        </p:sp>
        <p:cxnSp>
          <p:nvCxnSpPr>
            <p:cNvPr id="210" name="直接连接符 5">
              <a:extLst>
                <a:ext uri="{FF2B5EF4-FFF2-40B4-BE49-F238E27FC236}">
                  <a16:creationId xmlns:a16="http://schemas.microsoft.com/office/drawing/2014/main" id="{ACD1F40B-90F0-7036-5024-D038EAAC6DE8}"/>
                </a:ext>
              </a:extLst>
            </p:cNvPr>
            <p:cNvCxnSpPr>
              <a:cxnSpLocks/>
            </p:cNvCxnSpPr>
            <p:nvPr/>
          </p:nvCxnSpPr>
          <p:spPr>
            <a:xfrm>
              <a:off x="1839567" y="1621615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组合 95">
            <a:extLst>
              <a:ext uri="{FF2B5EF4-FFF2-40B4-BE49-F238E27FC236}">
                <a16:creationId xmlns:a16="http://schemas.microsoft.com/office/drawing/2014/main" id="{C5E95C14-32F4-7016-3A25-BBAC5BCC72AB}"/>
              </a:ext>
            </a:extLst>
          </p:cNvPr>
          <p:cNvGrpSpPr/>
          <p:nvPr/>
        </p:nvGrpSpPr>
        <p:grpSpPr>
          <a:xfrm>
            <a:off x="1184182" y="5675802"/>
            <a:ext cx="3234270" cy="1130637"/>
            <a:chOff x="655820" y="1194144"/>
            <a:chExt cx="4361903" cy="753758"/>
          </a:xfrm>
        </p:grpSpPr>
        <p:sp>
          <p:nvSpPr>
            <p:cNvPr id="213" name="文本框 2">
              <a:extLst>
                <a:ext uri="{FF2B5EF4-FFF2-40B4-BE49-F238E27FC236}">
                  <a16:creationId xmlns:a16="http://schemas.microsoft.com/office/drawing/2014/main" id="{1A67D88E-9BCE-C6D9-F59E-B49581F38BB1}"/>
                </a:ext>
              </a:extLst>
            </p:cNvPr>
            <p:cNvSpPr txBox="1"/>
            <p:nvPr/>
          </p:nvSpPr>
          <p:spPr>
            <a:xfrm>
              <a:off x="1147304" y="1194144"/>
              <a:ext cx="38704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ru-RU" altLang="zh-CN" sz="4000" dirty="0">
                  <a:solidFill>
                    <a:srgbClr val="FACA67"/>
                  </a:solidFill>
                  <a:latin typeface="DINPro-Black" panose="02000503030000020004" pitchFamily="50" charset="0"/>
                </a:rPr>
                <a:t>03</a:t>
              </a:r>
              <a:endParaRPr lang="zh-CN" altLang="en-US" sz="2700" b="1" spc="450" dirty="0">
                <a:solidFill>
                  <a:srgbClr val="FACA67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4" name="文本框 3">
              <a:extLst>
                <a:ext uri="{FF2B5EF4-FFF2-40B4-BE49-F238E27FC236}">
                  <a16:creationId xmlns:a16="http://schemas.microsoft.com/office/drawing/2014/main" id="{A1D58918-251F-33A3-5803-37E3A4C533EE}"/>
                </a:ext>
              </a:extLst>
            </p:cNvPr>
            <p:cNvSpPr txBox="1"/>
            <p:nvPr/>
          </p:nvSpPr>
          <p:spPr>
            <a:xfrm>
              <a:off x="655820" y="1702707"/>
              <a:ext cx="4361903" cy="245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250"/>
                </a:lnSpc>
                <a:buClr>
                  <a:srgbClr val="727E5D"/>
                </a:buClr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Spina Bifida</a:t>
              </a:r>
            </a:p>
          </p:txBody>
        </p:sp>
        <p:cxnSp>
          <p:nvCxnSpPr>
            <p:cNvPr id="215" name="直接连接符 5">
              <a:extLst>
                <a:ext uri="{FF2B5EF4-FFF2-40B4-BE49-F238E27FC236}">
                  <a16:creationId xmlns:a16="http://schemas.microsoft.com/office/drawing/2014/main" id="{F2150CCA-C0A3-9CB9-B28A-597A0D4FD4DF}"/>
                </a:ext>
              </a:extLst>
            </p:cNvPr>
            <p:cNvCxnSpPr>
              <a:cxnSpLocks/>
            </p:cNvCxnSpPr>
            <p:nvPr/>
          </p:nvCxnSpPr>
          <p:spPr>
            <a:xfrm>
              <a:off x="1839567" y="1621615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组合 95">
            <a:extLst>
              <a:ext uri="{FF2B5EF4-FFF2-40B4-BE49-F238E27FC236}">
                <a16:creationId xmlns:a16="http://schemas.microsoft.com/office/drawing/2014/main" id="{12D482EF-5C06-3445-DDF5-8F37CBDF4AF4}"/>
              </a:ext>
            </a:extLst>
          </p:cNvPr>
          <p:cNvGrpSpPr/>
          <p:nvPr/>
        </p:nvGrpSpPr>
        <p:grpSpPr>
          <a:xfrm>
            <a:off x="1249263" y="7277396"/>
            <a:ext cx="3234270" cy="1425591"/>
            <a:chOff x="655820" y="1194144"/>
            <a:chExt cx="4361903" cy="950394"/>
          </a:xfrm>
        </p:grpSpPr>
        <p:sp>
          <p:nvSpPr>
            <p:cNvPr id="218" name="文本框 2">
              <a:extLst>
                <a:ext uri="{FF2B5EF4-FFF2-40B4-BE49-F238E27FC236}">
                  <a16:creationId xmlns:a16="http://schemas.microsoft.com/office/drawing/2014/main" id="{598495B8-D6E1-F95D-C532-A1688674372C}"/>
                </a:ext>
              </a:extLst>
            </p:cNvPr>
            <p:cNvSpPr txBox="1"/>
            <p:nvPr/>
          </p:nvSpPr>
          <p:spPr>
            <a:xfrm>
              <a:off x="1147304" y="1194144"/>
              <a:ext cx="3870418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ru-RU" altLang="zh-CN" sz="4000" dirty="0">
                  <a:solidFill>
                    <a:srgbClr val="72D4DF"/>
                  </a:solidFill>
                  <a:latin typeface="DINPro-Black" panose="02000503030000020004" pitchFamily="50" charset="0"/>
                </a:rPr>
                <a:t>04</a:t>
              </a:r>
              <a:endParaRPr lang="zh-CN" altLang="en-US" sz="2700" b="1" spc="450" dirty="0">
                <a:solidFill>
                  <a:srgbClr val="72D4D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9" name="文本框 3">
              <a:extLst>
                <a:ext uri="{FF2B5EF4-FFF2-40B4-BE49-F238E27FC236}">
                  <a16:creationId xmlns:a16="http://schemas.microsoft.com/office/drawing/2014/main" id="{D0B32BE0-271A-209D-CC45-393F09B3ADD9}"/>
                </a:ext>
              </a:extLst>
            </p:cNvPr>
            <p:cNvSpPr txBox="1"/>
            <p:nvPr/>
          </p:nvSpPr>
          <p:spPr>
            <a:xfrm>
              <a:off x="655820" y="1702707"/>
              <a:ext cx="4361903" cy="441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Нервно-мышечные заболевания</a:t>
              </a:r>
            </a:p>
          </p:txBody>
        </p:sp>
        <p:cxnSp>
          <p:nvCxnSpPr>
            <p:cNvPr id="220" name="直接连接符 5">
              <a:extLst>
                <a:ext uri="{FF2B5EF4-FFF2-40B4-BE49-F238E27FC236}">
                  <a16:creationId xmlns:a16="http://schemas.microsoft.com/office/drawing/2014/main" id="{D537EFFC-C1C6-7F34-84CE-198FA4CE4498}"/>
                </a:ext>
              </a:extLst>
            </p:cNvPr>
            <p:cNvCxnSpPr>
              <a:cxnSpLocks/>
            </p:cNvCxnSpPr>
            <p:nvPr/>
          </p:nvCxnSpPr>
          <p:spPr>
            <a:xfrm>
              <a:off x="1839567" y="1621615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组合 95">
            <a:extLst>
              <a:ext uri="{FF2B5EF4-FFF2-40B4-BE49-F238E27FC236}">
                <a16:creationId xmlns:a16="http://schemas.microsoft.com/office/drawing/2014/main" id="{C10FB982-B891-C517-E51E-3D783F9AF30D}"/>
              </a:ext>
            </a:extLst>
          </p:cNvPr>
          <p:cNvGrpSpPr/>
          <p:nvPr/>
        </p:nvGrpSpPr>
        <p:grpSpPr>
          <a:xfrm>
            <a:off x="13199722" y="3924300"/>
            <a:ext cx="3764480" cy="1130637"/>
            <a:chOff x="1147304" y="1194144"/>
            <a:chExt cx="3870418" cy="753758"/>
          </a:xfrm>
        </p:grpSpPr>
        <p:sp>
          <p:nvSpPr>
            <p:cNvPr id="228" name="文本框 2">
              <a:extLst>
                <a:ext uri="{FF2B5EF4-FFF2-40B4-BE49-F238E27FC236}">
                  <a16:creationId xmlns:a16="http://schemas.microsoft.com/office/drawing/2014/main" id="{AAB5A897-175B-2C2A-2760-E60888D0D9E2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sz="4000" dirty="0">
                  <a:solidFill>
                    <a:srgbClr val="34B2E4"/>
                  </a:solidFill>
                  <a:latin typeface="DINPro-Black" panose="02000503030000020004" pitchFamily="50" charset="0"/>
                </a:rPr>
                <a:t>05</a:t>
              </a:r>
              <a:endParaRPr lang="zh-CN" altLang="en-US" sz="2700" b="1" spc="450" dirty="0">
                <a:solidFill>
                  <a:srgbClr val="34B2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9" name="文本框 3">
              <a:extLst>
                <a:ext uri="{FF2B5EF4-FFF2-40B4-BE49-F238E27FC236}">
                  <a16:creationId xmlns:a16="http://schemas.microsoft.com/office/drawing/2014/main" id="{3A38BA5D-D97E-C788-3398-FCF1255652E9}"/>
                </a:ext>
              </a:extLst>
            </p:cNvPr>
            <p:cNvSpPr txBox="1"/>
            <p:nvPr/>
          </p:nvSpPr>
          <p:spPr>
            <a:xfrm>
              <a:off x="1159010" y="1702707"/>
              <a:ext cx="3858712" cy="245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Генетические заболевания</a:t>
              </a:r>
            </a:p>
          </p:txBody>
        </p:sp>
        <p:cxnSp>
          <p:nvCxnSpPr>
            <p:cNvPr id="230" name="直接连接符 5">
              <a:extLst>
                <a:ext uri="{FF2B5EF4-FFF2-40B4-BE49-F238E27FC236}">
                  <a16:creationId xmlns:a16="http://schemas.microsoft.com/office/drawing/2014/main" id="{EE187123-5BAB-40CB-A18C-FCECCB13FD69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82803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54">
              <a:extLst>
                <a:ext uri="{FF2B5EF4-FFF2-40B4-BE49-F238E27FC236}">
                  <a16:creationId xmlns:a16="http://schemas.microsoft.com/office/drawing/2014/main" id="{4ABAC8F2-138A-9743-9F8C-5205D063A191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组合 95">
            <a:extLst>
              <a:ext uri="{FF2B5EF4-FFF2-40B4-BE49-F238E27FC236}">
                <a16:creationId xmlns:a16="http://schemas.microsoft.com/office/drawing/2014/main" id="{11EB518E-35B3-0DD6-EAEC-A2EB1913508D}"/>
              </a:ext>
            </a:extLst>
          </p:cNvPr>
          <p:cNvGrpSpPr/>
          <p:nvPr/>
        </p:nvGrpSpPr>
        <p:grpSpPr>
          <a:xfrm>
            <a:off x="13211108" y="5558976"/>
            <a:ext cx="3764480" cy="1425591"/>
            <a:chOff x="1147304" y="1194144"/>
            <a:chExt cx="3870418" cy="950394"/>
          </a:xfrm>
        </p:grpSpPr>
        <p:sp>
          <p:nvSpPr>
            <p:cNvPr id="233" name="文本框 2">
              <a:extLst>
                <a:ext uri="{FF2B5EF4-FFF2-40B4-BE49-F238E27FC236}">
                  <a16:creationId xmlns:a16="http://schemas.microsoft.com/office/drawing/2014/main" id="{54CB4986-BBC1-3125-BEEA-FFBDD6B663C0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sz="4000" dirty="0">
                  <a:solidFill>
                    <a:srgbClr val="97AF9A"/>
                  </a:solidFill>
                  <a:latin typeface="DINPro-Black" panose="02000503030000020004" pitchFamily="50" charset="0"/>
                </a:rPr>
                <a:t>06</a:t>
              </a:r>
              <a:endParaRPr lang="zh-CN" altLang="en-US" sz="2700" b="1" spc="450" dirty="0">
                <a:solidFill>
                  <a:srgbClr val="97AF9A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4" name="文本框 3">
              <a:extLst>
                <a:ext uri="{FF2B5EF4-FFF2-40B4-BE49-F238E27FC236}">
                  <a16:creationId xmlns:a16="http://schemas.microsoft.com/office/drawing/2014/main" id="{772E4254-5408-5FEF-5EE2-1415D92C2EE3}"/>
                </a:ext>
              </a:extLst>
            </p:cNvPr>
            <p:cNvSpPr txBox="1"/>
            <p:nvPr/>
          </p:nvSpPr>
          <p:spPr>
            <a:xfrm>
              <a:off x="1159010" y="1702707"/>
              <a:ext cx="3858712" cy="441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Последствия перенесенных травм</a:t>
              </a:r>
            </a:p>
          </p:txBody>
        </p:sp>
        <p:cxnSp>
          <p:nvCxnSpPr>
            <p:cNvPr id="235" name="直接连接符 5">
              <a:extLst>
                <a:ext uri="{FF2B5EF4-FFF2-40B4-BE49-F238E27FC236}">
                  <a16:creationId xmlns:a16="http://schemas.microsoft.com/office/drawing/2014/main" id="{7B9D6706-1EB5-1056-B33B-340BE11E20C0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82803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接连接符 54">
              <a:extLst>
                <a:ext uri="{FF2B5EF4-FFF2-40B4-BE49-F238E27FC236}">
                  <a16:creationId xmlns:a16="http://schemas.microsoft.com/office/drawing/2014/main" id="{FBA24D13-BBB4-2440-C171-0078809CEB89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组合 95">
            <a:extLst>
              <a:ext uri="{FF2B5EF4-FFF2-40B4-BE49-F238E27FC236}">
                <a16:creationId xmlns:a16="http://schemas.microsoft.com/office/drawing/2014/main" id="{9EA25A59-04ED-7772-9A37-E79C1F9E327E}"/>
              </a:ext>
            </a:extLst>
          </p:cNvPr>
          <p:cNvGrpSpPr/>
          <p:nvPr/>
        </p:nvGrpSpPr>
        <p:grpSpPr>
          <a:xfrm>
            <a:off x="13264572" y="7261655"/>
            <a:ext cx="3764480" cy="1425591"/>
            <a:chOff x="1147304" y="1194144"/>
            <a:chExt cx="3870418" cy="950394"/>
          </a:xfrm>
        </p:grpSpPr>
        <p:sp>
          <p:nvSpPr>
            <p:cNvPr id="238" name="文本框 2">
              <a:extLst>
                <a:ext uri="{FF2B5EF4-FFF2-40B4-BE49-F238E27FC236}">
                  <a16:creationId xmlns:a16="http://schemas.microsoft.com/office/drawing/2014/main" id="{6D16C0D7-9097-89A7-FA82-13F84328A08F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sz="4000" dirty="0">
                  <a:solidFill>
                    <a:srgbClr val="727E5D"/>
                  </a:solidFill>
                  <a:latin typeface="DINPro-Black" panose="02000503030000020004" pitchFamily="50" charset="0"/>
                </a:rPr>
                <a:t>07</a:t>
              </a:r>
              <a:endParaRPr lang="zh-CN" altLang="en-US" sz="2700" b="1" spc="450" dirty="0">
                <a:solidFill>
                  <a:srgbClr val="727E5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9" name="文本框 3">
              <a:extLst>
                <a:ext uri="{FF2B5EF4-FFF2-40B4-BE49-F238E27FC236}">
                  <a16:creationId xmlns:a16="http://schemas.microsoft.com/office/drawing/2014/main" id="{E051567A-54D4-D342-E108-1ADD869D6A18}"/>
                </a:ext>
              </a:extLst>
            </p:cNvPr>
            <p:cNvSpPr txBox="1"/>
            <p:nvPr/>
          </p:nvSpPr>
          <p:spPr>
            <a:xfrm>
              <a:off x="1159010" y="1702707"/>
              <a:ext cx="3858712" cy="441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Последствия перенесенных нейро-инфекций</a:t>
              </a:r>
            </a:p>
          </p:txBody>
        </p:sp>
        <p:cxnSp>
          <p:nvCxnSpPr>
            <p:cNvPr id="240" name="直接连接符 5">
              <a:extLst>
                <a:ext uri="{FF2B5EF4-FFF2-40B4-BE49-F238E27FC236}">
                  <a16:creationId xmlns:a16="http://schemas.microsoft.com/office/drawing/2014/main" id="{BCC2BD93-36EC-E6C2-11C5-021EF91C31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82803"/>
              <a:ext cx="30677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接连接符 54">
              <a:extLst>
                <a:ext uri="{FF2B5EF4-FFF2-40B4-BE49-F238E27FC236}">
                  <a16:creationId xmlns:a16="http://schemas.microsoft.com/office/drawing/2014/main" id="{BD984877-9995-FE03-2BB6-E0CA471A9AE8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2" name="直接连接符 54">
            <a:extLst>
              <a:ext uri="{FF2B5EF4-FFF2-40B4-BE49-F238E27FC236}">
                <a16:creationId xmlns:a16="http://schemas.microsoft.com/office/drawing/2014/main" id="{293127E3-06C8-8EEE-1D1E-6F293945B21A}"/>
              </a:ext>
            </a:extLst>
          </p:cNvPr>
          <p:cNvCxnSpPr/>
          <p:nvPr/>
        </p:nvCxnSpPr>
        <p:spPr>
          <a:xfrm>
            <a:off x="3606516" y="3240680"/>
            <a:ext cx="79514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接连接符 54">
            <a:extLst>
              <a:ext uri="{FF2B5EF4-FFF2-40B4-BE49-F238E27FC236}">
                <a16:creationId xmlns:a16="http://schemas.microsoft.com/office/drawing/2014/main" id="{9775C6C3-F30D-1B3A-A257-FDC43E0BDB47}"/>
              </a:ext>
            </a:extLst>
          </p:cNvPr>
          <p:cNvCxnSpPr/>
          <p:nvPr/>
        </p:nvCxnSpPr>
        <p:spPr>
          <a:xfrm>
            <a:off x="3617316" y="4861207"/>
            <a:ext cx="79514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直接连接符 54">
            <a:extLst>
              <a:ext uri="{FF2B5EF4-FFF2-40B4-BE49-F238E27FC236}">
                <a16:creationId xmlns:a16="http://schemas.microsoft.com/office/drawing/2014/main" id="{FD9AAE00-494B-1620-C218-B92796668982}"/>
              </a:ext>
            </a:extLst>
          </p:cNvPr>
          <p:cNvCxnSpPr/>
          <p:nvPr/>
        </p:nvCxnSpPr>
        <p:spPr>
          <a:xfrm>
            <a:off x="3541435" y="6400918"/>
            <a:ext cx="79514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直接连接符 54">
            <a:extLst>
              <a:ext uri="{FF2B5EF4-FFF2-40B4-BE49-F238E27FC236}">
                <a16:creationId xmlns:a16="http://schemas.microsoft.com/office/drawing/2014/main" id="{E8F5BB71-8E5A-8485-31FA-E871C37E0D72}"/>
              </a:ext>
            </a:extLst>
          </p:cNvPr>
          <p:cNvCxnSpPr/>
          <p:nvPr/>
        </p:nvCxnSpPr>
        <p:spPr>
          <a:xfrm>
            <a:off x="3606516" y="8001118"/>
            <a:ext cx="79514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6" name="Group 3">
            <a:extLst>
              <a:ext uri="{FF2B5EF4-FFF2-40B4-BE49-F238E27FC236}">
                <a16:creationId xmlns:a16="http://schemas.microsoft.com/office/drawing/2014/main" id="{56E4C7D5-A449-55B2-3471-9A5C1F568D5D}"/>
              </a:ext>
            </a:extLst>
          </p:cNvPr>
          <p:cNvGrpSpPr/>
          <p:nvPr/>
        </p:nvGrpSpPr>
        <p:grpSpPr>
          <a:xfrm>
            <a:off x="6781800" y="3283634"/>
            <a:ext cx="4085272" cy="3970174"/>
            <a:chOff x="3471863" y="2343150"/>
            <a:chExt cx="2197101" cy="1985963"/>
          </a:xfrm>
        </p:grpSpPr>
        <p:sp>
          <p:nvSpPr>
            <p:cNvPr id="247" name="Freeform 4">
              <a:extLst>
                <a:ext uri="{FF2B5EF4-FFF2-40B4-BE49-F238E27FC236}">
                  <a16:creationId xmlns:a16="http://schemas.microsoft.com/office/drawing/2014/main" id="{61AC0FF7-8039-5784-FC36-349756D1C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rgbClr val="97AF9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Rectangle 5">
              <a:extLst>
                <a:ext uri="{FF2B5EF4-FFF2-40B4-BE49-F238E27FC236}">
                  <a16:creationId xmlns:a16="http://schemas.microsoft.com/office/drawing/2014/main" id="{0B69D48D-96C9-6471-3066-9E0A073B3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rgbClr val="BCCCB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6">
              <a:extLst>
                <a:ext uri="{FF2B5EF4-FFF2-40B4-BE49-F238E27FC236}">
                  <a16:creationId xmlns:a16="http://schemas.microsoft.com/office/drawing/2014/main" id="{B8924480-CF16-D185-B2A7-BDA017F9D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">
              <a:extLst>
                <a:ext uri="{FF2B5EF4-FFF2-40B4-BE49-F238E27FC236}">
                  <a16:creationId xmlns:a16="http://schemas.microsoft.com/office/drawing/2014/main" id="{EA455823-87CF-3953-C49E-19E495CFD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Freeform 8">
              <a:extLst>
                <a:ext uri="{FF2B5EF4-FFF2-40B4-BE49-F238E27FC236}">
                  <a16:creationId xmlns:a16="http://schemas.microsoft.com/office/drawing/2014/main" id="{684D881E-B937-31BD-C86D-9A2C7B751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Rectangle 9">
              <a:extLst>
                <a:ext uri="{FF2B5EF4-FFF2-40B4-BE49-F238E27FC236}">
                  <a16:creationId xmlns:a16="http://schemas.microsoft.com/office/drawing/2014/main" id="{4697C290-74EE-C15A-D15A-A3F4D3C90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Rectangle 10">
              <a:extLst>
                <a:ext uri="{FF2B5EF4-FFF2-40B4-BE49-F238E27FC236}">
                  <a16:creationId xmlns:a16="http://schemas.microsoft.com/office/drawing/2014/main" id="{E953D794-2EBC-4248-3B55-26719664E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Rectangle 11">
              <a:extLst>
                <a:ext uri="{FF2B5EF4-FFF2-40B4-BE49-F238E27FC236}">
                  <a16:creationId xmlns:a16="http://schemas.microsoft.com/office/drawing/2014/main" id="{F39437EF-0959-FFAD-C74D-66E8616DF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Rectangle 12">
              <a:extLst>
                <a:ext uri="{FF2B5EF4-FFF2-40B4-BE49-F238E27FC236}">
                  <a16:creationId xmlns:a16="http://schemas.microsoft.com/office/drawing/2014/main" id="{F6A350FC-E424-776A-BF12-F40B63835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Rectangle 13">
              <a:extLst>
                <a:ext uri="{FF2B5EF4-FFF2-40B4-BE49-F238E27FC236}">
                  <a16:creationId xmlns:a16="http://schemas.microsoft.com/office/drawing/2014/main" id="{657A1BF1-9808-01FA-2DBD-2D4B4C1D8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Rectangle 14">
              <a:extLst>
                <a:ext uri="{FF2B5EF4-FFF2-40B4-BE49-F238E27FC236}">
                  <a16:creationId xmlns:a16="http://schemas.microsoft.com/office/drawing/2014/main" id="{1C7F2297-43A5-68E7-2507-6DB0E4AA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Rectangle 15">
              <a:extLst>
                <a:ext uri="{FF2B5EF4-FFF2-40B4-BE49-F238E27FC236}">
                  <a16:creationId xmlns:a16="http://schemas.microsoft.com/office/drawing/2014/main" id="{8DB8C6F1-FA08-6736-81F7-8748500E1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Rectangle 16">
              <a:extLst>
                <a:ext uri="{FF2B5EF4-FFF2-40B4-BE49-F238E27FC236}">
                  <a16:creationId xmlns:a16="http://schemas.microsoft.com/office/drawing/2014/main" id="{5FF6B3D5-A87A-9461-95FC-58303968C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17">
              <a:extLst>
                <a:ext uri="{FF2B5EF4-FFF2-40B4-BE49-F238E27FC236}">
                  <a16:creationId xmlns:a16="http://schemas.microsoft.com/office/drawing/2014/main" id="{7ECEA07A-A018-C21F-94BC-D76B58136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Rectangle 18">
              <a:extLst>
                <a:ext uri="{FF2B5EF4-FFF2-40B4-BE49-F238E27FC236}">
                  <a16:creationId xmlns:a16="http://schemas.microsoft.com/office/drawing/2014/main" id="{59BE1443-6089-2348-240E-6C709E195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Rectangle 19">
              <a:extLst>
                <a:ext uri="{FF2B5EF4-FFF2-40B4-BE49-F238E27FC236}">
                  <a16:creationId xmlns:a16="http://schemas.microsoft.com/office/drawing/2014/main" id="{3C957C7D-5BDB-C9ED-5391-FBA316893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Rectangle 20">
              <a:extLst>
                <a:ext uri="{FF2B5EF4-FFF2-40B4-BE49-F238E27FC236}">
                  <a16:creationId xmlns:a16="http://schemas.microsoft.com/office/drawing/2014/main" id="{B0070FCE-5C4E-25AD-8239-3D29EDE82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21">
              <a:extLst>
                <a:ext uri="{FF2B5EF4-FFF2-40B4-BE49-F238E27FC236}">
                  <a16:creationId xmlns:a16="http://schemas.microsoft.com/office/drawing/2014/main" id="{6F60E131-936D-555F-8987-BCEFF85A3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rgbClr val="FFC28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22">
              <a:extLst>
                <a:ext uri="{FF2B5EF4-FFF2-40B4-BE49-F238E27FC236}">
                  <a16:creationId xmlns:a16="http://schemas.microsoft.com/office/drawing/2014/main" id="{D5671188-B1BB-B6FC-D733-5FC6665BF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rgbClr val="FF994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23">
              <a:extLst>
                <a:ext uri="{FF2B5EF4-FFF2-40B4-BE49-F238E27FC236}">
                  <a16:creationId xmlns:a16="http://schemas.microsoft.com/office/drawing/2014/main" id="{B8326E21-8322-4AEF-8D06-1D3CECC67B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rgbClr val="FACA6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80" name="Рисунок 279">
            <a:extLst>
              <a:ext uri="{FF2B5EF4-FFF2-40B4-BE49-F238E27FC236}">
                <a16:creationId xmlns:a16="http://schemas.microsoft.com/office/drawing/2014/main" id="{DF10B4ED-257E-4AF9-6C73-7E5C9FFB33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6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1" dur="1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2" dur="1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9" dur="1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20" dur="1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23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24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27" dur="1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28" dur="1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31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32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132;p16">
            <a:extLst>
              <a:ext uri="{FF2B5EF4-FFF2-40B4-BE49-F238E27FC236}">
                <a16:creationId xmlns:a16="http://schemas.microsoft.com/office/drawing/2014/main" id="{403FA79B-8561-4FDC-A587-0F18053A3C37}"/>
              </a:ext>
            </a:extLst>
          </p:cNvPr>
          <p:cNvSpPr/>
          <p:nvPr/>
        </p:nvSpPr>
        <p:spPr>
          <a:xfrm>
            <a:off x="2479072" y="4912253"/>
            <a:ext cx="1904489" cy="1904489"/>
          </a:xfrm>
          <a:custGeom>
            <a:avLst/>
            <a:gdLst/>
            <a:ahLst/>
            <a:cxnLst/>
            <a:rect l="l" t="t" r="r" b="b"/>
            <a:pathLst>
              <a:path w="10921" h="10921" extrusionOk="0">
                <a:moveTo>
                  <a:pt x="5458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58" y="10921"/>
                </a:cubicBezTo>
                <a:cubicBezTo>
                  <a:pt x="8475" y="10921"/>
                  <a:pt x="10921" y="8475"/>
                  <a:pt x="10921" y="5464"/>
                </a:cubicBezTo>
                <a:cubicBezTo>
                  <a:pt x="10921" y="2446"/>
                  <a:pt x="8475" y="1"/>
                  <a:pt x="5458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1" name="Google Shape;134;p16">
            <a:extLst>
              <a:ext uri="{FF2B5EF4-FFF2-40B4-BE49-F238E27FC236}">
                <a16:creationId xmlns:a16="http://schemas.microsoft.com/office/drawing/2014/main" id="{10E93EFA-D7B3-451A-8126-ADF00BF1FC32}"/>
              </a:ext>
            </a:extLst>
          </p:cNvPr>
          <p:cNvSpPr/>
          <p:nvPr/>
        </p:nvSpPr>
        <p:spPr>
          <a:xfrm>
            <a:off x="1768007" y="4745365"/>
            <a:ext cx="3335339" cy="1126893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727E5D"/>
          </a:solidFill>
          <a:ln>
            <a:solidFill>
              <a:srgbClr val="727E5D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42" name="Google Shape;135;p16">
            <a:extLst>
              <a:ext uri="{FF2B5EF4-FFF2-40B4-BE49-F238E27FC236}">
                <a16:creationId xmlns:a16="http://schemas.microsoft.com/office/drawing/2014/main" id="{F4628AE9-F964-44FA-8842-3BB03B8EEBBF}"/>
              </a:ext>
            </a:extLst>
          </p:cNvPr>
          <p:cNvSpPr/>
          <p:nvPr/>
        </p:nvSpPr>
        <p:spPr>
          <a:xfrm>
            <a:off x="1712903" y="5807896"/>
            <a:ext cx="115271" cy="114225"/>
          </a:xfrm>
          <a:custGeom>
            <a:avLst/>
            <a:gdLst/>
            <a:ahLst/>
            <a:cxnLst/>
            <a:rect l="l" t="t" r="r" b="b"/>
            <a:pathLst>
              <a:path w="661" h="655" extrusionOk="0">
                <a:moveTo>
                  <a:pt x="328" y="1"/>
                </a:moveTo>
                <a:cubicBezTo>
                  <a:pt x="147" y="1"/>
                  <a:pt x="1" y="147"/>
                  <a:pt x="1" y="328"/>
                </a:cubicBezTo>
                <a:cubicBezTo>
                  <a:pt x="1" y="509"/>
                  <a:pt x="147" y="655"/>
                  <a:pt x="328" y="655"/>
                </a:cubicBezTo>
                <a:cubicBezTo>
                  <a:pt x="509" y="655"/>
                  <a:pt x="660" y="509"/>
                  <a:pt x="660" y="328"/>
                </a:cubicBezTo>
                <a:cubicBezTo>
                  <a:pt x="660" y="147"/>
                  <a:pt x="509" y="1"/>
                  <a:pt x="328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3" name="Google Shape;136;p16">
            <a:extLst>
              <a:ext uri="{FF2B5EF4-FFF2-40B4-BE49-F238E27FC236}">
                <a16:creationId xmlns:a16="http://schemas.microsoft.com/office/drawing/2014/main" id="{B9672D64-ADF3-462E-A03E-3CF3E9C2F23E}"/>
              </a:ext>
            </a:extLst>
          </p:cNvPr>
          <p:cNvSpPr/>
          <p:nvPr/>
        </p:nvSpPr>
        <p:spPr>
          <a:xfrm>
            <a:off x="5044175" y="5807896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4" name="Google Shape;137;p16">
            <a:extLst>
              <a:ext uri="{FF2B5EF4-FFF2-40B4-BE49-F238E27FC236}">
                <a16:creationId xmlns:a16="http://schemas.microsoft.com/office/drawing/2014/main" id="{C1F8B48F-FF3C-4850-91BD-DF0C0AE94C5D}"/>
              </a:ext>
            </a:extLst>
          </p:cNvPr>
          <p:cNvSpPr/>
          <p:nvPr/>
        </p:nvSpPr>
        <p:spPr>
          <a:xfrm>
            <a:off x="5304707" y="5102682"/>
            <a:ext cx="1904489" cy="1905534"/>
          </a:xfrm>
          <a:custGeom>
            <a:avLst/>
            <a:gdLst/>
            <a:ahLst/>
            <a:cxnLst/>
            <a:rect l="l" t="t" r="r" b="b"/>
            <a:pathLst>
              <a:path w="10921" h="10927" extrusionOk="0">
                <a:moveTo>
                  <a:pt x="5463" y="0"/>
                </a:moveTo>
                <a:cubicBezTo>
                  <a:pt x="2446" y="0"/>
                  <a:pt x="0" y="2446"/>
                  <a:pt x="0" y="5463"/>
                </a:cubicBezTo>
                <a:cubicBezTo>
                  <a:pt x="0" y="8481"/>
                  <a:pt x="2446" y="10926"/>
                  <a:pt x="5463" y="10926"/>
                </a:cubicBezTo>
                <a:cubicBezTo>
                  <a:pt x="8481" y="10926"/>
                  <a:pt x="10920" y="8481"/>
                  <a:pt x="10920" y="5463"/>
                </a:cubicBezTo>
                <a:cubicBezTo>
                  <a:pt x="10920" y="2446"/>
                  <a:pt x="8481" y="0"/>
                  <a:pt x="5463" y="0"/>
                </a:cubicBezTo>
                <a:close/>
              </a:path>
            </a:pathLst>
          </a:custGeom>
          <a:solidFill>
            <a:srgbClr val="97AF9A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9" name="Google Shape;139;p16">
            <a:extLst>
              <a:ext uri="{FF2B5EF4-FFF2-40B4-BE49-F238E27FC236}">
                <a16:creationId xmlns:a16="http://schemas.microsoft.com/office/drawing/2014/main" id="{E88F2C78-015E-424D-8E86-83ED40FEAF38}"/>
              </a:ext>
            </a:extLst>
          </p:cNvPr>
          <p:cNvSpPr/>
          <p:nvPr/>
        </p:nvSpPr>
        <p:spPr>
          <a:xfrm>
            <a:off x="4578045" y="6048202"/>
            <a:ext cx="3335514" cy="1126893"/>
          </a:xfrm>
          <a:custGeom>
            <a:avLst/>
            <a:gdLst/>
            <a:ahLst/>
            <a:cxnLst/>
            <a:rect l="l" t="t" r="r" b="b"/>
            <a:pathLst>
              <a:path w="19127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4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44" y="82"/>
                </a:cubicBezTo>
                <a:lnTo>
                  <a:pt x="19126" y="82"/>
                </a:lnTo>
                <a:lnTo>
                  <a:pt x="19126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97AF9A"/>
          </a:solidFill>
          <a:ln>
            <a:solidFill>
              <a:srgbClr val="97AF9A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0" name="Google Shape;140;p16">
            <a:extLst>
              <a:ext uri="{FF2B5EF4-FFF2-40B4-BE49-F238E27FC236}">
                <a16:creationId xmlns:a16="http://schemas.microsoft.com/office/drawing/2014/main" id="{A455DCB0-A73A-40BB-973D-8DB8AA365F74}"/>
              </a:ext>
            </a:extLst>
          </p:cNvPr>
          <p:cNvSpPr/>
          <p:nvPr/>
        </p:nvSpPr>
        <p:spPr>
          <a:xfrm>
            <a:off x="7854215" y="5998326"/>
            <a:ext cx="114225" cy="114225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0"/>
                </a:moveTo>
                <a:cubicBezTo>
                  <a:pt x="146" y="0"/>
                  <a:pt x="1" y="146"/>
                  <a:pt x="1" y="327"/>
                </a:cubicBezTo>
                <a:cubicBezTo>
                  <a:pt x="1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97AF9A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1" name="Google Shape;141;p16">
            <a:extLst>
              <a:ext uri="{FF2B5EF4-FFF2-40B4-BE49-F238E27FC236}">
                <a16:creationId xmlns:a16="http://schemas.microsoft.com/office/drawing/2014/main" id="{A18A080E-830C-4141-86AA-74BD2F9D2CDA}"/>
              </a:ext>
            </a:extLst>
          </p:cNvPr>
          <p:cNvSpPr/>
          <p:nvPr/>
        </p:nvSpPr>
        <p:spPr>
          <a:xfrm>
            <a:off x="4523114" y="5993770"/>
            <a:ext cx="115097" cy="114225"/>
          </a:xfrm>
          <a:custGeom>
            <a:avLst/>
            <a:gdLst/>
            <a:ahLst/>
            <a:cxnLst/>
            <a:rect l="l" t="t" r="r" b="b"/>
            <a:pathLst>
              <a:path w="660" h="655" extrusionOk="0">
                <a:moveTo>
                  <a:pt x="333" y="0"/>
                </a:moveTo>
                <a:cubicBezTo>
                  <a:pt x="152" y="0"/>
                  <a:pt x="0" y="146"/>
                  <a:pt x="0" y="327"/>
                </a:cubicBezTo>
                <a:cubicBezTo>
                  <a:pt x="0" y="508"/>
                  <a:pt x="152" y="654"/>
                  <a:pt x="333" y="654"/>
                </a:cubicBezTo>
                <a:cubicBezTo>
                  <a:pt x="514" y="654"/>
                  <a:pt x="660" y="508"/>
                  <a:pt x="660" y="327"/>
                </a:cubicBezTo>
                <a:cubicBezTo>
                  <a:pt x="660" y="146"/>
                  <a:pt x="514" y="0"/>
                  <a:pt x="333" y="0"/>
                </a:cubicBezTo>
                <a:close/>
              </a:path>
            </a:pathLst>
          </a:custGeom>
          <a:solidFill>
            <a:srgbClr val="97AF9A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2" name="Google Shape;142;p16">
            <a:extLst>
              <a:ext uri="{FF2B5EF4-FFF2-40B4-BE49-F238E27FC236}">
                <a16:creationId xmlns:a16="http://schemas.microsoft.com/office/drawing/2014/main" id="{D0BF606B-2DE8-46F2-9E2B-4EEA964DAE08}"/>
              </a:ext>
            </a:extLst>
          </p:cNvPr>
          <p:cNvSpPr/>
          <p:nvPr/>
        </p:nvSpPr>
        <p:spPr>
          <a:xfrm>
            <a:off x="8120849" y="4912253"/>
            <a:ext cx="1905534" cy="1904489"/>
          </a:xfrm>
          <a:custGeom>
            <a:avLst/>
            <a:gdLst/>
            <a:ahLst/>
            <a:cxnLst/>
            <a:rect l="l" t="t" r="r" b="b"/>
            <a:pathLst>
              <a:path w="10927" h="10921" extrusionOk="0">
                <a:moveTo>
                  <a:pt x="5463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63" y="10921"/>
                </a:cubicBezTo>
                <a:cubicBezTo>
                  <a:pt x="8481" y="10921"/>
                  <a:pt x="10926" y="8475"/>
                  <a:pt x="10926" y="5464"/>
                </a:cubicBezTo>
                <a:cubicBezTo>
                  <a:pt x="10926" y="2446"/>
                  <a:pt x="8481" y="1"/>
                  <a:pt x="5463" y="1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4" name="Google Shape;144;p16">
            <a:extLst>
              <a:ext uri="{FF2B5EF4-FFF2-40B4-BE49-F238E27FC236}">
                <a16:creationId xmlns:a16="http://schemas.microsoft.com/office/drawing/2014/main" id="{5AECEE81-C9C7-41B1-9986-7C572D71915A}"/>
              </a:ext>
            </a:extLst>
          </p:cNvPr>
          <p:cNvSpPr/>
          <p:nvPr/>
        </p:nvSpPr>
        <p:spPr>
          <a:xfrm>
            <a:off x="7416508" y="4745365"/>
            <a:ext cx="3336560" cy="1126893"/>
          </a:xfrm>
          <a:custGeom>
            <a:avLst/>
            <a:gdLst/>
            <a:ahLst/>
            <a:cxnLst/>
            <a:rect l="l" t="t" r="r" b="b"/>
            <a:pathLst>
              <a:path w="19133" h="6462" extrusionOk="0">
                <a:moveTo>
                  <a:pt x="9502" y="1"/>
                </a:moveTo>
                <a:cubicBezTo>
                  <a:pt x="5977" y="1"/>
                  <a:pt x="3106" y="2855"/>
                  <a:pt x="3082" y="6374"/>
                </a:cubicBezTo>
                <a:lnTo>
                  <a:pt x="1" y="6374"/>
                </a:lnTo>
                <a:lnTo>
                  <a:pt x="1" y="6462"/>
                </a:lnTo>
                <a:lnTo>
                  <a:pt x="3170" y="6462"/>
                </a:lnTo>
                <a:lnTo>
                  <a:pt x="3170" y="6421"/>
                </a:lnTo>
                <a:cubicBezTo>
                  <a:pt x="3170" y="2925"/>
                  <a:pt x="6012" y="88"/>
                  <a:pt x="9502" y="88"/>
                </a:cubicBezTo>
                <a:cubicBezTo>
                  <a:pt x="12993" y="88"/>
                  <a:pt x="15835" y="2931"/>
                  <a:pt x="15835" y="6421"/>
                </a:cubicBezTo>
                <a:lnTo>
                  <a:pt x="15835" y="6462"/>
                </a:lnTo>
                <a:lnTo>
                  <a:pt x="19132" y="6462"/>
                </a:lnTo>
                <a:lnTo>
                  <a:pt x="19132" y="6374"/>
                </a:lnTo>
                <a:lnTo>
                  <a:pt x="15922" y="6374"/>
                </a:lnTo>
                <a:cubicBezTo>
                  <a:pt x="15899" y="2855"/>
                  <a:pt x="13028" y="1"/>
                  <a:pt x="9502" y="1"/>
                </a:cubicBezTo>
                <a:close/>
              </a:path>
            </a:pathLst>
          </a:custGeom>
          <a:solidFill>
            <a:srgbClr val="FFD9B9"/>
          </a:solidFill>
          <a:ln>
            <a:solidFill>
              <a:srgbClr val="FACA67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6" name="Google Shape;145;p16">
            <a:extLst>
              <a:ext uri="{FF2B5EF4-FFF2-40B4-BE49-F238E27FC236}">
                <a16:creationId xmlns:a16="http://schemas.microsoft.com/office/drawing/2014/main" id="{548214AC-25DE-469F-A605-786BA6EA01C7}"/>
              </a:ext>
            </a:extLst>
          </p:cNvPr>
          <p:cNvSpPr/>
          <p:nvPr/>
        </p:nvSpPr>
        <p:spPr>
          <a:xfrm>
            <a:off x="7362533" y="5807896"/>
            <a:ext cx="114225" cy="114225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1"/>
                </a:moveTo>
                <a:cubicBezTo>
                  <a:pt x="146" y="1"/>
                  <a:pt x="1" y="147"/>
                  <a:pt x="1" y="328"/>
                </a:cubicBezTo>
                <a:cubicBezTo>
                  <a:pt x="1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7" name="Google Shape;146;p16">
            <a:extLst>
              <a:ext uri="{FF2B5EF4-FFF2-40B4-BE49-F238E27FC236}">
                <a16:creationId xmlns:a16="http://schemas.microsoft.com/office/drawing/2014/main" id="{15D0E5F1-6C3C-4D71-BF64-12207096F753}"/>
              </a:ext>
            </a:extLst>
          </p:cNvPr>
          <p:cNvSpPr/>
          <p:nvPr/>
        </p:nvSpPr>
        <p:spPr>
          <a:xfrm>
            <a:off x="10692851" y="5807896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8" name="Google Shape;147;p16">
            <a:extLst>
              <a:ext uri="{FF2B5EF4-FFF2-40B4-BE49-F238E27FC236}">
                <a16:creationId xmlns:a16="http://schemas.microsoft.com/office/drawing/2014/main" id="{26BB7D3E-3A41-465F-8C3A-C4AE11F86E61}"/>
              </a:ext>
            </a:extLst>
          </p:cNvPr>
          <p:cNvSpPr/>
          <p:nvPr/>
        </p:nvSpPr>
        <p:spPr>
          <a:xfrm>
            <a:off x="10953381" y="5102682"/>
            <a:ext cx="1905360" cy="1905534"/>
          </a:xfrm>
          <a:custGeom>
            <a:avLst/>
            <a:gdLst/>
            <a:ahLst/>
            <a:cxnLst/>
            <a:rect l="l" t="t" r="r" b="b"/>
            <a:pathLst>
              <a:path w="10926" h="10927" extrusionOk="0">
                <a:moveTo>
                  <a:pt x="5463" y="0"/>
                </a:moveTo>
                <a:cubicBezTo>
                  <a:pt x="2446" y="0"/>
                  <a:pt x="0" y="2446"/>
                  <a:pt x="0" y="5463"/>
                </a:cubicBezTo>
                <a:cubicBezTo>
                  <a:pt x="0" y="8481"/>
                  <a:pt x="2446" y="10926"/>
                  <a:pt x="5463" y="10926"/>
                </a:cubicBezTo>
                <a:cubicBezTo>
                  <a:pt x="8480" y="10926"/>
                  <a:pt x="10926" y="8481"/>
                  <a:pt x="10926" y="5463"/>
                </a:cubicBezTo>
                <a:cubicBezTo>
                  <a:pt x="10926" y="2446"/>
                  <a:pt x="8480" y="0"/>
                  <a:pt x="5463" y="0"/>
                </a:cubicBezTo>
                <a:close/>
              </a:path>
            </a:pathLst>
          </a:custGeom>
          <a:solidFill>
            <a:srgbClr val="FFC28F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60" name="Google Shape;149;p16">
            <a:extLst>
              <a:ext uri="{FF2B5EF4-FFF2-40B4-BE49-F238E27FC236}">
                <a16:creationId xmlns:a16="http://schemas.microsoft.com/office/drawing/2014/main" id="{F95AA247-EB51-4A68-951B-9E070250A0DF}"/>
              </a:ext>
            </a:extLst>
          </p:cNvPr>
          <p:cNvSpPr/>
          <p:nvPr/>
        </p:nvSpPr>
        <p:spPr>
          <a:xfrm>
            <a:off x="10226720" y="6048202"/>
            <a:ext cx="3336386" cy="1126893"/>
          </a:xfrm>
          <a:custGeom>
            <a:avLst/>
            <a:gdLst/>
            <a:ahLst/>
            <a:cxnLst/>
            <a:rect l="l" t="t" r="r" b="b"/>
            <a:pathLst>
              <a:path w="19132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3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50" y="82"/>
                </a:cubicBezTo>
                <a:lnTo>
                  <a:pt x="19132" y="82"/>
                </a:lnTo>
                <a:lnTo>
                  <a:pt x="19132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FFC28F"/>
          </a:solidFill>
          <a:ln>
            <a:solidFill>
              <a:srgbClr val="FFC28F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61" name="Google Shape;150;p16">
            <a:extLst>
              <a:ext uri="{FF2B5EF4-FFF2-40B4-BE49-F238E27FC236}">
                <a16:creationId xmlns:a16="http://schemas.microsoft.com/office/drawing/2014/main" id="{D0718F69-87F5-436A-8689-0220F761A214}"/>
              </a:ext>
            </a:extLst>
          </p:cNvPr>
          <p:cNvSpPr/>
          <p:nvPr/>
        </p:nvSpPr>
        <p:spPr>
          <a:xfrm>
            <a:off x="13502888" y="5998326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0"/>
                </a:moveTo>
                <a:cubicBezTo>
                  <a:pt x="146" y="0"/>
                  <a:pt x="0" y="146"/>
                  <a:pt x="0" y="327"/>
                </a:cubicBezTo>
                <a:cubicBezTo>
                  <a:pt x="0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FC28F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62" name="Google Shape;151;p16">
            <a:extLst>
              <a:ext uri="{FF2B5EF4-FFF2-40B4-BE49-F238E27FC236}">
                <a16:creationId xmlns:a16="http://schemas.microsoft.com/office/drawing/2014/main" id="{BA83F8FB-EE92-46E2-91FD-95E45BD3A4DB}"/>
              </a:ext>
            </a:extLst>
          </p:cNvPr>
          <p:cNvSpPr/>
          <p:nvPr/>
        </p:nvSpPr>
        <p:spPr>
          <a:xfrm>
            <a:off x="10172661" y="5998326"/>
            <a:ext cx="114225" cy="114225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8" y="0"/>
                </a:moveTo>
                <a:cubicBezTo>
                  <a:pt x="147" y="0"/>
                  <a:pt x="1" y="146"/>
                  <a:pt x="1" y="327"/>
                </a:cubicBezTo>
                <a:cubicBezTo>
                  <a:pt x="1" y="508"/>
                  <a:pt x="147" y="654"/>
                  <a:pt x="328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8" y="0"/>
                </a:cubicBezTo>
                <a:close/>
              </a:path>
            </a:pathLst>
          </a:custGeom>
          <a:solidFill>
            <a:srgbClr val="FFC28F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92" name="Google Shape;164;p16">
            <a:extLst>
              <a:ext uri="{FF2B5EF4-FFF2-40B4-BE49-F238E27FC236}">
                <a16:creationId xmlns:a16="http://schemas.microsoft.com/office/drawing/2014/main" id="{8B0D02FD-67F2-4947-9219-5EC1EE9ED343}"/>
              </a:ext>
            </a:extLst>
          </p:cNvPr>
          <p:cNvSpPr txBox="1"/>
          <p:nvPr/>
        </p:nvSpPr>
        <p:spPr>
          <a:xfrm>
            <a:off x="2433286" y="5411415"/>
            <a:ext cx="1996061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1</a:t>
            </a:r>
            <a:endParaRPr sz="51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119" name="Google Shape;182;p16">
            <a:extLst>
              <a:ext uri="{FF2B5EF4-FFF2-40B4-BE49-F238E27FC236}">
                <a16:creationId xmlns:a16="http://schemas.microsoft.com/office/drawing/2014/main" id="{277FA00B-A15C-4978-A6BC-C6863F7B479B}"/>
              </a:ext>
            </a:extLst>
          </p:cNvPr>
          <p:cNvSpPr txBox="1"/>
          <p:nvPr/>
        </p:nvSpPr>
        <p:spPr>
          <a:xfrm>
            <a:off x="8072515" y="5411415"/>
            <a:ext cx="1996061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3</a:t>
            </a:r>
            <a:endParaRPr sz="51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120" name="Google Shape;183;p16">
            <a:extLst>
              <a:ext uri="{FF2B5EF4-FFF2-40B4-BE49-F238E27FC236}">
                <a16:creationId xmlns:a16="http://schemas.microsoft.com/office/drawing/2014/main" id="{57612ECA-91E0-4A62-A1A7-C66A6E7DC842}"/>
              </a:ext>
            </a:extLst>
          </p:cNvPr>
          <p:cNvSpPr txBox="1"/>
          <p:nvPr/>
        </p:nvSpPr>
        <p:spPr>
          <a:xfrm>
            <a:off x="10914653" y="5545819"/>
            <a:ext cx="1996061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4</a:t>
            </a:r>
            <a:endParaRPr sz="51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121" name="Google Shape;184;p16">
            <a:extLst>
              <a:ext uri="{FF2B5EF4-FFF2-40B4-BE49-F238E27FC236}">
                <a16:creationId xmlns:a16="http://schemas.microsoft.com/office/drawing/2014/main" id="{CE2AC68B-C973-414A-9754-052DC0A0AF49}"/>
              </a:ext>
            </a:extLst>
          </p:cNvPr>
          <p:cNvSpPr txBox="1"/>
          <p:nvPr/>
        </p:nvSpPr>
        <p:spPr>
          <a:xfrm>
            <a:off x="5262397" y="5545819"/>
            <a:ext cx="1996061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2</a:t>
            </a:r>
            <a:endParaRPr sz="51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5" name="Google Shape;132;p16">
            <a:extLst>
              <a:ext uri="{FF2B5EF4-FFF2-40B4-BE49-F238E27FC236}">
                <a16:creationId xmlns:a16="http://schemas.microsoft.com/office/drawing/2014/main" id="{C368D03A-D018-CBE0-DD8A-01F21C000451}"/>
              </a:ext>
            </a:extLst>
          </p:cNvPr>
          <p:cNvSpPr/>
          <p:nvPr/>
        </p:nvSpPr>
        <p:spPr>
          <a:xfrm>
            <a:off x="14062177" y="4953261"/>
            <a:ext cx="1904489" cy="1904489"/>
          </a:xfrm>
          <a:custGeom>
            <a:avLst/>
            <a:gdLst/>
            <a:ahLst/>
            <a:cxnLst/>
            <a:rect l="l" t="t" r="r" b="b"/>
            <a:pathLst>
              <a:path w="10921" h="10921" extrusionOk="0">
                <a:moveTo>
                  <a:pt x="5458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58" y="10921"/>
                </a:cubicBezTo>
                <a:cubicBezTo>
                  <a:pt x="8475" y="10921"/>
                  <a:pt x="10921" y="8475"/>
                  <a:pt x="10921" y="5464"/>
                </a:cubicBezTo>
                <a:cubicBezTo>
                  <a:pt x="10921" y="2446"/>
                  <a:pt x="8475" y="1"/>
                  <a:pt x="5458" y="1"/>
                </a:cubicBezTo>
                <a:close/>
              </a:path>
            </a:pathLst>
          </a:custGeom>
          <a:solidFill>
            <a:srgbClr val="FF994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6" name="Google Shape;134;p16">
            <a:extLst>
              <a:ext uri="{FF2B5EF4-FFF2-40B4-BE49-F238E27FC236}">
                <a16:creationId xmlns:a16="http://schemas.microsoft.com/office/drawing/2014/main" id="{CB7ACABD-2DED-1926-4A5E-2BC6A19C6F29}"/>
              </a:ext>
            </a:extLst>
          </p:cNvPr>
          <p:cNvSpPr/>
          <p:nvPr/>
        </p:nvSpPr>
        <p:spPr>
          <a:xfrm>
            <a:off x="13351112" y="4786374"/>
            <a:ext cx="3335339" cy="1126893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FF9943"/>
          </a:solidFill>
          <a:ln>
            <a:solidFill>
              <a:srgbClr val="FF9943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7" name="Google Shape;164;p16">
            <a:extLst>
              <a:ext uri="{FF2B5EF4-FFF2-40B4-BE49-F238E27FC236}">
                <a16:creationId xmlns:a16="http://schemas.microsoft.com/office/drawing/2014/main" id="{D3C1EA4F-4162-BA1C-F02D-873984414DCD}"/>
              </a:ext>
            </a:extLst>
          </p:cNvPr>
          <p:cNvSpPr txBox="1"/>
          <p:nvPr/>
        </p:nvSpPr>
        <p:spPr>
          <a:xfrm>
            <a:off x="14016391" y="5452423"/>
            <a:ext cx="1996061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5</a:t>
            </a:r>
            <a:endParaRPr sz="51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9" name="Google Shape;150;p16">
            <a:extLst>
              <a:ext uri="{FF2B5EF4-FFF2-40B4-BE49-F238E27FC236}">
                <a16:creationId xmlns:a16="http://schemas.microsoft.com/office/drawing/2014/main" id="{F233D16B-42B6-F194-61B8-800DAAB77764}"/>
              </a:ext>
            </a:extLst>
          </p:cNvPr>
          <p:cNvSpPr/>
          <p:nvPr/>
        </p:nvSpPr>
        <p:spPr>
          <a:xfrm>
            <a:off x="13259062" y="5846187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0"/>
                </a:moveTo>
                <a:cubicBezTo>
                  <a:pt x="146" y="0"/>
                  <a:pt x="0" y="146"/>
                  <a:pt x="0" y="327"/>
                </a:cubicBezTo>
                <a:cubicBezTo>
                  <a:pt x="0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F994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0" name="Google Shape;150;p16">
            <a:extLst>
              <a:ext uri="{FF2B5EF4-FFF2-40B4-BE49-F238E27FC236}">
                <a16:creationId xmlns:a16="http://schemas.microsoft.com/office/drawing/2014/main" id="{3F795514-6FA5-96D2-27C7-9C80BBCBEA93}"/>
              </a:ext>
            </a:extLst>
          </p:cNvPr>
          <p:cNvSpPr/>
          <p:nvPr/>
        </p:nvSpPr>
        <p:spPr>
          <a:xfrm>
            <a:off x="16685689" y="5847760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0"/>
                </a:moveTo>
                <a:cubicBezTo>
                  <a:pt x="146" y="0"/>
                  <a:pt x="0" y="146"/>
                  <a:pt x="0" y="327"/>
                </a:cubicBezTo>
                <a:cubicBezTo>
                  <a:pt x="0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F994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839ABE9-B9C1-3A13-009D-D98B3BA19514}"/>
              </a:ext>
            </a:extLst>
          </p:cNvPr>
          <p:cNvGrpSpPr/>
          <p:nvPr/>
        </p:nvGrpSpPr>
        <p:grpSpPr>
          <a:xfrm>
            <a:off x="1326853" y="6984370"/>
            <a:ext cx="3702082" cy="3112130"/>
            <a:chOff x="1424776" y="6819900"/>
            <a:chExt cx="3702082" cy="3112130"/>
          </a:xfrm>
        </p:grpSpPr>
        <p:pic>
          <p:nvPicPr>
            <p:cNvPr id="2" name="Объект 16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42357C55-8C37-C0BD-4061-A4B1534AF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224" y="7638236"/>
              <a:ext cx="3277680" cy="2293794"/>
            </a:xfrm>
            <a:prstGeom prst="rect">
              <a:avLst/>
            </a:prstGeom>
          </p:spPr>
        </p:pic>
        <p:sp>
          <p:nvSpPr>
            <p:cNvPr id="4" name="Google Shape;156;p16">
              <a:extLst>
                <a:ext uri="{FF2B5EF4-FFF2-40B4-BE49-F238E27FC236}">
                  <a16:creationId xmlns:a16="http://schemas.microsoft.com/office/drawing/2014/main" id="{CA5B6CD7-5475-9A69-D099-D150C2D2FC5E}"/>
                </a:ext>
              </a:extLst>
            </p:cNvPr>
            <p:cNvSpPr txBox="1"/>
            <p:nvPr/>
          </p:nvSpPr>
          <p:spPr>
            <a:xfrm>
              <a:off x="1424776" y="6819900"/>
              <a:ext cx="3702082" cy="5827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-US" sz="2500" dirty="0">
                  <a:solidFill>
                    <a:srgbClr val="727E5D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GMFCS </a:t>
              </a:r>
              <a:r>
                <a:rPr lang="ru-RU" sz="2500" dirty="0">
                  <a:solidFill>
                    <a:srgbClr val="727E5D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Уровень 1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AAAAA11E-F56A-EFAB-43B3-C27B3FDF6DBA}"/>
                </a:ext>
              </a:extLst>
            </p:cNvPr>
            <p:cNvSpPr/>
            <p:nvPr/>
          </p:nvSpPr>
          <p:spPr>
            <a:xfrm>
              <a:off x="2286000" y="9639300"/>
              <a:ext cx="1828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1C41C8B0-0D97-B576-383C-93C5407762E0}"/>
              </a:ext>
            </a:extLst>
          </p:cNvPr>
          <p:cNvGrpSpPr/>
          <p:nvPr/>
        </p:nvGrpSpPr>
        <p:grpSpPr>
          <a:xfrm>
            <a:off x="4418767" y="2056233"/>
            <a:ext cx="3702082" cy="2768048"/>
            <a:chOff x="4516690" y="1891763"/>
            <a:chExt cx="3702082" cy="2768048"/>
          </a:xfrm>
        </p:grpSpPr>
        <p:sp>
          <p:nvSpPr>
            <p:cNvPr id="21" name="Google Shape;156;p16">
              <a:extLst>
                <a:ext uri="{FF2B5EF4-FFF2-40B4-BE49-F238E27FC236}">
                  <a16:creationId xmlns:a16="http://schemas.microsoft.com/office/drawing/2014/main" id="{813BC37D-781D-43A4-B144-6C08790446D7}"/>
                </a:ext>
              </a:extLst>
            </p:cNvPr>
            <p:cNvSpPr txBox="1"/>
            <p:nvPr/>
          </p:nvSpPr>
          <p:spPr>
            <a:xfrm>
              <a:off x="4516690" y="4077100"/>
              <a:ext cx="3702082" cy="5827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-US" sz="2500" dirty="0">
                  <a:solidFill>
                    <a:srgbClr val="97AF9A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GMFCS </a:t>
              </a:r>
              <a:r>
                <a:rPr lang="ru-RU" sz="2500" dirty="0">
                  <a:solidFill>
                    <a:srgbClr val="97AF9A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Уровень 2</a:t>
              </a:r>
            </a:p>
          </p:txBody>
        </p:sp>
        <p:pic>
          <p:nvPicPr>
            <p:cNvPr id="25" name="Рисунок 24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14DEA00B-998E-8F08-BD8A-97D3ED25C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2112" y="1891763"/>
              <a:ext cx="3508156" cy="2458870"/>
            </a:xfrm>
            <a:prstGeom prst="rect">
              <a:avLst/>
            </a:prstGeom>
          </p:spPr>
        </p:pic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75EE736-B5EB-80B5-F5A6-A09A948100AF}"/>
                </a:ext>
              </a:extLst>
            </p:cNvPr>
            <p:cNvSpPr/>
            <p:nvPr/>
          </p:nvSpPr>
          <p:spPr>
            <a:xfrm>
              <a:off x="5540652" y="4000500"/>
              <a:ext cx="1828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0AC6107B-C1FF-8BA6-C3E6-A6F49FE2395E}"/>
              </a:ext>
            </a:extLst>
          </p:cNvPr>
          <p:cNvGrpSpPr/>
          <p:nvPr/>
        </p:nvGrpSpPr>
        <p:grpSpPr>
          <a:xfrm>
            <a:off x="7233747" y="6984370"/>
            <a:ext cx="3941616" cy="3208801"/>
            <a:chOff x="7331670" y="6819900"/>
            <a:chExt cx="3941616" cy="3208801"/>
          </a:xfrm>
        </p:grpSpPr>
        <p:sp>
          <p:nvSpPr>
            <p:cNvPr id="18" name="Google Shape;156;p16">
              <a:extLst>
                <a:ext uri="{FF2B5EF4-FFF2-40B4-BE49-F238E27FC236}">
                  <a16:creationId xmlns:a16="http://schemas.microsoft.com/office/drawing/2014/main" id="{21A57769-AD33-6E08-D31A-3229385B341B}"/>
                </a:ext>
              </a:extLst>
            </p:cNvPr>
            <p:cNvSpPr txBox="1"/>
            <p:nvPr/>
          </p:nvSpPr>
          <p:spPr>
            <a:xfrm>
              <a:off x="7331670" y="6819900"/>
              <a:ext cx="3702082" cy="5827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-US" sz="2500" dirty="0">
                  <a:solidFill>
                    <a:srgbClr val="FACA67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GMFCS </a:t>
              </a:r>
              <a:r>
                <a:rPr lang="ru-RU" sz="2500" dirty="0">
                  <a:solidFill>
                    <a:srgbClr val="FACA67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Уровень 3</a:t>
              </a:r>
            </a:p>
          </p:txBody>
        </p:sp>
        <p:pic>
          <p:nvPicPr>
            <p:cNvPr id="28" name="Рисунок 27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81E84E98-9148-C99F-A88B-BFA224F1C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8028" y="7569830"/>
              <a:ext cx="3655258" cy="2458871"/>
            </a:xfrm>
            <a:prstGeom prst="rect">
              <a:avLst/>
            </a:prstGeom>
          </p:spPr>
        </p:pic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7C65C1B8-87BD-10D4-31C2-A087AE9F22EA}"/>
                </a:ext>
              </a:extLst>
            </p:cNvPr>
            <p:cNvSpPr/>
            <p:nvPr/>
          </p:nvSpPr>
          <p:spPr>
            <a:xfrm>
              <a:off x="8495843" y="9645419"/>
              <a:ext cx="1828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9BE19DB-E06A-42AA-4681-D93EE8B1B888}"/>
              </a:ext>
            </a:extLst>
          </p:cNvPr>
          <p:cNvGrpSpPr/>
          <p:nvPr/>
        </p:nvGrpSpPr>
        <p:grpSpPr>
          <a:xfrm>
            <a:off x="10103760" y="1798883"/>
            <a:ext cx="3825199" cy="3025164"/>
            <a:chOff x="10201683" y="1634413"/>
            <a:chExt cx="3825199" cy="3025164"/>
          </a:xfrm>
        </p:grpSpPr>
        <p:sp>
          <p:nvSpPr>
            <p:cNvPr id="22" name="Google Shape;156;p16">
              <a:extLst>
                <a:ext uri="{FF2B5EF4-FFF2-40B4-BE49-F238E27FC236}">
                  <a16:creationId xmlns:a16="http://schemas.microsoft.com/office/drawing/2014/main" id="{BFB692F1-8DFC-632C-30AB-A3D3C29CE9F7}"/>
                </a:ext>
              </a:extLst>
            </p:cNvPr>
            <p:cNvSpPr txBox="1"/>
            <p:nvPr/>
          </p:nvSpPr>
          <p:spPr>
            <a:xfrm>
              <a:off x="10324800" y="4076866"/>
              <a:ext cx="3702082" cy="5827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-US" sz="2500" dirty="0">
                  <a:solidFill>
                    <a:srgbClr val="FFC28F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GMFCS </a:t>
              </a:r>
              <a:r>
                <a:rPr lang="ru-RU" sz="2500" dirty="0">
                  <a:solidFill>
                    <a:srgbClr val="FFC28F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Уровень 4</a:t>
              </a:r>
            </a:p>
          </p:txBody>
        </p:sp>
        <p:pic>
          <p:nvPicPr>
            <p:cNvPr id="29" name="Рисунок 28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CB316C1D-7EB7-F18D-9BCD-CD52367F7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1683" y="1634413"/>
              <a:ext cx="3811532" cy="2771389"/>
            </a:xfrm>
            <a:prstGeom prst="rect">
              <a:avLst/>
            </a:prstGeom>
          </p:spPr>
        </p:pic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7507B87-72D2-2A8E-DF01-A5614BF43199}"/>
                </a:ext>
              </a:extLst>
            </p:cNvPr>
            <p:cNvSpPr/>
            <p:nvPr/>
          </p:nvSpPr>
          <p:spPr>
            <a:xfrm>
              <a:off x="11173728" y="3955674"/>
              <a:ext cx="2008872" cy="2864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DF7EB6CF-8A50-1060-BA37-F3BD2670426A}"/>
              </a:ext>
            </a:extLst>
          </p:cNvPr>
          <p:cNvGrpSpPr/>
          <p:nvPr/>
        </p:nvGrpSpPr>
        <p:grpSpPr>
          <a:xfrm>
            <a:off x="13259062" y="6984370"/>
            <a:ext cx="3702082" cy="3017520"/>
            <a:chOff x="13356985" y="6819900"/>
            <a:chExt cx="3702082" cy="3017520"/>
          </a:xfrm>
        </p:grpSpPr>
        <p:sp>
          <p:nvSpPr>
            <p:cNvPr id="20" name="Google Shape;156;p16">
              <a:extLst>
                <a:ext uri="{FF2B5EF4-FFF2-40B4-BE49-F238E27FC236}">
                  <a16:creationId xmlns:a16="http://schemas.microsoft.com/office/drawing/2014/main" id="{17304E4B-941F-490E-ED7C-FD73C56D901D}"/>
                </a:ext>
              </a:extLst>
            </p:cNvPr>
            <p:cNvSpPr txBox="1"/>
            <p:nvPr/>
          </p:nvSpPr>
          <p:spPr>
            <a:xfrm>
              <a:off x="13356985" y="6819900"/>
              <a:ext cx="3702082" cy="5827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-US" sz="2500" dirty="0">
                  <a:solidFill>
                    <a:srgbClr val="FF9943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GMFCS </a:t>
              </a:r>
              <a:r>
                <a:rPr lang="ru-RU" sz="2500" dirty="0">
                  <a:solidFill>
                    <a:srgbClr val="FF9943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Уровень 5</a:t>
              </a:r>
            </a:p>
          </p:txBody>
        </p:sp>
        <p:pic>
          <p:nvPicPr>
            <p:cNvPr id="30" name="Рисунок 29" descr="Изображение выглядит как текст, автомат&#10;&#10;Автоматически созданное описание">
              <a:extLst>
                <a:ext uri="{FF2B5EF4-FFF2-40B4-BE49-F238E27FC236}">
                  <a16:creationId xmlns:a16="http://schemas.microsoft.com/office/drawing/2014/main" id="{E2274CE3-F9C2-6369-CE18-DFC0A2F5D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72408" y="7493630"/>
              <a:ext cx="3508156" cy="2333642"/>
            </a:xfrm>
            <a:prstGeom prst="rect">
              <a:avLst/>
            </a:prstGeom>
          </p:spPr>
        </p:pic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1E850A3F-8C15-58DE-775D-B9138494F6E8}"/>
                </a:ext>
              </a:extLst>
            </p:cNvPr>
            <p:cNvSpPr/>
            <p:nvPr/>
          </p:nvSpPr>
          <p:spPr>
            <a:xfrm>
              <a:off x="14264028" y="9608820"/>
              <a:ext cx="1828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B523834-03B7-1943-3ECA-E4E408029E7B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353C52D-28DD-CEE2-0656-D83AFB5DA0BA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7DE9406A-D0B8-6D7D-BA3C-658ABB394F6E}"/>
              </a:ext>
            </a:extLst>
          </p:cNvPr>
          <p:cNvSpPr txBox="1"/>
          <p:nvPr/>
        </p:nvSpPr>
        <p:spPr>
          <a:xfrm>
            <a:off x="1087069" y="952500"/>
            <a:ext cx="14465539" cy="736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700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Подбор ТСР для пациентов с ДЦП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A87A197-222B-86CB-5210-E1678B05A2F3}"/>
              </a:ext>
            </a:extLst>
          </p:cNvPr>
          <p:cNvSpPr/>
          <p:nvPr/>
        </p:nvSpPr>
        <p:spPr>
          <a:xfrm>
            <a:off x="722472" y="864049"/>
            <a:ext cx="115727" cy="845478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EA364C-FCC1-06AA-600E-10C4CE4A8C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427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134;p16">
            <a:extLst>
              <a:ext uri="{FF2B5EF4-FFF2-40B4-BE49-F238E27FC236}">
                <a16:creationId xmlns:a16="http://schemas.microsoft.com/office/drawing/2014/main" id="{10E93EFA-D7B3-451A-8126-ADF00BF1FC32}"/>
              </a:ext>
            </a:extLst>
          </p:cNvPr>
          <p:cNvSpPr/>
          <p:nvPr/>
        </p:nvSpPr>
        <p:spPr>
          <a:xfrm>
            <a:off x="1865930" y="5088422"/>
            <a:ext cx="3335339" cy="1126893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727E5D"/>
          </a:solidFill>
          <a:ln>
            <a:solidFill>
              <a:srgbClr val="727E5D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42" name="Google Shape;135;p16">
            <a:extLst>
              <a:ext uri="{FF2B5EF4-FFF2-40B4-BE49-F238E27FC236}">
                <a16:creationId xmlns:a16="http://schemas.microsoft.com/office/drawing/2014/main" id="{F4628AE9-F964-44FA-8842-3BB03B8EEBBF}"/>
              </a:ext>
            </a:extLst>
          </p:cNvPr>
          <p:cNvSpPr/>
          <p:nvPr/>
        </p:nvSpPr>
        <p:spPr>
          <a:xfrm>
            <a:off x="1810826" y="6150953"/>
            <a:ext cx="115271" cy="114225"/>
          </a:xfrm>
          <a:custGeom>
            <a:avLst/>
            <a:gdLst/>
            <a:ahLst/>
            <a:cxnLst/>
            <a:rect l="l" t="t" r="r" b="b"/>
            <a:pathLst>
              <a:path w="661" h="655" extrusionOk="0">
                <a:moveTo>
                  <a:pt x="328" y="1"/>
                </a:moveTo>
                <a:cubicBezTo>
                  <a:pt x="147" y="1"/>
                  <a:pt x="1" y="147"/>
                  <a:pt x="1" y="328"/>
                </a:cubicBezTo>
                <a:cubicBezTo>
                  <a:pt x="1" y="509"/>
                  <a:pt x="147" y="655"/>
                  <a:pt x="328" y="655"/>
                </a:cubicBezTo>
                <a:cubicBezTo>
                  <a:pt x="509" y="655"/>
                  <a:pt x="660" y="509"/>
                  <a:pt x="660" y="328"/>
                </a:cubicBezTo>
                <a:cubicBezTo>
                  <a:pt x="660" y="147"/>
                  <a:pt x="509" y="1"/>
                  <a:pt x="328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3" name="Google Shape;136;p16">
            <a:extLst>
              <a:ext uri="{FF2B5EF4-FFF2-40B4-BE49-F238E27FC236}">
                <a16:creationId xmlns:a16="http://schemas.microsoft.com/office/drawing/2014/main" id="{B9672D64-ADF3-462E-A03E-3CF3E9C2F23E}"/>
              </a:ext>
            </a:extLst>
          </p:cNvPr>
          <p:cNvSpPr/>
          <p:nvPr/>
        </p:nvSpPr>
        <p:spPr>
          <a:xfrm>
            <a:off x="5142098" y="6150953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9" name="Google Shape;139;p16">
            <a:extLst>
              <a:ext uri="{FF2B5EF4-FFF2-40B4-BE49-F238E27FC236}">
                <a16:creationId xmlns:a16="http://schemas.microsoft.com/office/drawing/2014/main" id="{E88F2C78-015E-424D-8E86-83ED40FEAF38}"/>
              </a:ext>
            </a:extLst>
          </p:cNvPr>
          <p:cNvSpPr/>
          <p:nvPr/>
        </p:nvSpPr>
        <p:spPr>
          <a:xfrm>
            <a:off x="4675968" y="6391259"/>
            <a:ext cx="3335514" cy="1126893"/>
          </a:xfrm>
          <a:custGeom>
            <a:avLst/>
            <a:gdLst/>
            <a:ahLst/>
            <a:cxnLst/>
            <a:rect l="l" t="t" r="r" b="b"/>
            <a:pathLst>
              <a:path w="19127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4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44" y="82"/>
                </a:cubicBezTo>
                <a:lnTo>
                  <a:pt x="19126" y="82"/>
                </a:lnTo>
                <a:lnTo>
                  <a:pt x="19126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97AF9A"/>
          </a:solidFill>
          <a:ln>
            <a:solidFill>
              <a:srgbClr val="97AF9A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0" name="Google Shape;140;p16">
            <a:extLst>
              <a:ext uri="{FF2B5EF4-FFF2-40B4-BE49-F238E27FC236}">
                <a16:creationId xmlns:a16="http://schemas.microsoft.com/office/drawing/2014/main" id="{A455DCB0-A73A-40BB-973D-8DB8AA365F74}"/>
              </a:ext>
            </a:extLst>
          </p:cNvPr>
          <p:cNvSpPr/>
          <p:nvPr/>
        </p:nvSpPr>
        <p:spPr>
          <a:xfrm>
            <a:off x="7952138" y="6341383"/>
            <a:ext cx="114225" cy="114225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0"/>
                </a:moveTo>
                <a:cubicBezTo>
                  <a:pt x="146" y="0"/>
                  <a:pt x="1" y="146"/>
                  <a:pt x="1" y="327"/>
                </a:cubicBezTo>
                <a:cubicBezTo>
                  <a:pt x="1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97AF9A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1" name="Google Shape;141;p16">
            <a:extLst>
              <a:ext uri="{FF2B5EF4-FFF2-40B4-BE49-F238E27FC236}">
                <a16:creationId xmlns:a16="http://schemas.microsoft.com/office/drawing/2014/main" id="{A18A080E-830C-4141-86AA-74BD2F9D2CDA}"/>
              </a:ext>
            </a:extLst>
          </p:cNvPr>
          <p:cNvSpPr/>
          <p:nvPr/>
        </p:nvSpPr>
        <p:spPr>
          <a:xfrm>
            <a:off x="4621037" y="6336827"/>
            <a:ext cx="115097" cy="114225"/>
          </a:xfrm>
          <a:custGeom>
            <a:avLst/>
            <a:gdLst/>
            <a:ahLst/>
            <a:cxnLst/>
            <a:rect l="l" t="t" r="r" b="b"/>
            <a:pathLst>
              <a:path w="660" h="655" extrusionOk="0">
                <a:moveTo>
                  <a:pt x="333" y="0"/>
                </a:moveTo>
                <a:cubicBezTo>
                  <a:pt x="152" y="0"/>
                  <a:pt x="0" y="146"/>
                  <a:pt x="0" y="327"/>
                </a:cubicBezTo>
                <a:cubicBezTo>
                  <a:pt x="0" y="508"/>
                  <a:pt x="152" y="654"/>
                  <a:pt x="333" y="654"/>
                </a:cubicBezTo>
                <a:cubicBezTo>
                  <a:pt x="514" y="654"/>
                  <a:pt x="660" y="508"/>
                  <a:pt x="660" y="327"/>
                </a:cubicBezTo>
                <a:cubicBezTo>
                  <a:pt x="660" y="146"/>
                  <a:pt x="514" y="0"/>
                  <a:pt x="333" y="0"/>
                </a:cubicBezTo>
                <a:close/>
              </a:path>
            </a:pathLst>
          </a:custGeom>
          <a:solidFill>
            <a:srgbClr val="97AF9A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4" name="Google Shape;144;p16">
            <a:extLst>
              <a:ext uri="{FF2B5EF4-FFF2-40B4-BE49-F238E27FC236}">
                <a16:creationId xmlns:a16="http://schemas.microsoft.com/office/drawing/2014/main" id="{5AECEE81-C9C7-41B1-9986-7C572D71915A}"/>
              </a:ext>
            </a:extLst>
          </p:cNvPr>
          <p:cNvSpPr/>
          <p:nvPr/>
        </p:nvSpPr>
        <p:spPr>
          <a:xfrm>
            <a:off x="7514431" y="5088422"/>
            <a:ext cx="3336560" cy="1126893"/>
          </a:xfrm>
          <a:custGeom>
            <a:avLst/>
            <a:gdLst/>
            <a:ahLst/>
            <a:cxnLst/>
            <a:rect l="l" t="t" r="r" b="b"/>
            <a:pathLst>
              <a:path w="19133" h="6462" extrusionOk="0">
                <a:moveTo>
                  <a:pt x="9502" y="1"/>
                </a:moveTo>
                <a:cubicBezTo>
                  <a:pt x="5977" y="1"/>
                  <a:pt x="3106" y="2855"/>
                  <a:pt x="3082" y="6374"/>
                </a:cubicBezTo>
                <a:lnTo>
                  <a:pt x="1" y="6374"/>
                </a:lnTo>
                <a:lnTo>
                  <a:pt x="1" y="6462"/>
                </a:lnTo>
                <a:lnTo>
                  <a:pt x="3170" y="6462"/>
                </a:lnTo>
                <a:lnTo>
                  <a:pt x="3170" y="6421"/>
                </a:lnTo>
                <a:cubicBezTo>
                  <a:pt x="3170" y="2925"/>
                  <a:pt x="6012" y="88"/>
                  <a:pt x="9502" y="88"/>
                </a:cubicBezTo>
                <a:cubicBezTo>
                  <a:pt x="12993" y="88"/>
                  <a:pt x="15835" y="2931"/>
                  <a:pt x="15835" y="6421"/>
                </a:cubicBezTo>
                <a:lnTo>
                  <a:pt x="15835" y="6462"/>
                </a:lnTo>
                <a:lnTo>
                  <a:pt x="19132" y="6462"/>
                </a:lnTo>
                <a:lnTo>
                  <a:pt x="19132" y="6374"/>
                </a:lnTo>
                <a:lnTo>
                  <a:pt x="15922" y="6374"/>
                </a:lnTo>
                <a:cubicBezTo>
                  <a:pt x="15899" y="2855"/>
                  <a:pt x="13028" y="1"/>
                  <a:pt x="9502" y="1"/>
                </a:cubicBezTo>
                <a:close/>
              </a:path>
            </a:pathLst>
          </a:custGeom>
          <a:solidFill>
            <a:srgbClr val="FFD9B9"/>
          </a:solidFill>
          <a:ln>
            <a:solidFill>
              <a:srgbClr val="FACA67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6" name="Google Shape;145;p16">
            <a:extLst>
              <a:ext uri="{FF2B5EF4-FFF2-40B4-BE49-F238E27FC236}">
                <a16:creationId xmlns:a16="http://schemas.microsoft.com/office/drawing/2014/main" id="{548214AC-25DE-469F-A605-786BA6EA01C7}"/>
              </a:ext>
            </a:extLst>
          </p:cNvPr>
          <p:cNvSpPr/>
          <p:nvPr/>
        </p:nvSpPr>
        <p:spPr>
          <a:xfrm>
            <a:off x="7460456" y="6150953"/>
            <a:ext cx="114225" cy="114225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1"/>
                </a:moveTo>
                <a:cubicBezTo>
                  <a:pt x="146" y="1"/>
                  <a:pt x="1" y="147"/>
                  <a:pt x="1" y="328"/>
                </a:cubicBezTo>
                <a:cubicBezTo>
                  <a:pt x="1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7" name="Google Shape;146;p16">
            <a:extLst>
              <a:ext uri="{FF2B5EF4-FFF2-40B4-BE49-F238E27FC236}">
                <a16:creationId xmlns:a16="http://schemas.microsoft.com/office/drawing/2014/main" id="{15D0E5F1-6C3C-4D71-BF64-12207096F753}"/>
              </a:ext>
            </a:extLst>
          </p:cNvPr>
          <p:cNvSpPr/>
          <p:nvPr/>
        </p:nvSpPr>
        <p:spPr>
          <a:xfrm>
            <a:off x="10790774" y="6150953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60" name="Google Shape;149;p16">
            <a:extLst>
              <a:ext uri="{FF2B5EF4-FFF2-40B4-BE49-F238E27FC236}">
                <a16:creationId xmlns:a16="http://schemas.microsoft.com/office/drawing/2014/main" id="{F95AA247-EB51-4A68-951B-9E070250A0DF}"/>
              </a:ext>
            </a:extLst>
          </p:cNvPr>
          <p:cNvSpPr/>
          <p:nvPr/>
        </p:nvSpPr>
        <p:spPr>
          <a:xfrm>
            <a:off x="10324643" y="6391259"/>
            <a:ext cx="3336386" cy="1126893"/>
          </a:xfrm>
          <a:custGeom>
            <a:avLst/>
            <a:gdLst/>
            <a:ahLst/>
            <a:cxnLst/>
            <a:rect l="l" t="t" r="r" b="b"/>
            <a:pathLst>
              <a:path w="19132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3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50" y="82"/>
                </a:cubicBezTo>
                <a:lnTo>
                  <a:pt x="19132" y="82"/>
                </a:lnTo>
                <a:lnTo>
                  <a:pt x="19132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FFC28F"/>
          </a:solidFill>
          <a:ln>
            <a:solidFill>
              <a:srgbClr val="FFC28F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61" name="Google Shape;150;p16">
            <a:extLst>
              <a:ext uri="{FF2B5EF4-FFF2-40B4-BE49-F238E27FC236}">
                <a16:creationId xmlns:a16="http://schemas.microsoft.com/office/drawing/2014/main" id="{D0718F69-87F5-436A-8689-0220F761A214}"/>
              </a:ext>
            </a:extLst>
          </p:cNvPr>
          <p:cNvSpPr/>
          <p:nvPr/>
        </p:nvSpPr>
        <p:spPr>
          <a:xfrm>
            <a:off x="13600811" y="6341383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0"/>
                </a:moveTo>
                <a:cubicBezTo>
                  <a:pt x="146" y="0"/>
                  <a:pt x="0" y="146"/>
                  <a:pt x="0" y="327"/>
                </a:cubicBezTo>
                <a:cubicBezTo>
                  <a:pt x="0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FC28F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62" name="Google Shape;151;p16">
            <a:extLst>
              <a:ext uri="{FF2B5EF4-FFF2-40B4-BE49-F238E27FC236}">
                <a16:creationId xmlns:a16="http://schemas.microsoft.com/office/drawing/2014/main" id="{BA83F8FB-EE92-46E2-91FD-95E45BD3A4DB}"/>
              </a:ext>
            </a:extLst>
          </p:cNvPr>
          <p:cNvSpPr/>
          <p:nvPr/>
        </p:nvSpPr>
        <p:spPr>
          <a:xfrm>
            <a:off x="10270584" y="6341383"/>
            <a:ext cx="114225" cy="114225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8" y="0"/>
                </a:moveTo>
                <a:cubicBezTo>
                  <a:pt x="147" y="0"/>
                  <a:pt x="1" y="146"/>
                  <a:pt x="1" y="327"/>
                </a:cubicBezTo>
                <a:cubicBezTo>
                  <a:pt x="1" y="508"/>
                  <a:pt x="147" y="654"/>
                  <a:pt x="328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8" y="0"/>
                </a:cubicBezTo>
                <a:close/>
              </a:path>
            </a:pathLst>
          </a:custGeom>
          <a:solidFill>
            <a:srgbClr val="FFC28F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92" name="Google Shape;164;p16">
            <a:extLst>
              <a:ext uri="{FF2B5EF4-FFF2-40B4-BE49-F238E27FC236}">
                <a16:creationId xmlns:a16="http://schemas.microsoft.com/office/drawing/2014/main" id="{8B0D02FD-67F2-4947-9219-5EC1EE9ED343}"/>
              </a:ext>
            </a:extLst>
          </p:cNvPr>
          <p:cNvSpPr txBox="1"/>
          <p:nvPr/>
        </p:nvSpPr>
        <p:spPr>
          <a:xfrm>
            <a:off x="2531209" y="5754472"/>
            <a:ext cx="1996061" cy="97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01</a:t>
            </a:r>
            <a:endParaRPr sz="5100" b="1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6" name="Google Shape;134;p16">
            <a:extLst>
              <a:ext uri="{FF2B5EF4-FFF2-40B4-BE49-F238E27FC236}">
                <a16:creationId xmlns:a16="http://schemas.microsoft.com/office/drawing/2014/main" id="{CB7ACABD-2DED-1926-4A5E-2BC6A19C6F29}"/>
              </a:ext>
            </a:extLst>
          </p:cNvPr>
          <p:cNvSpPr/>
          <p:nvPr/>
        </p:nvSpPr>
        <p:spPr>
          <a:xfrm>
            <a:off x="13449035" y="5129431"/>
            <a:ext cx="3335339" cy="1126893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FF9943"/>
          </a:solidFill>
          <a:ln>
            <a:solidFill>
              <a:srgbClr val="FF9943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9" name="Google Shape;150;p16">
            <a:extLst>
              <a:ext uri="{FF2B5EF4-FFF2-40B4-BE49-F238E27FC236}">
                <a16:creationId xmlns:a16="http://schemas.microsoft.com/office/drawing/2014/main" id="{F233D16B-42B6-F194-61B8-800DAAB77764}"/>
              </a:ext>
            </a:extLst>
          </p:cNvPr>
          <p:cNvSpPr/>
          <p:nvPr/>
        </p:nvSpPr>
        <p:spPr>
          <a:xfrm>
            <a:off x="13356985" y="6189244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0"/>
                </a:moveTo>
                <a:cubicBezTo>
                  <a:pt x="146" y="0"/>
                  <a:pt x="0" y="146"/>
                  <a:pt x="0" y="327"/>
                </a:cubicBezTo>
                <a:cubicBezTo>
                  <a:pt x="0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F994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10" name="Google Shape;150;p16">
            <a:extLst>
              <a:ext uri="{FF2B5EF4-FFF2-40B4-BE49-F238E27FC236}">
                <a16:creationId xmlns:a16="http://schemas.microsoft.com/office/drawing/2014/main" id="{3F795514-6FA5-96D2-27C7-9C80BBCBEA93}"/>
              </a:ext>
            </a:extLst>
          </p:cNvPr>
          <p:cNvSpPr/>
          <p:nvPr/>
        </p:nvSpPr>
        <p:spPr>
          <a:xfrm>
            <a:off x="16783612" y="6190817"/>
            <a:ext cx="114050" cy="114225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0"/>
                </a:moveTo>
                <a:cubicBezTo>
                  <a:pt x="146" y="0"/>
                  <a:pt x="0" y="146"/>
                  <a:pt x="0" y="327"/>
                </a:cubicBezTo>
                <a:cubicBezTo>
                  <a:pt x="0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F9943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pic>
        <p:nvPicPr>
          <p:cNvPr id="3" name="Рисунок 2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3D276C0D-CABA-4FB8-1508-EAE340D11C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2" t="82344" r="26614" b="7307"/>
          <a:stretch/>
        </p:blipFill>
        <p:spPr>
          <a:xfrm>
            <a:off x="14610572" y="5460368"/>
            <a:ext cx="1012264" cy="148055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915C777F-E219-6675-816D-D19E5548C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2" t="64067" r="25259" b="23563"/>
          <a:stretch/>
        </p:blipFill>
        <p:spPr>
          <a:xfrm>
            <a:off x="11577201" y="5608878"/>
            <a:ext cx="895024" cy="150936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734CA170-FFA1-6516-1FA3-9C120341F8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5" t="47512" r="24596" b="38847"/>
          <a:stretch/>
        </p:blipFill>
        <p:spPr>
          <a:xfrm>
            <a:off x="8710612" y="5509274"/>
            <a:ext cx="1000940" cy="1419526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BD9B19A8-C590-834A-0221-AFCA0F5EA3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1" t="28768" r="26314" b="58664"/>
          <a:stretch/>
        </p:blipFill>
        <p:spPr>
          <a:xfrm>
            <a:off x="6008789" y="5650384"/>
            <a:ext cx="747296" cy="1467862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4FD6D772-197A-4D78-55A6-DA8946AD43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6" t="17492" r="26631" b="74046"/>
          <a:stretch/>
        </p:blipFill>
        <p:spPr>
          <a:xfrm>
            <a:off x="3088840" y="5534055"/>
            <a:ext cx="909250" cy="1332848"/>
          </a:xfrm>
          <a:prstGeom prst="rect">
            <a:avLst/>
          </a:prstGeom>
        </p:spPr>
      </p:pic>
      <p:sp>
        <p:nvSpPr>
          <p:cNvPr id="17" name="TextBox 19">
            <a:extLst>
              <a:ext uri="{FF2B5EF4-FFF2-40B4-BE49-F238E27FC236}">
                <a16:creationId xmlns:a16="http://schemas.microsoft.com/office/drawing/2014/main" id="{B99C027C-ED14-C4E7-17FC-C96AB335C6FD}"/>
              </a:ext>
            </a:extLst>
          </p:cNvPr>
          <p:cNvSpPr txBox="1"/>
          <p:nvPr/>
        </p:nvSpPr>
        <p:spPr>
          <a:xfrm>
            <a:off x="7559441" y="9774729"/>
            <a:ext cx="10294424" cy="358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108"/>
              </a:lnSpc>
              <a:spcBef>
                <a:spcPct val="0"/>
              </a:spcBef>
            </a:pPr>
            <a:r>
              <a:rPr lang="ru-RU" sz="1900" u="sng" spc="-71" dirty="0">
                <a:solidFill>
                  <a:schemeClr val="bg1">
                    <a:lumMod val="75000"/>
                  </a:schemeClr>
                </a:solidFill>
                <a:latin typeface="DINPro-Medium" panose="02000503030000020004" pitchFamily="50" charset="0"/>
              </a:rPr>
              <a:t>Классификация по </a:t>
            </a:r>
            <a:r>
              <a:rPr lang="ru-RU" sz="1900" u="sng" spc="-71" dirty="0" err="1">
                <a:solidFill>
                  <a:schemeClr val="bg1">
                    <a:lumMod val="75000"/>
                  </a:schemeClr>
                </a:solidFill>
                <a:latin typeface="DINPro-Medium" panose="02000503030000020004" pitchFamily="50" charset="0"/>
              </a:rPr>
              <a:t>нейросегментарному</a:t>
            </a:r>
            <a:r>
              <a:rPr lang="ru-RU" sz="1900" u="sng" spc="-71" dirty="0">
                <a:solidFill>
                  <a:schemeClr val="bg1">
                    <a:lumMod val="75000"/>
                  </a:schemeClr>
                </a:solidFill>
                <a:latin typeface="DINPro-Medium" panose="02000503030000020004" pitchFamily="50" charset="0"/>
              </a:rPr>
              <a:t> уровню поражения </a:t>
            </a:r>
            <a:r>
              <a:rPr lang="ru-RU" sz="1900" u="sng" spc="-71" dirty="0" err="1">
                <a:solidFill>
                  <a:schemeClr val="bg1">
                    <a:lumMod val="75000"/>
                  </a:schemeClr>
                </a:solidFill>
                <a:latin typeface="DINPro-Medium" panose="02000503030000020004" pitchFamily="50" charset="0"/>
              </a:rPr>
              <a:t>Sharrard</a:t>
            </a:r>
            <a:r>
              <a:rPr lang="ru-RU" sz="1900" u="sng" spc="-71" dirty="0">
                <a:solidFill>
                  <a:schemeClr val="bg1">
                    <a:lumMod val="75000"/>
                  </a:schemeClr>
                </a:solidFill>
                <a:latin typeface="DINPro-Medium" panose="02000503030000020004" pitchFamily="50" charset="0"/>
              </a:rPr>
              <a:t>- </a:t>
            </a:r>
            <a:r>
              <a:rPr lang="ru-RU" sz="1900" u="sng" spc="-71" dirty="0" err="1">
                <a:solidFill>
                  <a:schemeClr val="bg1">
                    <a:lumMod val="75000"/>
                  </a:schemeClr>
                </a:solidFill>
                <a:latin typeface="DINPro-Medium" panose="02000503030000020004" pitchFamily="50" charset="0"/>
              </a:rPr>
              <a:t>Bartonek</a:t>
            </a:r>
            <a:r>
              <a:rPr lang="ru-RU" sz="1900" u="sng" spc="-71" dirty="0">
                <a:solidFill>
                  <a:schemeClr val="bg1">
                    <a:lumMod val="75000"/>
                  </a:schemeClr>
                </a:solidFill>
                <a:latin typeface="DINPro-Medium" panose="02000503030000020004" pitchFamily="50" charset="0"/>
              </a:rPr>
              <a:t> (1999)</a:t>
            </a:r>
          </a:p>
        </p:txBody>
      </p:sp>
      <p:sp>
        <p:nvSpPr>
          <p:cNvPr id="19" name="Google Shape;156;p16">
            <a:extLst>
              <a:ext uri="{FF2B5EF4-FFF2-40B4-BE49-F238E27FC236}">
                <a16:creationId xmlns:a16="http://schemas.microsoft.com/office/drawing/2014/main" id="{896D2793-B3BE-18A9-6D79-F912F93AE006}"/>
              </a:ext>
            </a:extLst>
          </p:cNvPr>
          <p:cNvSpPr txBox="1"/>
          <p:nvPr/>
        </p:nvSpPr>
        <p:spPr>
          <a:xfrm>
            <a:off x="1810826" y="4124711"/>
            <a:ext cx="2709624" cy="5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Подошвенное сгибание стопы</a:t>
            </a:r>
          </a:p>
        </p:txBody>
      </p:sp>
      <p:sp>
        <p:nvSpPr>
          <p:cNvPr id="47" name="Google Shape;156;p16">
            <a:extLst>
              <a:ext uri="{FF2B5EF4-FFF2-40B4-BE49-F238E27FC236}">
                <a16:creationId xmlns:a16="http://schemas.microsoft.com/office/drawing/2014/main" id="{E6B264ED-0AD0-7B8C-61CA-63084DC87C1F}"/>
              </a:ext>
            </a:extLst>
          </p:cNvPr>
          <p:cNvSpPr txBox="1"/>
          <p:nvPr/>
        </p:nvSpPr>
        <p:spPr>
          <a:xfrm>
            <a:off x="4752485" y="7886700"/>
            <a:ext cx="2923444" cy="651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Ходьба с использованием ортезов голеностопного сустава.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Использование коляски только на длинные дистанции</a:t>
            </a:r>
          </a:p>
        </p:txBody>
      </p:sp>
      <p:sp>
        <p:nvSpPr>
          <p:cNvPr id="55" name="Google Shape;156;p16">
            <a:extLst>
              <a:ext uri="{FF2B5EF4-FFF2-40B4-BE49-F238E27FC236}">
                <a16:creationId xmlns:a16="http://schemas.microsoft.com/office/drawing/2014/main" id="{59166285-3BE6-010D-3DB9-A6D9672395E4}"/>
              </a:ext>
            </a:extLst>
          </p:cNvPr>
          <p:cNvSpPr txBox="1"/>
          <p:nvPr/>
        </p:nvSpPr>
        <p:spPr>
          <a:xfrm>
            <a:off x="4674922" y="2849372"/>
            <a:ext cx="2899759" cy="5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Подошвенное сгибание (менее 3 баллов)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Сгибание в коленном суставе (3 балла)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Разгибание и/или отведение в тазобедренном суставе (2-3 балла)</a:t>
            </a:r>
          </a:p>
          <a:p>
            <a:pPr algn="ctr"/>
            <a:endParaRPr lang="ru-RU" sz="1600" dirty="0">
              <a:solidFill>
                <a:srgbClr val="626264"/>
              </a:solidFill>
              <a:latin typeface="Montserrat Medium" panose="00000600000000000000" pitchFamily="50" charset="-52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63" name="Google Shape;156;p16">
            <a:extLst>
              <a:ext uri="{FF2B5EF4-FFF2-40B4-BE49-F238E27FC236}">
                <a16:creationId xmlns:a16="http://schemas.microsoft.com/office/drawing/2014/main" id="{1DD70161-F015-CE98-B2F5-FAFC5DC87A10}"/>
              </a:ext>
            </a:extLst>
          </p:cNvPr>
          <p:cNvSpPr txBox="1"/>
          <p:nvPr/>
        </p:nvSpPr>
        <p:spPr>
          <a:xfrm>
            <a:off x="7694572" y="2845781"/>
            <a:ext cx="3123541" cy="5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Сгибание в тазобедренном суставе (4-5 баллов)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Сгибание в коленном суставе (менее 3 баллов)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Разгибание и отведение в тазобедренном суставе (1-2 балла)</a:t>
            </a:r>
          </a:p>
          <a:p>
            <a:pPr algn="ctr"/>
            <a:endParaRPr lang="ru-RU" sz="1600" dirty="0">
              <a:solidFill>
                <a:srgbClr val="626264"/>
              </a:solidFill>
              <a:latin typeface="Montserrat Medium" panose="00000600000000000000" pitchFamily="50" charset="-52"/>
              <a:ea typeface="Verdana" panose="020B0604030504040204" pitchFamily="34" charset="0"/>
              <a:cs typeface="Fira Sans Extra Condensed"/>
              <a:sym typeface="Fira Sans Extra Condensed"/>
            </a:endParaRPr>
          </a:p>
          <a:p>
            <a:pPr algn="ctr"/>
            <a:endParaRPr lang="ru-RU" sz="1600" dirty="0">
              <a:solidFill>
                <a:srgbClr val="626264"/>
              </a:solidFill>
              <a:latin typeface="Montserrat Medium" panose="00000600000000000000" pitchFamily="50" charset="-52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64" name="Google Shape;156;p16">
            <a:extLst>
              <a:ext uri="{FF2B5EF4-FFF2-40B4-BE49-F238E27FC236}">
                <a16:creationId xmlns:a16="http://schemas.microsoft.com/office/drawing/2014/main" id="{9BA6A0E5-50F5-E6DA-BFF6-A5DA75E0F6A8}"/>
              </a:ext>
            </a:extLst>
          </p:cNvPr>
          <p:cNvSpPr txBox="1"/>
          <p:nvPr/>
        </p:nvSpPr>
        <p:spPr>
          <a:xfrm>
            <a:off x="1865756" y="7909021"/>
            <a:ext cx="2810212" cy="739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Способность ходить не хуже сверстников</a:t>
            </a:r>
          </a:p>
        </p:txBody>
      </p:sp>
      <p:sp>
        <p:nvSpPr>
          <p:cNvPr id="65" name="Google Shape;156;p16">
            <a:extLst>
              <a:ext uri="{FF2B5EF4-FFF2-40B4-BE49-F238E27FC236}">
                <a16:creationId xmlns:a16="http://schemas.microsoft.com/office/drawing/2014/main" id="{4CC26074-E796-7C6D-8017-E87171A339D1}"/>
              </a:ext>
            </a:extLst>
          </p:cNvPr>
          <p:cNvSpPr txBox="1"/>
          <p:nvPr/>
        </p:nvSpPr>
        <p:spPr>
          <a:xfrm>
            <a:off x="7918353" y="7863518"/>
            <a:ext cx="2923444" cy="651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Ходьба в пределах дома с использованием ортезов и вспомогательных средств.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Использование коляски вне дома</a:t>
            </a:r>
          </a:p>
        </p:txBody>
      </p:sp>
      <p:sp>
        <p:nvSpPr>
          <p:cNvPr id="66" name="Google Shape;156;p16">
            <a:extLst>
              <a:ext uri="{FF2B5EF4-FFF2-40B4-BE49-F238E27FC236}">
                <a16:creationId xmlns:a16="http://schemas.microsoft.com/office/drawing/2014/main" id="{D638F1C3-6CEB-67D8-4152-857C6C0841BE}"/>
              </a:ext>
            </a:extLst>
          </p:cNvPr>
          <p:cNvSpPr txBox="1"/>
          <p:nvPr/>
        </p:nvSpPr>
        <p:spPr>
          <a:xfrm>
            <a:off x="11084221" y="7886700"/>
            <a:ext cx="2923444" cy="699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Не функциональная ходьба. Ходьба дома с использованием вспомогательных средств.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Использование коляски дома и вне дома</a:t>
            </a:r>
          </a:p>
        </p:txBody>
      </p:sp>
      <p:sp>
        <p:nvSpPr>
          <p:cNvPr id="67" name="Google Shape;156;p16">
            <a:extLst>
              <a:ext uri="{FF2B5EF4-FFF2-40B4-BE49-F238E27FC236}">
                <a16:creationId xmlns:a16="http://schemas.microsoft.com/office/drawing/2014/main" id="{9FB7A3CD-8738-879C-1134-687B008CDE48}"/>
              </a:ext>
            </a:extLst>
          </p:cNvPr>
          <p:cNvSpPr txBox="1"/>
          <p:nvPr/>
        </p:nvSpPr>
        <p:spPr>
          <a:xfrm>
            <a:off x="14250089" y="7928262"/>
            <a:ext cx="2923444" cy="568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Ходьба во время лечения, в школе и ограниченное время дома.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Light" panose="000004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Использование коляски при передвижении</a:t>
            </a:r>
          </a:p>
        </p:txBody>
      </p:sp>
      <p:sp>
        <p:nvSpPr>
          <p:cNvPr id="68" name="Google Shape;156;p16">
            <a:extLst>
              <a:ext uri="{FF2B5EF4-FFF2-40B4-BE49-F238E27FC236}">
                <a16:creationId xmlns:a16="http://schemas.microsoft.com/office/drawing/2014/main" id="{DB1A5BCC-8220-8C08-AA4B-7254C63C7073}"/>
              </a:ext>
            </a:extLst>
          </p:cNvPr>
          <p:cNvSpPr txBox="1"/>
          <p:nvPr/>
        </p:nvSpPr>
        <p:spPr>
          <a:xfrm>
            <a:off x="11007743" y="2845781"/>
            <a:ext cx="2885014" cy="5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Отсутствие активного сгибания в коленном суставе.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Сгибание в тазобедренном суставе (менее 2 баллов)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Поднятие таза 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(3-4 балла)</a:t>
            </a:r>
          </a:p>
          <a:p>
            <a:pPr algn="ctr"/>
            <a:endParaRPr lang="ru-RU" sz="1600" dirty="0">
              <a:solidFill>
                <a:srgbClr val="626264"/>
              </a:solidFill>
              <a:latin typeface="Montserrat Medium" panose="00000600000000000000" pitchFamily="50" charset="-52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69" name="Google Shape;156;p16">
            <a:extLst>
              <a:ext uri="{FF2B5EF4-FFF2-40B4-BE49-F238E27FC236}">
                <a16:creationId xmlns:a16="http://schemas.microsoft.com/office/drawing/2014/main" id="{C9FE6C34-BF36-C797-FF9E-7520F48FC2F9}"/>
              </a:ext>
            </a:extLst>
          </p:cNvPr>
          <p:cNvSpPr txBox="1"/>
          <p:nvPr/>
        </p:nvSpPr>
        <p:spPr>
          <a:xfrm>
            <a:off x="14012647" y="2845781"/>
            <a:ext cx="3160885" cy="5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Отсутствие мышечной активности нижних конечностей.</a:t>
            </a:r>
          </a:p>
          <a:p>
            <a:pPr algn="ctr"/>
            <a:r>
              <a:rPr lang="ru-RU" sz="1600" dirty="0">
                <a:solidFill>
                  <a:srgbClr val="626264"/>
                </a:solidFill>
                <a:latin typeface="Montserrat Medium" panose="00000600000000000000" pitchFamily="50" charset="-52"/>
                <a:ea typeface="Verdana" panose="020B0604030504040204" pitchFamily="34" charset="0"/>
                <a:cs typeface="Fira Sans Extra Condensed"/>
                <a:sym typeface="Fira Sans Extra Condensed"/>
              </a:rPr>
              <a:t>Отсутствие способности приподнять таз над опорной поверхностью в горизонтальном положении</a:t>
            </a:r>
          </a:p>
          <a:p>
            <a:pPr algn="ctr"/>
            <a:endParaRPr lang="ru-RU" sz="1600" dirty="0">
              <a:solidFill>
                <a:srgbClr val="626264"/>
              </a:solidFill>
              <a:latin typeface="Montserrat Medium" panose="00000600000000000000" pitchFamily="50" charset="-52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71" name="Google Shape;156;p16">
            <a:extLst>
              <a:ext uri="{FF2B5EF4-FFF2-40B4-BE49-F238E27FC236}">
                <a16:creationId xmlns:a16="http://schemas.microsoft.com/office/drawing/2014/main" id="{97F99EED-D624-DA75-E76D-9009C9B512DD}"/>
              </a:ext>
            </a:extLst>
          </p:cNvPr>
          <p:cNvSpPr txBox="1"/>
          <p:nvPr/>
        </p:nvSpPr>
        <p:spPr>
          <a:xfrm>
            <a:off x="2367924" y="7458296"/>
            <a:ext cx="1806480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-US" sz="2500" dirty="0">
                <a:solidFill>
                  <a:srgbClr val="727E5D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S</a:t>
            </a:r>
            <a:r>
              <a:rPr lang="ru-RU" sz="2500" dirty="0">
                <a:solidFill>
                  <a:srgbClr val="727E5D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 2</a:t>
            </a:r>
          </a:p>
        </p:txBody>
      </p:sp>
      <p:sp>
        <p:nvSpPr>
          <p:cNvPr id="72" name="Google Shape;156;p16">
            <a:extLst>
              <a:ext uri="{FF2B5EF4-FFF2-40B4-BE49-F238E27FC236}">
                <a16:creationId xmlns:a16="http://schemas.microsoft.com/office/drawing/2014/main" id="{52C0F504-132A-FD94-E5D1-AB4CBC5A097E}"/>
              </a:ext>
            </a:extLst>
          </p:cNvPr>
          <p:cNvSpPr txBox="1"/>
          <p:nvPr/>
        </p:nvSpPr>
        <p:spPr>
          <a:xfrm>
            <a:off x="5308522" y="7452039"/>
            <a:ext cx="1806480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-US" sz="2500" dirty="0">
                <a:solidFill>
                  <a:srgbClr val="727E5D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S</a:t>
            </a:r>
            <a:r>
              <a:rPr lang="ru-RU" sz="2500" dirty="0">
                <a:solidFill>
                  <a:srgbClr val="727E5D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 1 – </a:t>
            </a:r>
            <a:r>
              <a:rPr lang="en-US" sz="2500" dirty="0">
                <a:solidFill>
                  <a:srgbClr val="727E5D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L5</a:t>
            </a:r>
            <a:endParaRPr lang="ru-RU" sz="2500" dirty="0">
              <a:solidFill>
                <a:srgbClr val="727E5D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73" name="Google Shape;156;p16">
            <a:extLst>
              <a:ext uri="{FF2B5EF4-FFF2-40B4-BE49-F238E27FC236}">
                <a16:creationId xmlns:a16="http://schemas.microsoft.com/office/drawing/2014/main" id="{32E5A712-809E-07E7-2861-BB479C2ACF68}"/>
              </a:ext>
            </a:extLst>
          </p:cNvPr>
          <p:cNvSpPr txBox="1"/>
          <p:nvPr/>
        </p:nvSpPr>
        <p:spPr>
          <a:xfrm>
            <a:off x="8353102" y="7405269"/>
            <a:ext cx="1806480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-US" sz="2500" b="1" dirty="0">
                <a:solidFill>
                  <a:srgbClr val="FACA67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L4</a:t>
            </a:r>
            <a:r>
              <a:rPr lang="ru-RU" sz="2500" b="1" dirty="0">
                <a:solidFill>
                  <a:srgbClr val="FACA67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 – </a:t>
            </a:r>
            <a:r>
              <a:rPr lang="en-US" sz="2500" b="1" dirty="0">
                <a:solidFill>
                  <a:srgbClr val="FACA67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L3</a:t>
            </a:r>
            <a:endParaRPr lang="ru-RU" sz="2500" b="1" dirty="0">
              <a:solidFill>
                <a:srgbClr val="FACA67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74" name="Google Shape;156;p16">
            <a:extLst>
              <a:ext uri="{FF2B5EF4-FFF2-40B4-BE49-F238E27FC236}">
                <a16:creationId xmlns:a16="http://schemas.microsoft.com/office/drawing/2014/main" id="{BF36F439-DF87-B1B5-A647-39185E999061}"/>
              </a:ext>
            </a:extLst>
          </p:cNvPr>
          <p:cNvSpPr txBox="1"/>
          <p:nvPr/>
        </p:nvSpPr>
        <p:spPr>
          <a:xfrm>
            <a:off x="11543582" y="7422401"/>
            <a:ext cx="1806480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-US" sz="2500" b="1" dirty="0">
                <a:solidFill>
                  <a:srgbClr val="FFC28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L2</a:t>
            </a:r>
            <a:r>
              <a:rPr lang="ru-RU" sz="2500" b="1" dirty="0">
                <a:solidFill>
                  <a:srgbClr val="FFC28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 – </a:t>
            </a:r>
            <a:r>
              <a:rPr lang="en-US" sz="2500" b="1" dirty="0">
                <a:solidFill>
                  <a:srgbClr val="FFC28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L1</a:t>
            </a:r>
            <a:endParaRPr lang="ru-RU" sz="2500" b="1" dirty="0">
              <a:solidFill>
                <a:srgbClr val="FFC28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75" name="Google Shape;156;p16">
            <a:extLst>
              <a:ext uri="{FF2B5EF4-FFF2-40B4-BE49-F238E27FC236}">
                <a16:creationId xmlns:a16="http://schemas.microsoft.com/office/drawing/2014/main" id="{BA6C6478-1B6B-B453-A1C1-B8FC20779742}"/>
              </a:ext>
            </a:extLst>
          </p:cNvPr>
          <p:cNvSpPr txBox="1"/>
          <p:nvPr/>
        </p:nvSpPr>
        <p:spPr>
          <a:xfrm>
            <a:off x="14719596" y="7405269"/>
            <a:ext cx="1806480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2500" b="1" dirty="0">
                <a:solidFill>
                  <a:srgbClr val="F89600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Грудной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90A26-6FC7-5227-3933-4591EAC3A8C3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4DBC83-A541-38A3-5DD7-961AE8351174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814A2ABF-D39F-06F2-4153-2A187010C2BF}"/>
              </a:ext>
            </a:extLst>
          </p:cNvPr>
          <p:cNvSpPr txBox="1"/>
          <p:nvPr/>
        </p:nvSpPr>
        <p:spPr>
          <a:xfrm>
            <a:off x="1087069" y="617904"/>
            <a:ext cx="14465539" cy="1744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800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Подбор ТСР для пациентов со </a:t>
            </a:r>
          </a:p>
          <a:p>
            <a:pPr marL="0" lvl="0" indent="0">
              <a:lnSpc>
                <a:spcPts val="6800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*</a:t>
            </a:r>
            <a:r>
              <a:rPr lang="en-US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Spina Bifida</a:t>
            </a: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 </a:t>
            </a:r>
            <a:r>
              <a:rPr lang="ru-RU" sz="20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*Расщепление позвоночника, </a:t>
            </a:r>
            <a:r>
              <a:rPr lang="ru-RU" sz="2000" spc="-150" dirty="0" err="1">
                <a:solidFill>
                  <a:srgbClr val="727E5D"/>
                </a:solidFill>
                <a:latin typeface="DINPro-Bold" panose="02000503030000020004" pitchFamily="50" charset="0"/>
              </a:rPr>
              <a:t>незаращение</a:t>
            </a:r>
            <a:r>
              <a:rPr lang="ru-RU" sz="20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 дужки позвонка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B06DA0C-5084-5E5E-E43F-D9E7A2C131C8}"/>
              </a:ext>
            </a:extLst>
          </p:cNvPr>
          <p:cNvSpPr/>
          <p:nvPr/>
        </p:nvSpPr>
        <p:spPr>
          <a:xfrm>
            <a:off x="722472" y="723900"/>
            <a:ext cx="115728" cy="1374489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A57746-3003-B6A5-EF2C-15212F7526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06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>
            <a:extLst>
              <a:ext uri="{FF2B5EF4-FFF2-40B4-BE49-F238E27FC236}">
                <a16:creationId xmlns:a16="http://schemas.microsoft.com/office/drawing/2014/main" id="{309B9985-E96D-39D9-2C10-3588B8BA528A}"/>
              </a:ext>
            </a:extLst>
          </p:cNvPr>
          <p:cNvSpPr txBox="1"/>
          <p:nvPr/>
        </p:nvSpPr>
        <p:spPr>
          <a:xfrm>
            <a:off x="579301" y="9563100"/>
            <a:ext cx="16986226" cy="331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000"/>
              </a:lnSpc>
            </a:pPr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DINPro-Regular" panose="02000503030000020004" pitchFamily="50" charset="0"/>
              </a:rPr>
              <a:t>*Спинальная мышечная атрофия (СМА; англ. 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DINPro-Regular" panose="02000503030000020004" pitchFamily="50" charset="0"/>
              </a:rPr>
              <a:t>spinal muscular atrophy, SMA) </a:t>
            </a:r>
            <a:endParaRPr lang="ru-RU" sz="1500" dirty="0">
              <a:solidFill>
                <a:schemeClr val="bg1">
                  <a:lumMod val="75000"/>
                </a:schemeClr>
              </a:solidFill>
              <a:latin typeface="DINPro-Regular" panose="02000503030000020004" pitchFamily="50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D32F770-60D6-51C2-2A62-D7E0363BFF89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78C47F5-9567-E21B-9828-B73A02DBBA72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6542DA37-3F0E-644D-F9C9-2BE19A23EE1E}"/>
              </a:ext>
            </a:extLst>
          </p:cNvPr>
          <p:cNvSpPr txBox="1"/>
          <p:nvPr/>
        </p:nvSpPr>
        <p:spPr>
          <a:xfrm>
            <a:off x="1143000" y="785272"/>
            <a:ext cx="14465539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200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Подбор ТСР у пациентов со *СМА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70C3560-298B-5F33-BDA5-610ACA836460}"/>
              </a:ext>
            </a:extLst>
          </p:cNvPr>
          <p:cNvSpPr/>
          <p:nvPr/>
        </p:nvSpPr>
        <p:spPr>
          <a:xfrm>
            <a:off x="722472" y="723900"/>
            <a:ext cx="115728" cy="856461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sp>
        <p:nvSpPr>
          <p:cNvPr id="39" name="Google Shape;132;p16">
            <a:extLst>
              <a:ext uri="{FF2B5EF4-FFF2-40B4-BE49-F238E27FC236}">
                <a16:creationId xmlns:a16="http://schemas.microsoft.com/office/drawing/2014/main" id="{403FA79B-8561-4FDC-A587-0F18053A3C37}"/>
              </a:ext>
            </a:extLst>
          </p:cNvPr>
          <p:cNvSpPr/>
          <p:nvPr/>
        </p:nvSpPr>
        <p:spPr>
          <a:xfrm>
            <a:off x="8510502" y="4186893"/>
            <a:ext cx="1904488" cy="1904488"/>
          </a:xfrm>
          <a:custGeom>
            <a:avLst/>
            <a:gdLst/>
            <a:ahLst/>
            <a:cxnLst/>
            <a:rect l="l" t="t" r="r" b="b"/>
            <a:pathLst>
              <a:path w="10921" h="10921" extrusionOk="0">
                <a:moveTo>
                  <a:pt x="5458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58" y="10921"/>
                </a:cubicBezTo>
                <a:cubicBezTo>
                  <a:pt x="8475" y="10921"/>
                  <a:pt x="10921" y="8475"/>
                  <a:pt x="10921" y="5464"/>
                </a:cubicBezTo>
                <a:cubicBezTo>
                  <a:pt x="10921" y="2446"/>
                  <a:pt x="8475" y="1"/>
                  <a:pt x="5458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0" name="Google Shape;133;p16">
            <a:extLst>
              <a:ext uri="{FF2B5EF4-FFF2-40B4-BE49-F238E27FC236}">
                <a16:creationId xmlns:a16="http://schemas.microsoft.com/office/drawing/2014/main" id="{EA7C147E-9B12-4012-B06A-25CAF165A15C}"/>
              </a:ext>
            </a:extLst>
          </p:cNvPr>
          <p:cNvSpPr/>
          <p:nvPr/>
        </p:nvSpPr>
        <p:spPr>
          <a:xfrm>
            <a:off x="8457916" y="4141204"/>
            <a:ext cx="1996041" cy="1996041"/>
          </a:xfrm>
          <a:custGeom>
            <a:avLst/>
            <a:gdLst/>
            <a:ahLst/>
            <a:cxnLst/>
            <a:rect l="l" t="t" r="r" b="b"/>
            <a:pathLst>
              <a:path w="11446" h="11446" extrusionOk="0">
                <a:moveTo>
                  <a:pt x="5720" y="526"/>
                </a:moveTo>
                <a:cubicBezTo>
                  <a:pt x="8591" y="526"/>
                  <a:pt x="10920" y="2854"/>
                  <a:pt x="10920" y="5726"/>
                </a:cubicBezTo>
                <a:cubicBezTo>
                  <a:pt x="10920" y="8591"/>
                  <a:pt x="8591" y="10926"/>
                  <a:pt x="5720" y="10926"/>
                </a:cubicBezTo>
                <a:cubicBezTo>
                  <a:pt x="2854" y="10926"/>
                  <a:pt x="520" y="8591"/>
                  <a:pt x="520" y="5726"/>
                </a:cubicBezTo>
                <a:cubicBezTo>
                  <a:pt x="520" y="2854"/>
                  <a:pt x="2854" y="526"/>
                  <a:pt x="5720" y="526"/>
                </a:cubicBezTo>
                <a:close/>
                <a:moveTo>
                  <a:pt x="5720" y="0"/>
                </a:moveTo>
                <a:cubicBezTo>
                  <a:pt x="2568" y="0"/>
                  <a:pt x="0" y="2568"/>
                  <a:pt x="0" y="5726"/>
                </a:cubicBezTo>
                <a:cubicBezTo>
                  <a:pt x="0" y="8877"/>
                  <a:pt x="2568" y="11445"/>
                  <a:pt x="5720" y="11445"/>
                </a:cubicBezTo>
                <a:cubicBezTo>
                  <a:pt x="8877" y="11445"/>
                  <a:pt x="11445" y="8877"/>
                  <a:pt x="11445" y="5726"/>
                </a:cubicBezTo>
                <a:cubicBezTo>
                  <a:pt x="11445" y="2568"/>
                  <a:pt x="8877" y="0"/>
                  <a:pt x="5720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F89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1" name="Google Shape;134;p16">
            <a:extLst>
              <a:ext uri="{FF2B5EF4-FFF2-40B4-BE49-F238E27FC236}">
                <a16:creationId xmlns:a16="http://schemas.microsoft.com/office/drawing/2014/main" id="{10E93EFA-D7B3-451A-8126-ADF00BF1FC32}"/>
              </a:ext>
            </a:extLst>
          </p:cNvPr>
          <p:cNvSpPr/>
          <p:nvPr/>
        </p:nvSpPr>
        <p:spPr>
          <a:xfrm>
            <a:off x="7799437" y="4020005"/>
            <a:ext cx="3335338" cy="1126893"/>
          </a:xfrm>
          <a:custGeom>
            <a:avLst/>
            <a:gdLst/>
            <a:ahLst/>
            <a:cxnLst/>
            <a:rect l="l" t="t" r="r" b="b"/>
            <a:pathLst>
              <a:path w="19126" h="6462" extrusionOk="0">
                <a:moveTo>
                  <a:pt x="9496" y="1"/>
                </a:moveTo>
                <a:cubicBezTo>
                  <a:pt x="5971" y="1"/>
                  <a:pt x="3105" y="2855"/>
                  <a:pt x="3082" y="6374"/>
                </a:cubicBezTo>
                <a:lnTo>
                  <a:pt x="0" y="6374"/>
                </a:lnTo>
                <a:lnTo>
                  <a:pt x="0" y="6462"/>
                </a:lnTo>
                <a:lnTo>
                  <a:pt x="3163" y="6462"/>
                </a:lnTo>
                <a:lnTo>
                  <a:pt x="3163" y="6421"/>
                </a:lnTo>
                <a:cubicBezTo>
                  <a:pt x="3163" y="2925"/>
                  <a:pt x="6006" y="88"/>
                  <a:pt x="9496" y="88"/>
                </a:cubicBezTo>
                <a:cubicBezTo>
                  <a:pt x="12992" y="88"/>
                  <a:pt x="15828" y="2931"/>
                  <a:pt x="15828" y="6421"/>
                </a:cubicBezTo>
                <a:lnTo>
                  <a:pt x="15828" y="6462"/>
                </a:lnTo>
                <a:lnTo>
                  <a:pt x="19126" y="6462"/>
                </a:lnTo>
                <a:lnTo>
                  <a:pt x="19126" y="6374"/>
                </a:lnTo>
                <a:lnTo>
                  <a:pt x="15916" y="6374"/>
                </a:lnTo>
                <a:cubicBezTo>
                  <a:pt x="15892" y="2855"/>
                  <a:pt x="13021" y="1"/>
                  <a:pt x="9496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2" name="Google Shape;135;p16">
            <a:extLst>
              <a:ext uri="{FF2B5EF4-FFF2-40B4-BE49-F238E27FC236}">
                <a16:creationId xmlns:a16="http://schemas.microsoft.com/office/drawing/2014/main" id="{F4628AE9-F964-44FA-8842-3BB03B8EEBBF}"/>
              </a:ext>
            </a:extLst>
          </p:cNvPr>
          <p:cNvSpPr/>
          <p:nvPr/>
        </p:nvSpPr>
        <p:spPr>
          <a:xfrm>
            <a:off x="7744333" y="5082537"/>
            <a:ext cx="115270" cy="114224"/>
          </a:xfrm>
          <a:custGeom>
            <a:avLst/>
            <a:gdLst/>
            <a:ahLst/>
            <a:cxnLst/>
            <a:rect l="l" t="t" r="r" b="b"/>
            <a:pathLst>
              <a:path w="661" h="655" extrusionOk="0">
                <a:moveTo>
                  <a:pt x="328" y="1"/>
                </a:moveTo>
                <a:cubicBezTo>
                  <a:pt x="147" y="1"/>
                  <a:pt x="1" y="147"/>
                  <a:pt x="1" y="328"/>
                </a:cubicBezTo>
                <a:cubicBezTo>
                  <a:pt x="1" y="509"/>
                  <a:pt x="147" y="655"/>
                  <a:pt x="328" y="655"/>
                </a:cubicBezTo>
                <a:cubicBezTo>
                  <a:pt x="509" y="655"/>
                  <a:pt x="660" y="509"/>
                  <a:pt x="660" y="328"/>
                </a:cubicBezTo>
                <a:cubicBezTo>
                  <a:pt x="660" y="147"/>
                  <a:pt x="509" y="1"/>
                  <a:pt x="328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3" name="Google Shape;136;p16">
            <a:extLst>
              <a:ext uri="{FF2B5EF4-FFF2-40B4-BE49-F238E27FC236}">
                <a16:creationId xmlns:a16="http://schemas.microsoft.com/office/drawing/2014/main" id="{B9672D64-ADF3-462E-A03E-3CF3E9C2F23E}"/>
              </a:ext>
            </a:extLst>
          </p:cNvPr>
          <p:cNvSpPr/>
          <p:nvPr/>
        </p:nvSpPr>
        <p:spPr>
          <a:xfrm>
            <a:off x="11075606" y="5082537"/>
            <a:ext cx="114049" cy="114224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F89600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4" name="Google Shape;137;p16">
            <a:extLst>
              <a:ext uri="{FF2B5EF4-FFF2-40B4-BE49-F238E27FC236}">
                <a16:creationId xmlns:a16="http://schemas.microsoft.com/office/drawing/2014/main" id="{C1F8B48F-FF3C-4850-91BD-DF0C0AE94C5D}"/>
              </a:ext>
            </a:extLst>
          </p:cNvPr>
          <p:cNvSpPr/>
          <p:nvPr/>
        </p:nvSpPr>
        <p:spPr>
          <a:xfrm>
            <a:off x="11355222" y="4391823"/>
            <a:ext cx="1904488" cy="1905534"/>
          </a:xfrm>
          <a:custGeom>
            <a:avLst/>
            <a:gdLst/>
            <a:ahLst/>
            <a:cxnLst/>
            <a:rect l="l" t="t" r="r" b="b"/>
            <a:pathLst>
              <a:path w="10921" h="10927" extrusionOk="0">
                <a:moveTo>
                  <a:pt x="5463" y="0"/>
                </a:moveTo>
                <a:cubicBezTo>
                  <a:pt x="2446" y="0"/>
                  <a:pt x="0" y="2446"/>
                  <a:pt x="0" y="5463"/>
                </a:cubicBezTo>
                <a:cubicBezTo>
                  <a:pt x="0" y="8481"/>
                  <a:pt x="2446" y="10926"/>
                  <a:pt x="5463" y="10926"/>
                </a:cubicBezTo>
                <a:cubicBezTo>
                  <a:pt x="8481" y="10926"/>
                  <a:pt x="10920" y="8481"/>
                  <a:pt x="10920" y="5463"/>
                </a:cubicBezTo>
                <a:cubicBezTo>
                  <a:pt x="10920" y="2446"/>
                  <a:pt x="8481" y="0"/>
                  <a:pt x="5463" y="0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 dirty="0"/>
          </a:p>
        </p:txBody>
      </p:sp>
      <p:sp>
        <p:nvSpPr>
          <p:cNvPr id="48" name="Google Shape;138;p16">
            <a:extLst>
              <a:ext uri="{FF2B5EF4-FFF2-40B4-BE49-F238E27FC236}">
                <a16:creationId xmlns:a16="http://schemas.microsoft.com/office/drawing/2014/main" id="{48D3F859-A663-49AC-A987-3F742B470040}"/>
              </a:ext>
            </a:extLst>
          </p:cNvPr>
          <p:cNvSpPr/>
          <p:nvPr/>
        </p:nvSpPr>
        <p:spPr>
          <a:xfrm>
            <a:off x="11290275" y="4332504"/>
            <a:ext cx="1996041" cy="1996041"/>
          </a:xfrm>
          <a:custGeom>
            <a:avLst/>
            <a:gdLst/>
            <a:ahLst/>
            <a:cxnLst/>
            <a:rect l="l" t="t" r="r" b="b"/>
            <a:pathLst>
              <a:path w="11446" h="11446" extrusionOk="0">
                <a:moveTo>
                  <a:pt x="5726" y="520"/>
                </a:moveTo>
                <a:cubicBezTo>
                  <a:pt x="8592" y="520"/>
                  <a:pt x="10926" y="2855"/>
                  <a:pt x="10926" y="5720"/>
                </a:cubicBezTo>
                <a:cubicBezTo>
                  <a:pt x="10926" y="8586"/>
                  <a:pt x="8592" y="10920"/>
                  <a:pt x="5726" y="10920"/>
                </a:cubicBezTo>
                <a:cubicBezTo>
                  <a:pt x="2861" y="10920"/>
                  <a:pt x="526" y="8586"/>
                  <a:pt x="526" y="5720"/>
                </a:cubicBezTo>
                <a:cubicBezTo>
                  <a:pt x="526" y="2855"/>
                  <a:pt x="2861" y="520"/>
                  <a:pt x="5726" y="520"/>
                </a:cubicBezTo>
                <a:close/>
                <a:moveTo>
                  <a:pt x="5726" y="1"/>
                </a:moveTo>
                <a:cubicBezTo>
                  <a:pt x="2569" y="1"/>
                  <a:pt x="1" y="2563"/>
                  <a:pt x="1" y="5720"/>
                </a:cubicBezTo>
                <a:cubicBezTo>
                  <a:pt x="1" y="8878"/>
                  <a:pt x="2569" y="11446"/>
                  <a:pt x="5726" y="11446"/>
                </a:cubicBezTo>
                <a:cubicBezTo>
                  <a:pt x="8878" y="11446"/>
                  <a:pt x="11446" y="8878"/>
                  <a:pt x="11446" y="5720"/>
                </a:cubicBezTo>
                <a:cubicBezTo>
                  <a:pt x="11446" y="2563"/>
                  <a:pt x="8878" y="1"/>
                  <a:pt x="5726" y="1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FACA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49" name="Google Shape;139;p16">
            <a:extLst>
              <a:ext uri="{FF2B5EF4-FFF2-40B4-BE49-F238E27FC236}">
                <a16:creationId xmlns:a16="http://schemas.microsoft.com/office/drawing/2014/main" id="{E88F2C78-015E-424D-8E86-83ED40FEAF38}"/>
              </a:ext>
            </a:extLst>
          </p:cNvPr>
          <p:cNvSpPr/>
          <p:nvPr/>
        </p:nvSpPr>
        <p:spPr>
          <a:xfrm>
            <a:off x="10609476" y="5322842"/>
            <a:ext cx="3335514" cy="1126893"/>
          </a:xfrm>
          <a:custGeom>
            <a:avLst/>
            <a:gdLst/>
            <a:ahLst/>
            <a:cxnLst/>
            <a:rect l="l" t="t" r="r" b="b"/>
            <a:pathLst>
              <a:path w="19127" h="6462" extrusionOk="0">
                <a:moveTo>
                  <a:pt x="0" y="0"/>
                </a:moveTo>
                <a:lnTo>
                  <a:pt x="0" y="82"/>
                </a:lnTo>
                <a:lnTo>
                  <a:pt x="3210" y="82"/>
                </a:lnTo>
                <a:cubicBezTo>
                  <a:pt x="3234" y="3607"/>
                  <a:pt x="6105" y="6461"/>
                  <a:pt x="9630" y="6461"/>
                </a:cubicBezTo>
                <a:cubicBezTo>
                  <a:pt x="13155" y="6461"/>
                  <a:pt x="16027" y="3607"/>
                  <a:pt x="16044" y="82"/>
                </a:cubicBezTo>
                <a:lnTo>
                  <a:pt x="19126" y="82"/>
                </a:lnTo>
                <a:lnTo>
                  <a:pt x="19126" y="0"/>
                </a:lnTo>
                <a:lnTo>
                  <a:pt x="15963" y="0"/>
                </a:lnTo>
                <a:lnTo>
                  <a:pt x="15963" y="41"/>
                </a:lnTo>
                <a:cubicBezTo>
                  <a:pt x="15963" y="3531"/>
                  <a:pt x="13120" y="6374"/>
                  <a:pt x="9630" y="6374"/>
                </a:cubicBezTo>
                <a:cubicBezTo>
                  <a:pt x="6140" y="6374"/>
                  <a:pt x="3298" y="3531"/>
                  <a:pt x="3298" y="41"/>
                </a:cubicBezTo>
                <a:lnTo>
                  <a:pt x="3298" y="0"/>
                </a:lnTo>
                <a:close/>
              </a:path>
            </a:pathLst>
          </a:custGeom>
          <a:solidFill>
            <a:srgbClr val="BCCCBE"/>
          </a:solidFill>
          <a:ln>
            <a:solidFill>
              <a:srgbClr val="FACA67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0" name="Google Shape;140;p16">
            <a:extLst>
              <a:ext uri="{FF2B5EF4-FFF2-40B4-BE49-F238E27FC236}">
                <a16:creationId xmlns:a16="http://schemas.microsoft.com/office/drawing/2014/main" id="{A455DCB0-A73A-40BB-973D-8DB8AA365F74}"/>
              </a:ext>
            </a:extLst>
          </p:cNvPr>
          <p:cNvSpPr/>
          <p:nvPr/>
        </p:nvSpPr>
        <p:spPr>
          <a:xfrm>
            <a:off x="13885645" y="5272967"/>
            <a:ext cx="114224" cy="114224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0"/>
                </a:moveTo>
                <a:cubicBezTo>
                  <a:pt x="146" y="0"/>
                  <a:pt x="1" y="146"/>
                  <a:pt x="1" y="327"/>
                </a:cubicBezTo>
                <a:cubicBezTo>
                  <a:pt x="1" y="508"/>
                  <a:pt x="146" y="654"/>
                  <a:pt x="327" y="654"/>
                </a:cubicBezTo>
                <a:cubicBezTo>
                  <a:pt x="508" y="654"/>
                  <a:pt x="654" y="508"/>
                  <a:pt x="654" y="327"/>
                </a:cubicBezTo>
                <a:cubicBezTo>
                  <a:pt x="654" y="146"/>
                  <a:pt x="508" y="0"/>
                  <a:pt x="327" y="0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1" name="Google Shape;141;p16">
            <a:extLst>
              <a:ext uri="{FF2B5EF4-FFF2-40B4-BE49-F238E27FC236}">
                <a16:creationId xmlns:a16="http://schemas.microsoft.com/office/drawing/2014/main" id="{A18A080E-830C-4141-86AA-74BD2F9D2CDA}"/>
              </a:ext>
            </a:extLst>
          </p:cNvPr>
          <p:cNvSpPr/>
          <p:nvPr/>
        </p:nvSpPr>
        <p:spPr>
          <a:xfrm>
            <a:off x="10554544" y="5272967"/>
            <a:ext cx="115096" cy="114224"/>
          </a:xfrm>
          <a:custGeom>
            <a:avLst/>
            <a:gdLst/>
            <a:ahLst/>
            <a:cxnLst/>
            <a:rect l="l" t="t" r="r" b="b"/>
            <a:pathLst>
              <a:path w="660" h="655" extrusionOk="0">
                <a:moveTo>
                  <a:pt x="333" y="0"/>
                </a:moveTo>
                <a:cubicBezTo>
                  <a:pt x="152" y="0"/>
                  <a:pt x="0" y="146"/>
                  <a:pt x="0" y="327"/>
                </a:cubicBezTo>
                <a:cubicBezTo>
                  <a:pt x="0" y="508"/>
                  <a:pt x="152" y="654"/>
                  <a:pt x="333" y="654"/>
                </a:cubicBezTo>
                <a:cubicBezTo>
                  <a:pt x="514" y="654"/>
                  <a:pt x="660" y="508"/>
                  <a:pt x="660" y="327"/>
                </a:cubicBezTo>
                <a:cubicBezTo>
                  <a:pt x="660" y="146"/>
                  <a:pt x="514" y="0"/>
                  <a:pt x="333" y="0"/>
                </a:cubicBezTo>
                <a:close/>
              </a:path>
            </a:pathLst>
          </a:custGeom>
          <a:solidFill>
            <a:srgbClr val="FACA67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2" name="Google Shape;142;p16">
            <a:extLst>
              <a:ext uri="{FF2B5EF4-FFF2-40B4-BE49-F238E27FC236}">
                <a16:creationId xmlns:a16="http://schemas.microsoft.com/office/drawing/2014/main" id="{D0BF606B-2DE8-46F2-9E2B-4EEA964DAE08}"/>
              </a:ext>
            </a:extLst>
          </p:cNvPr>
          <p:cNvSpPr/>
          <p:nvPr/>
        </p:nvSpPr>
        <p:spPr>
          <a:xfrm>
            <a:off x="14152279" y="4186893"/>
            <a:ext cx="1905534" cy="1904488"/>
          </a:xfrm>
          <a:custGeom>
            <a:avLst/>
            <a:gdLst/>
            <a:ahLst/>
            <a:cxnLst/>
            <a:rect l="l" t="t" r="r" b="b"/>
            <a:pathLst>
              <a:path w="10927" h="10921" extrusionOk="0">
                <a:moveTo>
                  <a:pt x="5463" y="1"/>
                </a:moveTo>
                <a:cubicBezTo>
                  <a:pt x="2446" y="1"/>
                  <a:pt x="1" y="2446"/>
                  <a:pt x="1" y="5464"/>
                </a:cubicBezTo>
                <a:cubicBezTo>
                  <a:pt x="1" y="8475"/>
                  <a:pt x="2446" y="10921"/>
                  <a:pt x="5463" y="10921"/>
                </a:cubicBezTo>
                <a:cubicBezTo>
                  <a:pt x="8481" y="10921"/>
                  <a:pt x="10926" y="8475"/>
                  <a:pt x="10926" y="5464"/>
                </a:cubicBezTo>
                <a:cubicBezTo>
                  <a:pt x="10926" y="2446"/>
                  <a:pt x="8481" y="1"/>
                  <a:pt x="5463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3" name="Google Shape;143;p16">
            <a:extLst>
              <a:ext uri="{FF2B5EF4-FFF2-40B4-BE49-F238E27FC236}">
                <a16:creationId xmlns:a16="http://schemas.microsoft.com/office/drawing/2014/main" id="{8D059E1C-03B1-405B-ADCB-FC678F2267E6}"/>
              </a:ext>
            </a:extLst>
          </p:cNvPr>
          <p:cNvSpPr/>
          <p:nvPr/>
        </p:nvSpPr>
        <p:spPr>
          <a:xfrm>
            <a:off x="14106415" y="4141204"/>
            <a:ext cx="1996216" cy="1996041"/>
          </a:xfrm>
          <a:custGeom>
            <a:avLst/>
            <a:gdLst/>
            <a:ahLst/>
            <a:cxnLst/>
            <a:rect l="l" t="t" r="r" b="b"/>
            <a:pathLst>
              <a:path w="11447" h="11446" extrusionOk="0">
                <a:moveTo>
                  <a:pt x="5726" y="526"/>
                </a:moveTo>
                <a:cubicBezTo>
                  <a:pt x="8592" y="526"/>
                  <a:pt x="10927" y="2854"/>
                  <a:pt x="10927" y="5726"/>
                </a:cubicBezTo>
                <a:cubicBezTo>
                  <a:pt x="10927" y="8591"/>
                  <a:pt x="8592" y="10926"/>
                  <a:pt x="5726" y="10926"/>
                </a:cubicBezTo>
                <a:cubicBezTo>
                  <a:pt x="2861" y="10926"/>
                  <a:pt x="526" y="8591"/>
                  <a:pt x="526" y="5726"/>
                </a:cubicBezTo>
                <a:cubicBezTo>
                  <a:pt x="526" y="2854"/>
                  <a:pt x="2861" y="526"/>
                  <a:pt x="5726" y="526"/>
                </a:cubicBezTo>
                <a:close/>
                <a:moveTo>
                  <a:pt x="5726" y="0"/>
                </a:moveTo>
                <a:cubicBezTo>
                  <a:pt x="2569" y="0"/>
                  <a:pt x="1" y="2568"/>
                  <a:pt x="1" y="5726"/>
                </a:cubicBezTo>
                <a:cubicBezTo>
                  <a:pt x="1" y="8877"/>
                  <a:pt x="2569" y="11445"/>
                  <a:pt x="5726" y="11445"/>
                </a:cubicBezTo>
                <a:cubicBezTo>
                  <a:pt x="8884" y="11445"/>
                  <a:pt x="11446" y="8877"/>
                  <a:pt x="11446" y="5726"/>
                </a:cubicBezTo>
                <a:cubicBezTo>
                  <a:pt x="11446" y="2568"/>
                  <a:pt x="8884" y="0"/>
                  <a:pt x="5726" y="0"/>
                </a:cubicBezTo>
                <a:close/>
              </a:path>
            </a:pathLst>
          </a:custGeom>
          <a:noFill/>
          <a:ln w="9525" cap="flat" cmpd="sng">
            <a:solidFill>
              <a:srgbClr val="727E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4" name="Google Shape;144;p16">
            <a:extLst>
              <a:ext uri="{FF2B5EF4-FFF2-40B4-BE49-F238E27FC236}">
                <a16:creationId xmlns:a16="http://schemas.microsoft.com/office/drawing/2014/main" id="{5AECEE81-C9C7-41B1-9986-7C572D71915A}"/>
              </a:ext>
            </a:extLst>
          </p:cNvPr>
          <p:cNvSpPr/>
          <p:nvPr/>
        </p:nvSpPr>
        <p:spPr>
          <a:xfrm>
            <a:off x="13447938" y="4020005"/>
            <a:ext cx="3336559" cy="1126893"/>
          </a:xfrm>
          <a:custGeom>
            <a:avLst/>
            <a:gdLst/>
            <a:ahLst/>
            <a:cxnLst/>
            <a:rect l="l" t="t" r="r" b="b"/>
            <a:pathLst>
              <a:path w="19133" h="6462" extrusionOk="0">
                <a:moveTo>
                  <a:pt x="9502" y="1"/>
                </a:moveTo>
                <a:cubicBezTo>
                  <a:pt x="5977" y="1"/>
                  <a:pt x="3106" y="2855"/>
                  <a:pt x="3082" y="6374"/>
                </a:cubicBezTo>
                <a:lnTo>
                  <a:pt x="1" y="6374"/>
                </a:lnTo>
                <a:lnTo>
                  <a:pt x="1" y="6462"/>
                </a:lnTo>
                <a:lnTo>
                  <a:pt x="3170" y="6462"/>
                </a:lnTo>
                <a:lnTo>
                  <a:pt x="3170" y="6421"/>
                </a:lnTo>
                <a:cubicBezTo>
                  <a:pt x="3170" y="2925"/>
                  <a:pt x="6012" y="88"/>
                  <a:pt x="9502" y="88"/>
                </a:cubicBezTo>
                <a:cubicBezTo>
                  <a:pt x="12993" y="88"/>
                  <a:pt x="15835" y="2931"/>
                  <a:pt x="15835" y="6421"/>
                </a:cubicBezTo>
                <a:lnTo>
                  <a:pt x="15835" y="6462"/>
                </a:lnTo>
                <a:lnTo>
                  <a:pt x="19132" y="6462"/>
                </a:lnTo>
                <a:lnTo>
                  <a:pt x="19132" y="6374"/>
                </a:lnTo>
                <a:lnTo>
                  <a:pt x="15922" y="6374"/>
                </a:lnTo>
                <a:cubicBezTo>
                  <a:pt x="15899" y="2855"/>
                  <a:pt x="13028" y="1"/>
                  <a:pt x="9502" y="1"/>
                </a:cubicBezTo>
                <a:close/>
              </a:path>
            </a:pathLst>
          </a:custGeom>
          <a:solidFill>
            <a:srgbClr val="727E5D"/>
          </a:solidFill>
          <a:ln>
            <a:solidFill>
              <a:srgbClr val="727E5D"/>
            </a:solidFill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6" name="Google Shape;145;p16">
            <a:extLst>
              <a:ext uri="{FF2B5EF4-FFF2-40B4-BE49-F238E27FC236}">
                <a16:creationId xmlns:a16="http://schemas.microsoft.com/office/drawing/2014/main" id="{548214AC-25DE-469F-A605-786BA6EA01C7}"/>
              </a:ext>
            </a:extLst>
          </p:cNvPr>
          <p:cNvSpPr/>
          <p:nvPr/>
        </p:nvSpPr>
        <p:spPr>
          <a:xfrm>
            <a:off x="13394053" y="5082537"/>
            <a:ext cx="114224" cy="114224"/>
          </a:xfrm>
          <a:custGeom>
            <a:avLst/>
            <a:gdLst/>
            <a:ahLst/>
            <a:cxnLst/>
            <a:rect l="l" t="t" r="r" b="b"/>
            <a:pathLst>
              <a:path w="655" h="655" extrusionOk="0">
                <a:moveTo>
                  <a:pt x="327" y="1"/>
                </a:moveTo>
                <a:cubicBezTo>
                  <a:pt x="146" y="1"/>
                  <a:pt x="1" y="147"/>
                  <a:pt x="1" y="328"/>
                </a:cubicBezTo>
                <a:cubicBezTo>
                  <a:pt x="1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57" name="Google Shape;146;p16">
            <a:extLst>
              <a:ext uri="{FF2B5EF4-FFF2-40B4-BE49-F238E27FC236}">
                <a16:creationId xmlns:a16="http://schemas.microsoft.com/office/drawing/2014/main" id="{15D0E5F1-6C3C-4D71-BF64-12207096F753}"/>
              </a:ext>
            </a:extLst>
          </p:cNvPr>
          <p:cNvSpPr/>
          <p:nvPr/>
        </p:nvSpPr>
        <p:spPr>
          <a:xfrm>
            <a:off x="16724282" y="5082537"/>
            <a:ext cx="114049" cy="114224"/>
          </a:xfrm>
          <a:custGeom>
            <a:avLst/>
            <a:gdLst/>
            <a:ahLst/>
            <a:cxnLst/>
            <a:rect l="l" t="t" r="r" b="b"/>
            <a:pathLst>
              <a:path w="654" h="655" extrusionOk="0">
                <a:moveTo>
                  <a:pt x="327" y="1"/>
                </a:moveTo>
                <a:cubicBezTo>
                  <a:pt x="146" y="1"/>
                  <a:pt x="0" y="147"/>
                  <a:pt x="0" y="328"/>
                </a:cubicBezTo>
                <a:cubicBezTo>
                  <a:pt x="0" y="509"/>
                  <a:pt x="146" y="655"/>
                  <a:pt x="327" y="655"/>
                </a:cubicBezTo>
                <a:cubicBezTo>
                  <a:pt x="508" y="655"/>
                  <a:pt x="654" y="509"/>
                  <a:pt x="654" y="328"/>
                </a:cubicBezTo>
                <a:cubicBezTo>
                  <a:pt x="654" y="147"/>
                  <a:pt x="508" y="1"/>
                  <a:pt x="327" y="1"/>
                </a:cubicBezTo>
                <a:close/>
              </a:path>
            </a:pathLst>
          </a:custGeom>
          <a:solidFill>
            <a:srgbClr val="727E5D"/>
          </a:solidFill>
          <a:ln>
            <a:noFill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sp>
        <p:nvSpPr>
          <p:cNvPr id="92" name="Google Shape;164;p16">
            <a:extLst>
              <a:ext uri="{FF2B5EF4-FFF2-40B4-BE49-F238E27FC236}">
                <a16:creationId xmlns:a16="http://schemas.microsoft.com/office/drawing/2014/main" id="{8B0D02FD-67F2-4947-9219-5EC1EE9ED343}"/>
              </a:ext>
            </a:extLst>
          </p:cNvPr>
          <p:cNvSpPr txBox="1"/>
          <p:nvPr/>
        </p:nvSpPr>
        <p:spPr>
          <a:xfrm>
            <a:off x="8464715" y="4141029"/>
            <a:ext cx="1996060" cy="190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en" sz="5100" b="1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1</a:t>
            </a:r>
            <a:endParaRPr lang="ru-RU" sz="5100" b="1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  <a:p>
            <a:pPr algn="ctr"/>
            <a:r>
              <a:rPr lang="ru-RU" sz="44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тип</a:t>
            </a:r>
            <a:endParaRPr sz="44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2" name="Google Shape;164;p16">
            <a:extLst>
              <a:ext uri="{FF2B5EF4-FFF2-40B4-BE49-F238E27FC236}">
                <a16:creationId xmlns:a16="http://schemas.microsoft.com/office/drawing/2014/main" id="{CF333F6C-40D9-009A-5592-BB892B9A1906}"/>
              </a:ext>
            </a:extLst>
          </p:cNvPr>
          <p:cNvSpPr txBox="1"/>
          <p:nvPr/>
        </p:nvSpPr>
        <p:spPr>
          <a:xfrm>
            <a:off x="11284810" y="4194654"/>
            <a:ext cx="1996060" cy="190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5100" b="1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2</a:t>
            </a:r>
          </a:p>
          <a:p>
            <a:pPr algn="ctr"/>
            <a:r>
              <a:rPr lang="ru-RU" sz="44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тип</a:t>
            </a:r>
            <a:endParaRPr sz="44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sp>
        <p:nvSpPr>
          <p:cNvPr id="3" name="Google Shape;164;p16">
            <a:extLst>
              <a:ext uri="{FF2B5EF4-FFF2-40B4-BE49-F238E27FC236}">
                <a16:creationId xmlns:a16="http://schemas.microsoft.com/office/drawing/2014/main" id="{DAC628D9-64C8-7C17-27E6-B1E6BA35240A}"/>
              </a:ext>
            </a:extLst>
          </p:cNvPr>
          <p:cNvSpPr txBox="1"/>
          <p:nvPr/>
        </p:nvSpPr>
        <p:spPr>
          <a:xfrm>
            <a:off x="14055887" y="4194654"/>
            <a:ext cx="1996060" cy="190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/>
            <a:r>
              <a:rPr lang="ru-RU" sz="5100" b="1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3</a:t>
            </a:r>
          </a:p>
          <a:p>
            <a:pPr algn="ctr"/>
            <a:r>
              <a:rPr lang="ru-RU" sz="44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rPr>
              <a:t>тип</a:t>
            </a:r>
            <a:endParaRPr sz="4400" dirty="0">
              <a:solidFill>
                <a:srgbClr val="FFFFFF"/>
              </a:solidFill>
              <a:latin typeface="DINPro-Bold" panose="02000503030000020004" pitchFamily="50" charset="0"/>
              <a:ea typeface="Verdana" panose="020B0604030504040204" pitchFamily="34" charset="0"/>
              <a:cs typeface="Fira Sans Extra Condensed"/>
              <a:sym typeface="Fira Sans Extra Condensed"/>
            </a:endParaRPr>
          </a:p>
        </p:txBody>
      </p:sp>
      <p:grpSp>
        <p:nvGrpSpPr>
          <p:cNvPr id="4" name="组合 95">
            <a:extLst>
              <a:ext uri="{FF2B5EF4-FFF2-40B4-BE49-F238E27FC236}">
                <a16:creationId xmlns:a16="http://schemas.microsoft.com/office/drawing/2014/main" id="{E689AAD1-94D9-3E32-F35C-680CE0721E74}"/>
              </a:ext>
            </a:extLst>
          </p:cNvPr>
          <p:cNvGrpSpPr/>
          <p:nvPr/>
        </p:nvGrpSpPr>
        <p:grpSpPr>
          <a:xfrm>
            <a:off x="7266550" y="6530982"/>
            <a:ext cx="4392389" cy="2605401"/>
            <a:chOff x="1147304" y="1194144"/>
            <a:chExt cx="2456058" cy="1736933"/>
          </a:xfrm>
        </p:grpSpPr>
        <p:sp>
          <p:nvSpPr>
            <p:cNvPr id="16" name="文本框 2">
              <a:extLst>
                <a:ext uri="{FF2B5EF4-FFF2-40B4-BE49-F238E27FC236}">
                  <a16:creationId xmlns:a16="http://schemas.microsoft.com/office/drawing/2014/main" id="{6FF5A795-B188-E0E3-D673-217DD3D011C1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F89600"/>
                  </a:solidFill>
                  <a:latin typeface="DINPro-Black" panose="02000503030000020004" pitchFamily="50" charset="0"/>
                </a:rPr>
                <a:t>Ранний дебют 0-6 мес.</a:t>
              </a:r>
              <a:endParaRPr lang="zh-CN" altLang="en-US" sz="2700" b="1" spc="450" dirty="0">
                <a:solidFill>
                  <a:srgbClr val="F896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3">
              <a:extLst>
                <a:ext uri="{FF2B5EF4-FFF2-40B4-BE49-F238E27FC236}">
                  <a16:creationId xmlns:a16="http://schemas.microsoft.com/office/drawing/2014/main" id="{BB2A02C4-A3DA-A909-0E11-188B1174AA15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1228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Без терапии – низкий реабилитационный потенциал. </a:t>
              </a:r>
            </a:p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Самостоятельных навыков не имеют. С терапией есть дети сидящие и даже стоящие</a:t>
              </a:r>
            </a:p>
          </p:txBody>
        </p:sp>
        <p:cxnSp>
          <p:nvCxnSpPr>
            <p:cNvPr id="18" name="直接连接符 5">
              <a:extLst>
                <a:ext uri="{FF2B5EF4-FFF2-40B4-BE49-F238E27FC236}">
                  <a16:creationId xmlns:a16="http://schemas.microsoft.com/office/drawing/2014/main" id="{46D0BAE5-C2F4-7985-4C2A-301ED37BE22B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54">
              <a:extLst>
                <a:ext uri="{FF2B5EF4-FFF2-40B4-BE49-F238E27FC236}">
                  <a16:creationId xmlns:a16="http://schemas.microsoft.com/office/drawing/2014/main" id="{FB383CDE-DF62-5392-A47A-49B87C220DF7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95">
            <a:extLst>
              <a:ext uri="{FF2B5EF4-FFF2-40B4-BE49-F238E27FC236}">
                <a16:creationId xmlns:a16="http://schemas.microsoft.com/office/drawing/2014/main" id="{F7337151-E72F-81B6-3068-2AF4146D5174}"/>
              </a:ext>
            </a:extLst>
          </p:cNvPr>
          <p:cNvGrpSpPr/>
          <p:nvPr/>
        </p:nvGrpSpPr>
        <p:grpSpPr>
          <a:xfrm>
            <a:off x="10081038" y="2809545"/>
            <a:ext cx="4392389" cy="1130637"/>
            <a:chOff x="1147304" y="1194144"/>
            <a:chExt cx="2456058" cy="753758"/>
          </a:xfrm>
        </p:grpSpPr>
        <p:sp>
          <p:nvSpPr>
            <p:cNvPr id="24" name="文本框 2">
              <a:extLst>
                <a:ext uri="{FF2B5EF4-FFF2-40B4-BE49-F238E27FC236}">
                  <a16:creationId xmlns:a16="http://schemas.microsoft.com/office/drawing/2014/main" id="{B84DE140-9256-CAC1-08BC-355DE193399A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FACA67"/>
                  </a:solidFill>
                  <a:latin typeface="DINPro-Black" panose="02000503030000020004" pitchFamily="50" charset="0"/>
                </a:rPr>
                <a:t>Дебют 7-18 мес.</a:t>
              </a:r>
              <a:endParaRPr lang="zh-CN" altLang="en-US" sz="2700" b="1" spc="450" dirty="0">
                <a:solidFill>
                  <a:srgbClr val="FACA67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3">
              <a:extLst>
                <a:ext uri="{FF2B5EF4-FFF2-40B4-BE49-F238E27FC236}">
                  <a16:creationId xmlns:a16="http://schemas.microsoft.com/office/drawing/2014/main" id="{AC8F9090-2071-0D37-4597-0E6C9E009C26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245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Самостоятельно сидят</a:t>
              </a:r>
            </a:p>
          </p:txBody>
        </p:sp>
        <p:cxnSp>
          <p:nvCxnSpPr>
            <p:cNvPr id="26" name="直接连接符 5">
              <a:extLst>
                <a:ext uri="{FF2B5EF4-FFF2-40B4-BE49-F238E27FC236}">
                  <a16:creationId xmlns:a16="http://schemas.microsoft.com/office/drawing/2014/main" id="{B839C363-53F4-2287-418E-A7E3B7F18140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54">
              <a:extLst>
                <a:ext uri="{FF2B5EF4-FFF2-40B4-BE49-F238E27FC236}">
                  <a16:creationId xmlns:a16="http://schemas.microsoft.com/office/drawing/2014/main" id="{B6D9CAFC-439B-CE79-1722-E387B98CC68E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95">
            <a:extLst>
              <a:ext uri="{FF2B5EF4-FFF2-40B4-BE49-F238E27FC236}">
                <a16:creationId xmlns:a16="http://schemas.microsoft.com/office/drawing/2014/main" id="{EE524EAB-7E9D-03D2-C8EE-0D89733BD54E}"/>
              </a:ext>
            </a:extLst>
          </p:cNvPr>
          <p:cNvGrpSpPr/>
          <p:nvPr/>
        </p:nvGrpSpPr>
        <p:grpSpPr>
          <a:xfrm>
            <a:off x="13057411" y="6532251"/>
            <a:ext cx="4392389" cy="1425590"/>
            <a:chOff x="1147304" y="1194144"/>
            <a:chExt cx="2456058" cy="950393"/>
          </a:xfrm>
        </p:grpSpPr>
        <p:sp>
          <p:nvSpPr>
            <p:cNvPr id="29" name="文本框 2">
              <a:extLst>
                <a:ext uri="{FF2B5EF4-FFF2-40B4-BE49-F238E27FC236}">
                  <a16:creationId xmlns:a16="http://schemas.microsoft.com/office/drawing/2014/main" id="{BE0CD4A1-4C9A-C5BE-253E-CA8C5FA71B9C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727E5D"/>
                  </a:solidFill>
                  <a:latin typeface="DINPro-Black" panose="02000503030000020004" pitchFamily="50" charset="0"/>
                </a:rPr>
                <a:t>Дебют старше 18 мес.</a:t>
              </a:r>
              <a:endParaRPr lang="zh-CN" altLang="en-US" sz="2700" b="1" spc="450" dirty="0">
                <a:solidFill>
                  <a:srgbClr val="727E5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3">
              <a:extLst>
                <a:ext uri="{FF2B5EF4-FFF2-40B4-BE49-F238E27FC236}">
                  <a16:creationId xmlns:a16="http://schemas.microsoft.com/office/drawing/2014/main" id="{941A2637-17E4-1B4D-7F27-D3CF046B698F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441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Ходят, но с компенсацией, и без терапии ходить перестают</a:t>
              </a:r>
            </a:p>
          </p:txBody>
        </p:sp>
        <p:cxnSp>
          <p:nvCxnSpPr>
            <p:cNvPr id="31" name="直接连接符 5">
              <a:extLst>
                <a:ext uri="{FF2B5EF4-FFF2-40B4-BE49-F238E27FC236}">
                  <a16:creationId xmlns:a16="http://schemas.microsoft.com/office/drawing/2014/main" id="{0EC44F10-C91C-B01D-9DE1-3C3808D1FE96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54">
              <a:extLst>
                <a:ext uri="{FF2B5EF4-FFF2-40B4-BE49-F238E27FC236}">
                  <a16:creationId xmlns:a16="http://schemas.microsoft.com/office/drawing/2014/main" id="{6D4900E2-A6F3-7843-D300-CB01664D8188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8D24A6D8-54C8-9AAA-D373-2545609FA94F}"/>
              </a:ext>
            </a:extLst>
          </p:cNvPr>
          <p:cNvGrpSpPr/>
          <p:nvPr/>
        </p:nvGrpSpPr>
        <p:grpSpPr>
          <a:xfrm>
            <a:off x="1218435" y="3201038"/>
            <a:ext cx="4725165" cy="662745"/>
            <a:chOff x="12992049" y="3770503"/>
            <a:chExt cx="4725165" cy="662745"/>
          </a:xfrm>
        </p:grpSpPr>
        <p:sp>
          <p:nvSpPr>
            <p:cNvPr id="36" name="文本框 3">
              <a:extLst>
                <a:ext uri="{FF2B5EF4-FFF2-40B4-BE49-F238E27FC236}">
                  <a16:creationId xmlns:a16="http://schemas.microsoft.com/office/drawing/2014/main" id="{F0B73A93-782C-0B27-DD26-B2DC9D0189A2}"/>
                </a:ext>
              </a:extLst>
            </p:cNvPr>
            <p:cNvSpPr txBox="1"/>
            <p:nvPr/>
          </p:nvSpPr>
          <p:spPr>
            <a:xfrm>
              <a:off x="13334995" y="3770503"/>
              <a:ext cx="4382219" cy="66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50"/>
                </a:lnSpc>
              </a:pPr>
              <a:r>
                <a:rPr lang="ru-RU" altLang="zh-CN" dirty="0">
                  <a:solidFill>
                    <a:srgbClr val="727E5D"/>
                  </a:solidFill>
                  <a:latin typeface="Montserrat" panose="00000500000000000000" pitchFamily="50" charset="-52"/>
                </a:rPr>
                <a:t>Назначение ТСР с учетом двигательных нарушений</a:t>
              </a:r>
            </a:p>
          </p:txBody>
        </p:sp>
        <p:sp>
          <p:nvSpPr>
            <p:cNvPr id="37" name="原创设计师QQ598969553          _153">
              <a:extLst>
                <a:ext uri="{FF2B5EF4-FFF2-40B4-BE49-F238E27FC236}">
                  <a16:creationId xmlns:a16="http://schemas.microsoft.com/office/drawing/2014/main" id="{65E8B1ED-168C-DE81-A64A-B62EFD544DE2}"/>
                </a:ext>
              </a:extLst>
            </p:cNvPr>
            <p:cNvSpPr/>
            <p:nvPr/>
          </p:nvSpPr>
          <p:spPr>
            <a:xfrm>
              <a:off x="12992049" y="3773653"/>
              <a:ext cx="254547" cy="587294"/>
            </a:xfrm>
            <a:prstGeom prst="homePlate">
              <a:avLst/>
            </a:prstGeom>
            <a:solidFill>
              <a:srgbClr val="727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727E5D"/>
                </a:solidFill>
                <a:latin typeface="+mn-ea"/>
              </a:endParaRPr>
            </a:p>
          </p:txBody>
        </p:sp>
      </p:grpSp>
      <p:sp>
        <p:nvSpPr>
          <p:cNvPr id="45" name="文本框 3">
            <a:extLst>
              <a:ext uri="{FF2B5EF4-FFF2-40B4-BE49-F238E27FC236}">
                <a16:creationId xmlns:a16="http://schemas.microsoft.com/office/drawing/2014/main" id="{8BDC88C7-B29E-59E2-5387-314B4FE4F8B6}"/>
              </a:ext>
            </a:extLst>
          </p:cNvPr>
          <p:cNvSpPr txBox="1"/>
          <p:nvPr/>
        </p:nvSpPr>
        <p:spPr>
          <a:xfrm>
            <a:off x="1561381" y="4761064"/>
            <a:ext cx="4382219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rgbClr val="727E5D"/>
                </a:solidFill>
                <a:latin typeface="Montserrat" panose="00000500000000000000" pitchFamily="50" charset="-52"/>
              </a:rPr>
              <a:t>Обязательная рекомендация по назначению опоры для стояния «</a:t>
            </a:r>
            <a:r>
              <a:rPr lang="ru-RU" altLang="zh-CN" dirty="0" err="1">
                <a:solidFill>
                  <a:srgbClr val="727E5D"/>
                </a:solidFill>
                <a:latin typeface="Montserrat" panose="00000500000000000000" pitchFamily="50" charset="-52"/>
              </a:rPr>
              <a:t>вертикализатор</a:t>
            </a:r>
            <a:r>
              <a:rPr lang="ru-RU" altLang="zh-CN" dirty="0">
                <a:solidFill>
                  <a:srgbClr val="727E5D"/>
                </a:solidFill>
                <a:latin typeface="Montserrat" panose="00000500000000000000" pitchFamily="50" charset="-52"/>
              </a:rPr>
              <a:t>» и коляски активного типа</a:t>
            </a:r>
          </a:p>
        </p:txBody>
      </p:sp>
      <p:sp>
        <p:nvSpPr>
          <p:cNvPr id="46" name="原创设计师QQ598969553          _153">
            <a:extLst>
              <a:ext uri="{FF2B5EF4-FFF2-40B4-BE49-F238E27FC236}">
                <a16:creationId xmlns:a16="http://schemas.microsoft.com/office/drawing/2014/main" id="{ADEFC669-D037-CF21-D900-2F82666D1128}"/>
              </a:ext>
            </a:extLst>
          </p:cNvPr>
          <p:cNvSpPr/>
          <p:nvPr/>
        </p:nvSpPr>
        <p:spPr>
          <a:xfrm>
            <a:off x="1218435" y="4764214"/>
            <a:ext cx="254547" cy="587294"/>
          </a:xfrm>
          <a:prstGeom prst="homePlat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D5FA0DAE-4CAC-7CBC-CC9A-75B9F63B1232}"/>
              </a:ext>
            </a:extLst>
          </p:cNvPr>
          <p:cNvGrpSpPr/>
          <p:nvPr/>
        </p:nvGrpSpPr>
        <p:grpSpPr>
          <a:xfrm>
            <a:off x="1218435" y="6906314"/>
            <a:ext cx="4725165" cy="1842556"/>
            <a:chOff x="12992049" y="3770503"/>
            <a:chExt cx="4725165" cy="1842556"/>
          </a:xfrm>
        </p:grpSpPr>
        <p:sp>
          <p:nvSpPr>
            <p:cNvPr id="55" name="文本框 3">
              <a:extLst>
                <a:ext uri="{FF2B5EF4-FFF2-40B4-BE49-F238E27FC236}">
                  <a16:creationId xmlns:a16="http://schemas.microsoft.com/office/drawing/2014/main" id="{B3295627-8AC6-8455-7A21-746D64562C37}"/>
                </a:ext>
              </a:extLst>
            </p:cNvPr>
            <p:cNvSpPr txBox="1"/>
            <p:nvPr/>
          </p:nvSpPr>
          <p:spPr>
            <a:xfrm>
              <a:off x="13334995" y="3770503"/>
              <a:ext cx="4382219" cy="184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50"/>
                </a:lnSpc>
              </a:pPr>
              <a:r>
                <a:rPr lang="ru-RU" altLang="zh-CN" dirty="0">
                  <a:solidFill>
                    <a:srgbClr val="727E5D"/>
                  </a:solidFill>
                  <a:latin typeface="Montserrat" panose="00000500000000000000" pitchFamily="50" charset="-52"/>
                </a:rPr>
                <a:t>У всех типов высокая склонность к контрактурам, вне зависимости от терапии, так же всем показано использование НИВЛ, дыхательной гимнастики с мешком </a:t>
              </a:r>
              <a:r>
                <a:rPr lang="ru-RU" altLang="zh-CN" dirty="0" err="1">
                  <a:solidFill>
                    <a:srgbClr val="727E5D"/>
                  </a:solidFill>
                  <a:latin typeface="Montserrat" panose="00000500000000000000" pitchFamily="50" charset="-52"/>
                </a:rPr>
                <a:t>Амбу</a:t>
              </a:r>
              <a:endParaRPr lang="ru-RU" altLang="zh-CN" dirty="0">
                <a:solidFill>
                  <a:srgbClr val="727E5D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58" name="原创设计师QQ598969553          _153">
              <a:extLst>
                <a:ext uri="{FF2B5EF4-FFF2-40B4-BE49-F238E27FC236}">
                  <a16:creationId xmlns:a16="http://schemas.microsoft.com/office/drawing/2014/main" id="{3DF6311E-D8C4-78EC-598C-A879CDA30BC9}"/>
                </a:ext>
              </a:extLst>
            </p:cNvPr>
            <p:cNvSpPr/>
            <p:nvPr/>
          </p:nvSpPr>
          <p:spPr>
            <a:xfrm>
              <a:off x="12992049" y="3773653"/>
              <a:ext cx="254547" cy="587294"/>
            </a:xfrm>
            <a:prstGeom prst="homePlate">
              <a:avLst/>
            </a:prstGeom>
            <a:solidFill>
              <a:srgbClr val="727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27E5D"/>
                </a:solidFill>
                <a:latin typeface="+mn-ea"/>
              </a:endParaRPr>
            </a:p>
          </p:txBody>
        </p:sp>
      </p:grp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DA7A026E-0920-7C9C-E669-1FB986D423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1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7">
            <a:extLst>
              <a:ext uri="{FF2B5EF4-FFF2-40B4-BE49-F238E27FC236}">
                <a16:creationId xmlns:a16="http://schemas.microsoft.com/office/drawing/2014/main" id="{2499B33E-B635-C8FA-9E08-CFB8076191AD}"/>
              </a:ext>
            </a:extLst>
          </p:cNvPr>
          <p:cNvSpPr txBox="1"/>
          <p:nvPr/>
        </p:nvSpPr>
        <p:spPr>
          <a:xfrm>
            <a:off x="990600" y="876300"/>
            <a:ext cx="14493939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0" b="0" i="0" u="none" strike="noStrike" kern="1200" cap="none" spc="-242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Основные принципы </a:t>
            </a:r>
          </a:p>
          <a:p>
            <a:pPr marL="0" marR="0" lvl="0" indent="0" algn="l" defTabSz="914400" rtl="0" eaLnBrk="1" fontAlgn="auto" latinLnBrk="0" hangingPunct="1">
              <a:lnSpc>
                <a:spcPts val="6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0" b="0" i="0" u="none" strike="noStrike" kern="1200" cap="none" spc="-242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подбора ТСР </a:t>
            </a:r>
            <a:endParaRPr kumimoji="0" lang="en-US" sz="7000" b="0" i="0" u="none" strike="noStrike" kern="1200" cap="none" spc="-242" normalizeH="0" baseline="0" noProof="0" dirty="0">
              <a:ln>
                <a:noFill/>
              </a:ln>
              <a:solidFill>
                <a:srgbClr val="727E5D"/>
              </a:solidFill>
              <a:effectLst/>
              <a:uLnTx/>
              <a:uFillTx/>
              <a:latin typeface="DINPro-Bold" panose="02000503030000020004" pitchFamily="50" charset="0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55DD65-41D5-A80B-9B49-2B361CC65242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15BE1A-F462-A73B-8B16-99D51F9BA6DC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CD61C6-9168-8FA0-948B-0519FADAF5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1F1F998-5550-22D0-7D42-3930E3F23020}"/>
              </a:ext>
            </a:extLst>
          </p:cNvPr>
          <p:cNvSpPr/>
          <p:nvPr/>
        </p:nvSpPr>
        <p:spPr>
          <a:xfrm>
            <a:off x="611863" y="876300"/>
            <a:ext cx="110610" cy="1552232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8529A6B3-3902-11CB-DD00-091A69C506FF}"/>
              </a:ext>
            </a:extLst>
          </p:cNvPr>
          <p:cNvGrpSpPr/>
          <p:nvPr/>
        </p:nvGrpSpPr>
        <p:grpSpPr>
          <a:xfrm>
            <a:off x="1981200" y="4613631"/>
            <a:ext cx="15086836" cy="2429730"/>
            <a:chOff x="1712903" y="4745365"/>
            <a:chExt cx="15086836" cy="2429730"/>
          </a:xfrm>
        </p:grpSpPr>
        <p:sp>
          <p:nvSpPr>
            <p:cNvPr id="44" name="Google Shape;132;p16">
              <a:extLst>
                <a:ext uri="{FF2B5EF4-FFF2-40B4-BE49-F238E27FC236}">
                  <a16:creationId xmlns:a16="http://schemas.microsoft.com/office/drawing/2014/main" id="{441E4688-4B0E-10EB-5166-914C3835B928}"/>
                </a:ext>
              </a:extLst>
            </p:cNvPr>
            <p:cNvSpPr/>
            <p:nvPr/>
          </p:nvSpPr>
          <p:spPr>
            <a:xfrm>
              <a:off x="2479072" y="4912253"/>
              <a:ext cx="1904489" cy="1904489"/>
            </a:xfrm>
            <a:custGeom>
              <a:avLst/>
              <a:gdLst/>
              <a:ahLst/>
              <a:cxnLst/>
              <a:rect l="l" t="t" r="r" b="b"/>
              <a:pathLst>
                <a:path w="10921" h="10921" extrusionOk="0">
                  <a:moveTo>
                    <a:pt x="5458" y="1"/>
                  </a:moveTo>
                  <a:cubicBezTo>
                    <a:pt x="2446" y="1"/>
                    <a:pt x="1" y="2446"/>
                    <a:pt x="1" y="5464"/>
                  </a:cubicBezTo>
                  <a:cubicBezTo>
                    <a:pt x="1" y="8475"/>
                    <a:pt x="2446" y="10921"/>
                    <a:pt x="5458" y="10921"/>
                  </a:cubicBezTo>
                  <a:cubicBezTo>
                    <a:pt x="8475" y="10921"/>
                    <a:pt x="10921" y="8475"/>
                    <a:pt x="10921" y="5464"/>
                  </a:cubicBezTo>
                  <a:cubicBezTo>
                    <a:pt x="10921" y="2446"/>
                    <a:pt x="8475" y="1"/>
                    <a:pt x="5458" y="1"/>
                  </a:cubicBezTo>
                  <a:close/>
                </a:path>
              </a:pathLst>
            </a:custGeom>
            <a:solidFill>
              <a:srgbClr val="727E5D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45" name="Google Shape;134;p16">
              <a:extLst>
                <a:ext uri="{FF2B5EF4-FFF2-40B4-BE49-F238E27FC236}">
                  <a16:creationId xmlns:a16="http://schemas.microsoft.com/office/drawing/2014/main" id="{ACCE3422-5411-7571-57BF-0602FAA01114}"/>
                </a:ext>
              </a:extLst>
            </p:cNvPr>
            <p:cNvSpPr/>
            <p:nvPr/>
          </p:nvSpPr>
          <p:spPr>
            <a:xfrm>
              <a:off x="1768007" y="4745365"/>
              <a:ext cx="3335339" cy="1126893"/>
            </a:xfrm>
            <a:custGeom>
              <a:avLst/>
              <a:gdLst/>
              <a:ahLst/>
              <a:cxnLst/>
              <a:rect l="l" t="t" r="r" b="b"/>
              <a:pathLst>
                <a:path w="19126" h="6462" extrusionOk="0">
                  <a:moveTo>
                    <a:pt x="9496" y="1"/>
                  </a:moveTo>
                  <a:cubicBezTo>
                    <a:pt x="5971" y="1"/>
                    <a:pt x="3105" y="2855"/>
                    <a:pt x="3082" y="6374"/>
                  </a:cubicBezTo>
                  <a:lnTo>
                    <a:pt x="0" y="6374"/>
                  </a:lnTo>
                  <a:lnTo>
                    <a:pt x="0" y="6462"/>
                  </a:lnTo>
                  <a:lnTo>
                    <a:pt x="3163" y="6462"/>
                  </a:lnTo>
                  <a:lnTo>
                    <a:pt x="3163" y="6421"/>
                  </a:lnTo>
                  <a:cubicBezTo>
                    <a:pt x="3163" y="2925"/>
                    <a:pt x="6006" y="88"/>
                    <a:pt x="9496" y="88"/>
                  </a:cubicBezTo>
                  <a:cubicBezTo>
                    <a:pt x="12992" y="88"/>
                    <a:pt x="15828" y="2931"/>
                    <a:pt x="15828" y="6421"/>
                  </a:cubicBezTo>
                  <a:lnTo>
                    <a:pt x="15828" y="6462"/>
                  </a:lnTo>
                  <a:lnTo>
                    <a:pt x="19126" y="6462"/>
                  </a:lnTo>
                  <a:lnTo>
                    <a:pt x="19126" y="6374"/>
                  </a:lnTo>
                  <a:lnTo>
                    <a:pt x="15916" y="6374"/>
                  </a:lnTo>
                  <a:cubicBezTo>
                    <a:pt x="15892" y="2855"/>
                    <a:pt x="13021" y="1"/>
                    <a:pt x="9496" y="1"/>
                  </a:cubicBezTo>
                  <a:close/>
                </a:path>
              </a:pathLst>
            </a:custGeom>
            <a:solidFill>
              <a:srgbClr val="727E5D"/>
            </a:solidFill>
            <a:ln>
              <a:solidFill>
                <a:srgbClr val="727E5D"/>
              </a:solidFill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 dirty="0"/>
            </a:p>
          </p:txBody>
        </p:sp>
        <p:sp>
          <p:nvSpPr>
            <p:cNvPr id="46" name="Google Shape;135;p16">
              <a:extLst>
                <a:ext uri="{FF2B5EF4-FFF2-40B4-BE49-F238E27FC236}">
                  <a16:creationId xmlns:a16="http://schemas.microsoft.com/office/drawing/2014/main" id="{8B69E7EB-6A7F-89BF-930D-22614840E092}"/>
                </a:ext>
              </a:extLst>
            </p:cNvPr>
            <p:cNvSpPr/>
            <p:nvPr/>
          </p:nvSpPr>
          <p:spPr>
            <a:xfrm>
              <a:off x="1712903" y="5807896"/>
              <a:ext cx="115271" cy="114225"/>
            </a:xfrm>
            <a:custGeom>
              <a:avLst/>
              <a:gdLst/>
              <a:ahLst/>
              <a:cxnLst/>
              <a:rect l="l" t="t" r="r" b="b"/>
              <a:pathLst>
                <a:path w="661" h="655" extrusionOk="0">
                  <a:moveTo>
                    <a:pt x="328" y="1"/>
                  </a:moveTo>
                  <a:cubicBezTo>
                    <a:pt x="147" y="1"/>
                    <a:pt x="1" y="147"/>
                    <a:pt x="1" y="328"/>
                  </a:cubicBezTo>
                  <a:cubicBezTo>
                    <a:pt x="1" y="509"/>
                    <a:pt x="147" y="655"/>
                    <a:pt x="328" y="655"/>
                  </a:cubicBezTo>
                  <a:cubicBezTo>
                    <a:pt x="509" y="655"/>
                    <a:pt x="660" y="509"/>
                    <a:pt x="660" y="328"/>
                  </a:cubicBezTo>
                  <a:cubicBezTo>
                    <a:pt x="660" y="147"/>
                    <a:pt x="509" y="1"/>
                    <a:pt x="328" y="1"/>
                  </a:cubicBezTo>
                  <a:close/>
                </a:path>
              </a:pathLst>
            </a:custGeom>
            <a:solidFill>
              <a:srgbClr val="727E5D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47" name="Google Shape;136;p16">
              <a:extLst>
                <a:ext uri="{FF2B5EF4-FFF2-40B4-BE49-F238E27FC236}">
                  <a16:creationId xmlns:a16="http://schemas.microsoft.com/office/drawing/2014/main" id="{BCB7DCDD-EF5D-35B2-AD01-7F6A7623D270}"/>
                </a:ext>
              </a:extLst>
            </p:cNvPr>
            <p:cNvSpPr/>
            <p:nvPr/>
          </p:nvSpPr>
          <p:spPr>
            <a:xfrm>
              <a:off x="5044175" y="5807896"/>
              <a:ext cx="114050" cy="114225"/>
            </a:xfrm>
            <a:custGeom>
              <a:avLst/>
              <a:gdLst/>
              <a:ahLst/>
              <a:cxnLst/>
              <a:rect l="l" t="t" r="r" b="b"/>
              <a:pathLst>
                <a:path w="654" h="655" extrusionOk="0">
                  <a:moveTo>
                    <a:pt x="327" y="1"/>
                  </a:moveTo>
                  <a:cubicBezTo>
                    <a:pt x="146" y="1"/>
                    <a:pt x="0" y="147"/>
                    <a:pt x="0" y="328"/>
                  </a:cubicBezTo>
                  <a:cubicBezTo>
                    <a:pt x="0" y="509"/>
                    <a:pt x="146" y="655"/>
                    <a:pt x="327" y="655"/>
                  </a:cubicBezTo>
                  <a:cubicBezTo>
                    <a:pt x="508" y="655"/>
                    <a:pt x="654" y="509"/>
                    <a:pt x="654" y="328"/>
                  </a:cubicBezTo>
                  <a:cubicBezTo>
                    <a:pt x="654" y="147"/>
                    <a:pt x="508" y="1"/>
                    <a:pt x="327" y="1"/>
                  </a:cubicBezTo>
                  <a:close/>
                </a:path>
              </a:pathLst>
            </a:custGeom>
            <a:solidFill>
              <a:srgbClr val="727E5D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48" name="Google Shape;137;p16">
              <a:extLst>
                <a:ext uri="{FF2B5EF4-FFF2-40B4-BE49-F238E27FC236}">
                  <a16:creationId xmlns:a16="http://schemas.microsoft.com/office/drawing/2014/main" id="{E50382AA-E054-EDA7-40B0-B8D87136B231}"/>
                </a:ext>
              </a:extLst>
            </p:cNvPr>
            <p:cNvSpPr/>
            <p:nvPr/>
          </p:nvSpPr>
          <p:spPr>
            <a:xfrm>
              <a:off x="5304707" y="5102682"/>
              <a:ext cx="1904489" cy="1905534"/>
            </a:xfrm>
            <a:custGeom>
              <a:avLst/>
              <a:gdLst/>
              <a:ahLst/>
              <a:cxnLst/>
              <a:rect l="l" t="t" r="r" b="b"/>
              <a:pathLst>
                <a:path w="10921" h="10927" extrusionOk="0">
                  <a:moveTo>
                    <a:pt x="5463" y="0"/>
                  </a:moveTo>
                  <a:cubicBezTo>
                    <a:pt x="2446" y="0"/>
                    <a:pt x="0" y="2446"/>
                    <a:pt x="0" y="5463"/>
                  </a:cubicBezTo>
                  <a:cubicBezTo>
                    <a:pt x="0" y="8481"/>
                    <a:pt x="2446" y="10926"/>
                    <a:pt x="5463" y="10926"/>
                  </a:cubicBezTo>
                  <a:cubicBezTo>
                    <a:pt x="8481" y="10926"/>
                    <a:pt x="10920" y="8481"/>
                    <a:pt x="10920" y="5463"/>
                  </a:cubicBezTo>
                  <a:cubicBezTo>
                    <a:pt x="10920" y="2446"/>
                    <a:pt x="8481" y="0"/>
                    <a:pt x="5463" y="0"/>
                  </a:cubicBezTo>
                  <a:close/>
                </a:path>
              </a:pathLst>
            </a:custGeom>
            <a:solidFill>
              <a:srgbClr val="97AF9A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49" name="Google Shape;139;p16">
              <a:extLst>
                <a:ext uri="{FF2B5EF4-FFF2-40B4-BE49-F238E27FC236}">
                  <a16:creationId xmlns:a16="http://schemas.microsoft.com/office/drawing/2014/main" id="{B6C2E950-7D85-B526-1C8C-A6AD7455AEB8}"/>
                </a:ext>
              </a:extLst>
            </p:cNvPr>
            <p:cNvSpPr/>
            <p:nvPr/>
          </p:nvSpPr>
          <p:spPr>
            <a:xfrm>
              <a:off x="4578045" y="6048202"/>
              <a:ext cx="3335514" cy="1126893"/>
            </a:xfrm>
            <a:custGeom>
              <a:avLst/>
              <a:gdLst/>
              <a:ahLst/>
              <a:cxnLst/>
              <a:rect l="l" t="t" r="r" b="b"/>
              <a:pathLst>
                <a:path w="19127" h="6462" extrusionOk="0">
                  <a:moveTo>
                    <a:pt x="0" y="0"/>
                  </a:moveTo>
                  <a:lnTo>
                    <a:pt x="0" y="82"/>
                  </a:lnTo>
                  <a:lnTo>
                    <a:pt x="3210" y="82"/>
                  </a:lnTo>
                  <a:cubicBezTo>
                    <a:pt x="3234" y="3607"/>
                    <a:pt x="6105" y="6461"/>
                    <a:pt x="9630" y="6461"/>
                  </a:cubicBezTo>
                  <a:cubicBezTo>
                    <a:pt x="13155" y="6461"/>
                    <a:pt x="16027" y="3607"/>
                    <a:pt x="16044" y="82"/>
                  </a:cubicBezTo>
                  <a:lnTo>
                    <a:pt x="19126" y="82"/>
                  </a:lnTo>
                  <a:lnTo>
                    <a:pt x="19126" y="0"/>
                  </a:lnTo>
                  <a:lnTo>
                    <a:pt x="15963" y="0"/>
                  </a:lnTo>
                  <a:lnTo>
                    <a:pt x="15963" y="41"/>
                  </a:lnTo>
                  <a:cubicBezTo>
                    <a:pt x="15963" y="3531"/>
                    <a:pt x="13120" y="6374"/>
                    <a:pt x="9630" y="6374"/>
                  </a:cubicBezTo>
                  <a:cubicBezTo>
                    <a:pt x="6140" y="6374"/>
                    <a:pt x="3298" y="3531"/>
                    <a:pt x="3298" y="41"/>
                  </a:cubicBezTo>
                  <a:lnTo>
                    <a:pt x="3298" y="0"/>
                  </a:lnTo>
                  <a:close/>
                </a:path>
              </a:pathLst>
            </a:custGeom>
            <a:solidFill>
              <a:srgbClr val="97AF9A"/>
            </a:solidFill>
            <a:ln>
              <a:solidFill>
                <a:srgbClr val="97AF9A"/>
              </a:solidFill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0" name="Google Shape;140;p16">
              <a:extLst>
                <a:ext uri="{FF2B5EF4-FFF2-40B4-BE49-F238E27FC236}">
                  <a16:creationId xmlns:a16="http://schemas.microsoft.com/office/drawing/2014/main" id="{5AB4AA5F-A7AF-5F05-CF9A-51BC93DE1333}"/>
                </a:ext>
              </a:extLst>
            </p:cNvPr>
            <p:cNvSpPr/>
            <p:nvPr/>
          </p:nvSpPr>
          <p:spPr>
            <a:xfrm>
              <a:off x="7854215" y="5998326"/>
              <a:ext cx="114225" cy="114225"/>
            </a:xfrm>
            <a:custGeom>
              <a:avLst/>
              <a:gdLst/>
              <a:ahLst/>
              <a:cxnLst/>
              <a:rect l="l" t="t" r="r" b="b"/>
              <a:pathLst>
                <a:path w="655" h="655" extrusionOk="0">
                  <a:moveTo>
                    <a:pt x="327" y="0"/>
                  </a:moveTo>
                  <a:cubicBezTo>
                    <a:pt x="146" y="0"/>
                    <a:pt x="1" y="146"/>
                    <a:pt x="1" y="327"/>
                  </a:cubicBezTo>
                  <a:cubicBezTo>
                    <a:pt x="1" y="508"/>
                    <a:pt x="146" y="654"/>
                    <a:pt x="327" y="654"/>
                  </a:cubicBezTo>
                  <a:cubicBezTo>
                    <a:pt x="508" y="654"/>
                    <a:pt x="654" y="508"/>
                    <a:pt x="654" y="327"/>
                  </a:cubicBezTo>
                  <a:cubicBezTo>
                    <a:pt x="654" y="146"/>
                    <a:pt x="508" y="0"/>
                    <a:pt x="327" y="0"/>
                  </a:cubicBezTo>
                  <a:close/>
                </a:path>
              </a:pathLst>
            </a:custGeom>
            <a:solidFill>
              <a:srgbClr val="97AF9A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1" name="Google Shape;141;p16">
              <a:extLst>
                <a:ext uri="{FF2B5EF4-FFF2-40B4-BE49-F238E27FC236}">
                  <a16:creationId xmlns:a16="http://schemas.microsoft.com/office/drawing/2014/main" id="{113E8EB3-E850-7F8D-C3F3-D0525286BF44}"/>
                </a:ext>
              </a:extLst>
            </p:cNvPr>
            <p:cNvSpPr/>
            <p:nvPr/>
          </p:nvSpPr>
          <p:spPr>
            <a:xfrm>
              <a:off x="4523114" y="5993770"/>
              <a:ext cx="115097" cy="114225"/>
            </a:xfrm>
            <a:custGeom>
              <a:avLst/>
              <a:gdLst/>
              <a:ahLst/>
              <a:cxnLst/>
              <a:rect l="l" t="t" r="r" b="b"/>
              <a:pathLst>
                <a:path w="660" h="655" extrusionOk="0">
                  <a:moveTo>
                    <a:pt x="333" y="0"/>
                  </a:moveTo>
                  <a:cubicBezTo>
                    <a:pt x="152" y="0"/>
                    <a:pt x="0" y="146"/>
                    <a:pt x="0" y="327"/>
                  </a:cubicBezTo>
                  <a:cubicBezTo>
                    <a:pt x="0" y="508"/>
                    <a:pt x="152" y="654"/>
                    <a:pt x="333" y="654"/>
                  </a:cubicBezTo>
                  <a:cubicBezTo>
                    <a:pt x="514" y="654"/>
                    <a:pt x="660" y="508"/>
                    <a:pt x="660" y="327"/>
                  </a:cubicBezTo>
                  <a:cubicBezTo>
                    <a:pt x="660" y="146"/>
                    <a:pt x="514" y="0"/>
                    <a:pt x="333" y="0"/>
                  </a:cubicBezTo>
                  <a:close/>
                </a:path>
              </a:pathLst>
            </a:custGeom>
            <a:solidFill>
              <a:srgbClr val="97AF9A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2" name="Google Shape;142;p16">
              <a:extLst>
                <a:ext uri="{FF2B5EF4-FFF2-40B4-BE49-F238E27FC236}">
                  <a16:creationId xmlns:a16="http://schemas.microsoft.com/office/drawing/2014/main" id="{D639CB09-887C-C4A1-72D9-8CE532000D35}"/>
                </a:ext>
              </a:extLst>
            </p:cNvPr>
            <p:cNvSpPr/>
            <p:nvPr/>
          </p:nvSpPr>
          <p:spPr>
            <a:xfrm>
              <a:off x="8120849" y="4912253"/>
              <a:ext cx="1905534" cy="1904489"/>
            </a:xfrm>
            <a:custGeom>
              <a:avLst/>
              <a:gdLst/>
              <a:ahLst/>
              <a:cxnLst/>
              <a:rect l="l" t="t" r="r" b="b"/>
              <a:pathLst>
                <a:path w="10927" h="10921" extrusionOk="0">
                  <a:moveTo>
                    <a:pt x="5463" y="1"/>
                  </a:moveTo>
                  <a:cubicBezTo>
                    <a:pt x="2446" y="1"/>
                    <a:pt x="1" y="2446"/>
                    <a:pt x="1" y="5464"/>
                  </a:cubicBezTo>
                  <a:cubicBezTo>
                    <a:pt x="1" y="8475"/>
                    <a:pt x="2446" y="10921"/>
                    <a:pt x="5463" y="10921"/>
                  </a:cubicBezTo>
                  <a:cubicBezTo>
                    <a:pt x="8481" y="10921"/>
                    <a:pt x="10926" y="8475"/>
                    <a:pt x="10926" y="5464"/>
                  </a:cubicBezTo>
                  <a:cubicBezTo>
                    <a:pt x="10926" y="2446"/>
                    <a:pt x="8481" y="1"/>
                    <a:pt x="5463" y="1"/>
                  </a:cubicBezTo>
                  <a:close/>
                </a:path>
              </a:pathLst>
            </a:custGeom>
            <a:solidFill>
              <a:srgbClr val="FACA67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CCEC5069-ACBD-A205-7262-ED8A0E3AF6E5}"/>
                </a:ext>
              </a:extLst>
            </p:cNvPr>
            <p:cNvSpPr/>
            <p:nvPr/>
          </p:nvSpPr>
          <p:spPr>
            <a:xfrm>
              <a:off x="7416508" y="4745365"/>
              <a:ext cx="3336560" cy="1126893"/>
            </a:xfrm>
            <a:custGeom>
              <a:avLst/>
              <a:gdLst/>
              <a:ahLst/>
              <a:cxnLst/>
              <a:rect l="l" t="t" r="r" b="b"/>
              <a:pathLst>
                <a:path w="19133" h="6462" extrusionOk="0">
                  <a:moveTo>
                    <a:pt x="9502" y="1"/>
                  </a:moveTo>
                  <a:cubicBezTo>
                    <a:pt x="5977" y="1"/>
                    <a:pt x="3106" y="2855"/>
                    <a:pt x="3082" y="6374"/>
                  </a:cubicBezTo>
                  <a:lnTo>
                    <a:pt x="1" y="6374"/>
                  </a:lnTo>
                  <a:lnTo>
                    <a:pt x="1" y="6462"/>
                  </a:lnTo>
                  <a:lnTo>
                    <a:pt x="3170" y="6462"/>
                  </a:lnTo>
                  <a:lnTo>
                    <a:pt x="3170" y="6421"/>
                  </a:lnTo>
                  <a:cubicBezTo>
                    <a:pt x="3170" y="2925"/>
                    <a:pt x="6012" y="88"/>
                    <a:pt x="9502" y="88"/>
                  </a:cubicBezTo>
                  <a:cubicBezTo>
                    <a:pt x="12993" y="88"/>
                    <a:pt x="15835" y="2931"/>
                    <a:pt x="15835" y="6421"/>
                  </a:cubicBezTo>
                  <a:lnTo>
                    <a:pt x="15835" y="6462"/>
                  </a:lnTo>
                  <a:lnTo>
                    <a:pt x="19132" y="6462"/>
                  </a:lnTo>
                  <a:lnTo>
                    <a:pt x="19132" y="6374"/>
                  </a:lnTo>
                  <a:lnTo>
                    <a:pt x="15922" y="6374"/>
                  </a:lnTo>
                  <a:cubicBezTo>
                    <a:pt x="15899" y="2855"/>
                    <a:pt x="13028" y="1"/>
                    <a:pt x="9502" y="1"/>
                  </a:cubicBezTo>
                  <a:close/>
                </a:path>
              </a:pathLst>
            </a:custGeom>
            <a:solidFill>
              <a:srgbClr val="FFD9B9"/>
            </a:solidFill>
            <a:ln>
              <a:solidFill>
                <a:srgbClr val="FACA67"/>
              </a:solidFill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79DBD46D-C9D8-9575-B804-B1A3A58035EE}"/>
                </a:ext>
              </a:extLst>
            </p:cNvPr>
            <p:cNvSpPr/>
            <p:nvPr/>
          </p:nvSpPr>
          <p:spPr>
            <a:xfrm>
              <a:off x="7362533" y="5807896"/>
              <a:ext cx="114225" cy="114225"/>
            </a:xfrm>
            <a:custGeom>
              <a:avLst/>
              <a:gdLst/>
              <a:ahLst/>
              <a:cxnLst/>
              <a:rect l="l" t="t" r="r" b="b"/>
              <a:pathLst>
                <a:path w="655" h="655" extrusionOk="0">
                  <a:moveTo>
                    <a:pt x="327" y="1"/>
                  </a:moveTo>
                  <a:cubicBezTo>
                    <a:pt x="146" y="1"/>
                    <a:pt x="1" y="147"/>
                    <a:pt x="1" y="328"/>
                  </a:cubicBezTo>
                  <a:cubicBezTo>
                    <a:pt x="1" y="509"/>
                    <a:pt x="146" y="655"/>
                    <a:pt x="327" y="655"/>
                  </a:cubicBezTo>
                  <a:cubicBezTo>
                    <a:pt x="508" y="655"/>
                    <a:pt x="654" y="509"/>
                    <a:pt x="654" y="328"/>
                  </a:cubicBezTo>
                  <a:cubicBezTo>
                    <a:pt x="654" y="147"/>
                    <a:pt x="508" y="1"/>
                    <a:pt x="327" y="1"/>
                  </a:cubicBezTo>
                  <a:close/>
                </a:path>
              </a:pathLst>
            </a:custGeom>
            <a:solidFill>
              <a:srgbClr val="FACA67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E8B785BC-3891-FDA6-03C0-7392D23C4720}"/>
                </a:ext>
              </a:extLst>
            </p:cNvPr>
            <p:cNvSpPr/>
            <p:nvPr/>
          </p:nvSpPr>
          <p:spPr>
            <a:xfrm>
              <a:off x="10692851" y="5807896"/>
              <a:ext cx="114050" cy="114225"/>
            </a:xfrm>
            <a:custGeom>
              <a:avLst/>
              <a:gdLst/>
              <a:ahLst/>
              <a:cxnLst/>
              <a:rect l="l" t="t" r="r" b="b"/>
              <a:pathLst>
                <a:path w="654" h="655" extrusionOk="0">
                  <a:moveTo>
                    <a:pt x="327" y="1"/>
                  </a:moveTo>
                  <a:cubicBezTo>
                    <a:pt x="146" y="1"/>
                    <a:pt x="0" y="147"/>
                    <a:pt x="0" y="328"/>
                  </a:cubicBezTo>
                  <a:cubicBezTo>
                    <a:pt x="0" y="509"/>
                    <a:pt x="146" y="655"/>
                    <a:pt x="327" y="655"/>
                  </a:cubicBezTo>
                  <a:cubicBezTo>
                    <a:pt x="508" y="655"/>
                    <a:pt x="654" y="509"/>
                    <a:pt x="654" y="328"/>
                  </a:cubicBezTo>
                  <a:cubicBezTo>
                    <a:pt x="654" y="147"/>
                    <a:pt x="508" y="1"/>
                    <a:pt x="327" y="1"/>
                  </a:cubicBezTo>
                  <a:close/>
                </a:path>
              </a:pathLst>
            </a:custGeom>
            <a:solidFill>
              <a:srgbClr val="FACA67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67ACFE16-BFA4-AEFD-D8A8-FF91D0BD9D3B}"/>
                </a:ext>
              </a:extLst>
            </p:cNvPr>
            <p:cNvSpPr/>
            <p:nvPr/>
          </p:nvSpPr>
          <p:spPr>
            <a:xfrm>
              <a:off x="10953381" y="5102682"/>
              <a:ext cx="1905360" cy="1905534"/>
            </a:xfrm>
            <a:custGeom>
              <a:avLst/>
              <a:gdLst/>
              <a:ahLst/>
              <a:cxnLst/>
              <a:rect l="l" t="t" r="r" b="b"/>
              <a:pathLst>
                <a:path w="10926" h="10927" extrusionOk="0">
                  <a:moveTo>
                    <a:pt x="5463" y="0"/>
                  </a:moveTo>
                  <a:cubicBezTo>
                    <a:pt x="2446" y="0"/>
                    <a:pt x="0" y="2446"/>
                    <a:pt x="0" y="5463"/>
                  </a:cubicBezTo>
                  <a:cubicBezTo>
                    <a:pt x="0" y="8481"/>
                    <a:pt x="2446" y="10926"/>
                    <a:pt x="5463" y="10926"/>
                  </a:cubicBezTo>
                  <a:cubicBezTo>
                    <a:pt x="8480" y="10926"/>
                    <a:pt x="10926" y="8481"/>
                    <a:pt x="10926" y="5463"/>
                  </a:cubicBezTo>
                  <a:cubicBezTo>
                    <a:pt x="10926" y="2446"/>
                    <a:pt x="8480" y="0"/>
                    <a:pt x="5463" y="0"/>
                  </a:cubicBezTo>
                  <a:close/>
                </a:path>
              </a:pathLst>
            </a:custGeom>
            <a:solidFill>
              <a:srgbClr val="FFC28F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7" name="Google Shape;149;p16">
              <a:extLst>
                <a:ext uri="{FF2B5EF4-FFF2-40B4-BE49-F238E27FC236}">
                  <a16:creationId xmlns:a16="http://schemas.microsoft.com/office/drawing/2014/main" id="{5E349BBA-EF62-6585-3F09-435AE5E033D7}"/>
                </a:ext>
              </a:extLst>
            </p:cNvPr>
            <p:cNvSpPr/>
            <p:nvPr/>
          </p:nvSpPr>
          <p:spPr>
            <a:xfrm>
              <a:off x="10226720" y="6048202"/>
              <a:ext cx="3336386" cy="1126893"/>
            </a:xfrm>
            <a:custGeom>
              <a:avLst/>
              <a:gdLst/>
              <a:ahLst/>
              <a:cxnLst/>
              <a:rect l="l" t="t" r="r" b="b"/>
              <a:pathLst>
                <a:path w="19132" h="6462" extrusionOk="0">
                  <a:moveTo>
                    <a:pt x="0" y="0"/>
                  </a:moveTo>
                  <a:lnTo>
                    <a:pt x="0" y="82"/>
                  </a:lnTo>
                  <a:lnTo>
                    <a:pt x="3210" y="82"/>
                  </a:lnTo>
                  <a:cubicBezTo>
                    <a:pt x="3233" y="3607"/>
                    <a:pt x="6105" y="6461"/>
                    <a:pt x="9630" y="6461"/>
                  </a:cubicBezTo>
                  <a:cubicBezTo>
                    <a:pt x="13155" y="6461"/>
                    <a:pt x="16027" y="3607"/>
                    <a:pt x="16050" y="82"/>
                  </a:cubicBezTo>
                  <a:lnTo>
                    <a:pt x="19132" y="82"/>
                  </a:lnTo>
                  <a:lnTo>
                    <a:pt x="19132" y="0"/>
                  </a:lnTo>
                  <a:lnTo>
                    <a:pt x="15963" y="0"/>
                  </a:lnTo>
                  <a:lnTo>
                    <a:pt x="15963" y="41"/>
                  </a:lnTo>
                  <a:cubicBezTo>
                    <a:pt x="15963" y="3531"/>
                    <a:pt x="13120" y="6374"/>
                    <a:pt x="9630" y="6374"/>
                  </a:cubicBezTo>
                  <a:cubicBezTo>
                    <a:pt x="6140" y="6374"/>
                    <a:pt x="3298" y="3531"/>
                    <a:pt x="3298" y="41"/>
                  </a:cubicBezTo>
                  <a:lnTo>
                    <a:pt x="3298" y="0"/>
                  </a:lnTo>
                  <a:close/>
                </a:path>
              </a:pathLst>
            </a:custGeom>
            <a:solidFill>
              <a:srgbClr val="FFC28F"/>
            </a:solidFill>
            <a:ln>
              <a:solidFill>
                <a:srgbClr val="FFC28F"/>
              </a:solidFill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58" name="Google Shape;150;p16">
              <a:extLst>
                <a:ext uri="{FF2B5EF4-FFF2-40B4-BE49-F238E27FC236}">
                  <a16:creationId xmlns:a16="http://schemas.microsoft.com/office/drawing/2014/main" id="{44E7BA4E-4BF6-1D78-E51A-259523DB99CB}"/>
                </a:ext>
              </a:extLst>
            </p:cNvPr>
            <p:cNvSpPr/>
            <p:nvPr/>
          </p:nvSpPr>
          <p:spPr>
            <a:xfrm>
              <a:off x="13502888" y="5998326"/>
              <a:ext cx="114050" cy="114225"/>
            </a:xfrm>
            <a:custGeom>
              <a:avLst/>
              <a:gdLst/>
              <a:ahLst/>
              <a:cxnLst/>
              <a:rect l="l" t="t" r="r" b="b"/>
              <a:pathLst>
                <a:path w="654" h="655" extrusionOk="0">
                  <a:moveTo>
                    <a:pt x="327" y="0"/>
                  </a:moveTo>
                  <a:cubicBezTo>
                    <a:pt x="146" y="0"/>
                    <a:pt x="0" y="146"/>
                    <a:pt x="0" y="327"/>
                  </a:cubicBezTo>
                  <a:cubicBezTo>
                    <a:pt x="0" y="508"/>
                    <a:pt x="146" y="654"/>
                    <a:pt x="327" y="654"/>
                  </a:cubicBezTo>
                  <a:cubicBezTo>
                    <a:pt x="508" y="654"/>
                    <a:pt x="654" y="508"/>
                    <a:pt x="654" y="327"/>
                  </a:cubicBezTo>
                  <a:cubicBezTo>
                    <a:pt x="654" y="146"/>
                    <a:pt x="508" y="0"/>
                    <a:pt x="327" y="0"/>
                  </a:cubicBezTo>
                  <a:close/>
                </a:path>
              </a:pathLst>
            </a:custGeom>
            <a:solidFill>
              <a:srgbClr val="FFC28F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 dirty="0"/>
            </a:p>
          </p:txBody>
        </p:sp>
        <p:sp>
          <p:nvSpPr>
            <p:cNvPr id="59" name="Google Shape;151;p16">
              <a:extLst>
                <a:ext uri="{FF2B5EF4-FFF2-40B4-BE49-F238E27FC236}">
                  <a16:creationId xmlns:a16="http://schemas.microsoft.com/office/drawing/2014/main" id="{EEEBFA2B-072F-0191-6EFB-A613C54D53DF}"/>
                </a:ext>
              </a:extLst>
            </p:cNvPr>
            <p:cNvSpPr/>
            <p:nvPr/>
          </p:nvSpPr>
          <p:spPr>
            <a:xfrm>
              <a:off x="10172661" y="5998326"/>
              <a:ext cx="114225" cy="114225"/>
            </a:xfrm>
            <a:custGeom>
              <a:avLst/>
              <a:gdLst/>
              <a:ahLst/>
              <a:cxnLst/>
              <a:rect l="l" t="t" r="r" b="b"/>
              <a:pathLst>
                <a:path w="655" h="655" extrusionOk="0">
                  <a:moveTo>
                    <a:pt x="328" y="0"/>
                  </a:moveTo>
                  <a:cubicBezTo>
                    <a:pt x="147" y="0"/>
                    <a:pt x="1" y="146"/>
                    <a:pt x="1" y="327"/>
                  </a:cubicBezTo>
                  <a:cubicBezTo>
                    <a:pt x="1" y="508"/>
                    <a:pt x="147" y="654"/>
                    <a:pt x="328" y="654"/>
                  </a:cubicBezTo>
                  <a:cubicBezTo>
                    <a:pt x="508" y="654"/>
                    <a:pt x="654" y="508"/>
                    <a:pt x="654" y="327"/>
                  </a:cubicBezTo>
                  <a:cubicBezTo>
                    <a:pt x="654" y="146"/>
                    <a:pt x="508" y="0"/>
                    <a:pt x="328" y="0"/>
                  </a:cubicBezTo>
                  <a:close/>
                </a:path>
              </a:pathLst>
            </a:custGeom>
            <a:solidFill>
              <a:srgbClr val="FFC28F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60" name="Google Shape;164;p16">
              <a:extLst>
                <a:ext uri="{FF2B5EF4-FFF2-40B4-BE49-F238E27FC236}">
                  <a16:creationId xmlns:a16="http://schemas.microsoft.com/office/drawing/2014/main" id="{E9411983-2C78-917B-AEC2-966EB0C09783}"/>
                </a:ext>
              </a:extLst>
            </p:cNvPr>
            <p:cNvSpPr txBox="1"/>
            <p:nvPr/>
          </p:nvSpPr>
          <p:spPr>
            <a:xfrm>
              <a:off x="2433286" y="5411415"/>
              <a:ext cx="1996061" cy="9780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" sz="5100" dirty="0">
                  <a:solidFill>
                    <a:srgbClr val="FFFFFF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1</a:t>
              </a:r>
              <a:endParaRPr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endParaRPr>
            </a:p>
          </p:txBody>
        </p:sp>
        <p:sp>
          <p:nvSpPr>
            <p:cNvPr id="61" name="Google Shape;182;p16">
              <a:extLst>
                <a:ext uri="{FF2B5EF4-FFF2-40B4-BE49-F238E27FC236}">
                  <a16:creationId xmlns:a16="http://schemas.microsoft.com/office/drawing/2014/main" id="{F153D0B9-55C5-8198-8103-149903B7508A}"/>
                </a:ext>
              </a:extLst>
            </p:cNvPr>
            <p:cNvSpPr txBox="1"/>
            <p:nvPr/>
          </p:nvSpPr>
          <p:spPr>
            <a:xfrm>
              <a:off x="8072515" y="5411415"/>
              <a:ext cx="1996061" cy="9780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" sz="5100" dirty="0">
                  <a:solidFill>
                    <a:srgbClr val="FFFFFF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3</a:t>
              </a:r>
              <a:endParaRPr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endParaRPr>
            </a:p>
          </p:txBody>
        </p:sp>
        <p:sp>
          <p:nvSpPr>
            <p:cNvPr id="62" name="Google Shape;183;p16">
              <a:extLst>
                <a:ext uri="{FF2B5EF4-FFF2-40B4-BE49-F238E27FC236}">
                  <a16:creationId xmlns:a16="http://schemas.microsoft.com/office/drawing/2014/main" id="{264D2262-DB0B-4825-36B7-E3C9EF15837A}"/>
                </a:ext>
              </a:extLst>
            </p:cNvPr>
            <p:cNvSpPr txBox="1"/>
            <p:nvPr/>
          </p:nvSpPr>
          <p:spPr>
            <a:xfrm>
              <a:off x="10914653" y="5545819"/>
              <a:ext cx="1996061" cy="9780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" sz="5100" dirty="0">
                  <a:solidFill>
                    <a:srgbClr val="FFFFFF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4</a:t>
              </a:r>
              <a:endParaRPr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endParaRPr>
            </a:p>
          </p:txBody>
        </p:sp>
        <p:sp>
          <p:nvSpPr>
            <p:cNvPr id="63" name="Google Shape;184;p16">
              <a:extLst>
                <a:ext uri="{FF2B5EF4-FFF2-40B4-BE49-F238E27FC236}">
                  <a16:creationId xmlns:a16="http://schemas.microsoft.com/office/drawing/2014/main" id="{152F3ADF-4D28-5971-0A6A-321AB40F95D3}"/>
                </a:ext>
              </a:extLst>
            </p:cNvPr>
            <p:cNvSpPr txBox="1"/>
            <p:nvPr/>
          </p:nvSpPr>
          <p:spPr>
            <a:xfrm>
              <a:off x="5262397" y="5545819"/>
              <a:ext cx="1996061" cy="9780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en" sz="5100" dirty="0">
                  <a:solidFill>
                    <a:srgbClr val="FFFFFF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2</a:t>
              </a:r>
              <a:endParaRPr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endParaRPr>
            </a:p>
          </p:txBody>
        </p:sp>
        <p:sp>
          <p:nvSpPr>
            <p:cNvPr id="64" name="Google Shape;132;p16">
              <a:extLst>
                <a:ext uri="{FF2B5EF4-FFF2-40B4-BE49-F238E27FC236}">
                  <a16:creationId xmlns:a16="http://schemas.microsoft.com/office/drawing/2014/main" id="{C6A8F08F-2658-E378-ED9D-957E82A6E2F7}"/>
                </a:ext>
              </a:extLst>
            </p:cNvPr>
            <p:cNvSpPr/>
            <p:nvPr/>
          </p:nvSpPr>
          <p:spPr>
            <a:xfrm>
              <a:off x="14062177" y="4953261"/>
              <a:ext cx="1904489" cy="1904489"/>
            </a:xfrm>
            <a:custGeom>
              <a:avLst/>
              <a:gdLst/>
              <a:ahLst/>
              <a:cxnLst/>
              <a:rect l="l" t="t" r="r" b="b"/>
              <a:pathLst>
                <a:path w="10921" h="10921" extrusionOk="0">
                  <a:moveTo>
                    <a:pt x="5458" y="1"/>
                  </a:moveTo>
                  <a:cubicBezTo>
                    <a:pt x="2446" y="1"/>
                    <a:pt x="1" y="2446"/>
                    <a:pt x="1" y="5464"/>
                  </a:cubicBezTo>
                  <a:cubicBezTo>
                    <a:pt x="1" y="8475"/>
                    <a:pt x="2446" y="10921"/>
                    <a:pt x="5458" y="10921"/>
                  </a:cubicBezTo>
                  <a:cubicBezTo>
                    <a:pt x="8475" y="10921"/>
                    <a:pt x="10921" y="8475"/>
                    <a:pt x="10921" y="5464"/>
                  </a:cubicBezTo>
                  <a:cubicBezTo>
                    <a:pt x="10921" y="2446"/>
                    <a:pt x="8475" y="1"/>
                    <a:pt x="5458" y="1"/>
                  </a:cubicBezTo>
                  <a:close/>
                </a:path>
              </a:pathLst>
            </a:custGeom>
            <a:solidFill>
              <a:srgbClr val="FF9943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65" name="Google Shape;134;p16">
              <a:extLst>
                <a:ext uri="{FF2B5EF4-FFF2-40B4-BE49-F238E27FC236}">
                  <a16:creationId xmlns:a16="http://schemas.microsoft.com/office/drawing/2014/main" id="{D7261259-54D8-6CB5-AF2C-ABDFFC9A1F1B}"/>
                </a:ext>
              </a:extLst>
            </p:cNvPr>
            <p:cNvSpPr/>
            <p:nvPr/>
          </p:nvSpPr>
          <p:spPr>
            <a:xfrm>
              <a:off x="13351112" y="4786374"/>
              <a:ext cx="3335339" cy="1126893"/>
            </a:xfrm>
            <a:custGeom>
              <a:avLst/>
              <a:gdLst/>
              <a:ahLst/>
              <a:cxnLst/>
              <a:rect l="l" t="t" r="r" b="b"/>
              <a:pathLst>
                <a:path w="19126" h="6462" extrusionOk="0">
                  <a:moveTo>
                    <a:pt x="9496" y="1"/>
                  </a:moveTo>
                  <a:cubicBezTo>
                    <a:pt x="5971" y="1"/>
                    <a:pt x="3105" y="2855"/>
                    <a:pt x="3082" y="6374"/>
                  </a:cubicBezTo>
                  <a:lnTo>
                    <a:pt x="0" y="6374"/>
                  </a:lnTo>
                  <a:lnTo>
                    <a:pt x="0" y="6462"/>
                  </a:lnTo>
                  <a:lnTo>
                    <a:pt x="3163" y="6462"/>
                  </a:lnTo>
                  <a:lnTo>
                    <a:pt x="3163" y="6421"/>
                  </a:lnTo>
                  <a:cubicBezTo>
                    <a:pt x="3163" y="2925"/>
                    <a:pt x="6006" y="88"/>
                    <a:pt x="9496" y="88"/>
                  </a:cubicBezTo>
                  <a:cubicBezTo>
                    <a:pt x="12992" y="88"/>
                    <a:pt x="15828" y="2931"/>
                    <a:pt x="15828" y="6421"/>
                  </a:cubicBezTo>
                  <a:lnTo>
                    <a:pt x="15828" y="6462"/>
                  </a:lnTo>
                  <a:lnTo>
                    <a:pt x="19126" y="6462"/>
                  </a:lnTo>
                  <a:lnTo>
                    <a:pt x="19126" y="6374"/>
                  </a:lnTo>
                  <a:lnTo>
                    <a:pt x="15916" y="6374"/>
                  </a:lnTo>
                  <a:cubicBezTo>
                    <a:pt x="15892" y="2855"/>
                    <a:pt x="13021" y="1"/>
                    <a:pt x="9496" y="1"/>
                  </a:cubicBezTo>
                  <a:close/>
                </a:path>
              </a:pathLst>
            </a:custGeom>
            <a:solidFill>
              <a:srgbClr val="FF9943"/>
            </a:solidFill>
            <a:ln>
              <a:solidFill>
                <a:srgbClr val="FF9943"/>
              </a:solidFill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66" name="Google Shape;164;p16">
              <a:extLst>
                <a:ext uri="{FF2B5EF4-FFF2-40B4-BE49-F238E27FC236}">
                  <a16:creationId xmlns:a16="http://schemas.microsoft.com/office/drawing/2014/main" id="{CC7A1AB0-F752-3CF9-3853-C671781D5C3C}"/>
                </a:ext>
              </a:extLst>
            </p:cNvPr>
            <p:cNvSpPr txBox="1"/>
            <p:nvPr/>
          </p:nvSpPr>
          <p:spPr>
            <a:xfrm>
              <a:off x="14016391" y="5452423"/>
              <a:ext cx="1996061" cy="9780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137138" rIns="137138" bIns="137138" anchor="t" anchorCtr="0">
              <a:noAutofit/>
            </a:bodyPr>
            <a:lstStyle/>
            <a:p>
              <a:pPr algn="ctr"/>
              <a:r>
                <a:rPr lang="ru-RU" sz="5100" dirty="0">
                  <a:solidFill>
                    <a:srgbClr val="FFFFFF"/>
                  </a:solidFill>
                  <a:latin typeface="DINPro-Bold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rPr>
                <a:t>5</a:t>
              </a:r>
              <a:endParaRPr sz="5100" dirty="0">
                <a:solidFill>
                  <a:srgbClr val="FFFFFF"/>
                </a:solidFill>
                <a:latin typeface="DINPro-Bold" panose="02000503030000020004" pitchFamily="50" charset="0"/>
                <a:ea typeface="Verdana" panose="020B0604030504040204" pitchFamily="34" charset="0"/>
                <a:cs typeface="Fira Sans Extra Condensed"/>
                <a:sym typeface="Fira Sans Extra Condensed"/>
              </a:endParaRPr>
            </a:p>
          </p:txBody>
        </p:sp>
        <p:sp>
          <p:nvSpPr>
            <p:cNvPr id="67" name="Google Shape;150;p16">
              <a:extLst>
                <a:ext uri="{FF2B5EF4-FFF2-40B4-BE49-F238E27FC236}">
                  <a16:creationId xmlns:a16="http://schemas.microsoft.com/office/drawing/2014/main" id="{E22CE4F9-F559-9437-89B3-BA551AB1A4F8}"/>
                </a:ext>
              </a:extLst>
            </p:cNvPr>
            <p:cNvSpPr/>
            <p:nvPr/>
          </p:nvSpPr>
          <p:spPr>
            <a:xfrm>
              <a:off x="13259062" y="5846187"/>
              <a:ext cx="114050" cy="114225"/>
            </a:xfrm>
            <a:custGeom>
              <a:avLst/>
              <a:gdLst/>
              <a:ahLst/>
              <a:cxnLst/>
              <a:rect l="l" t="t" r="r" b="b"/>
              <a:pathLst>
                <a:path w="654" h="655" extrusionOk="0">
                  <a:moveTo>
                    <a:pt x="327" y="0"/>
                  </a:moveTo>
                  <a:cubicBezTo>
                    <a:pt x="146" y="0"/>
                    <a:pt x="0" y="146"/>
                    <a:pt x="0" y="327"/>
                  </a:cubicBezTo>
                  <a:cubicBezTo>
                    <a:pt x="0" y="508"/>
                    <a:pt x="146" y="654"/>
                    <a:pt x="327" y="654"/>
                  </a:cubicBezTo>
                  <a:cubicBezTo>
                    <a:pt x="508" y="654"/>
                    <a:pt x="654" y="508"/>
                    <a:pt x="654" y="327"/>
                  </a:cubicBezTo>
                  <a:cubicBezTo>
                    <a:pt x="654" y="146"/>
                    <a:pt x="508" y="0"/>
                    <a:pt x="327" y="0"/>
                  </a:cubicBezTo>
                  <a:close/>
                </a:path>
              </a:pathLst>
            </a:custGeom>
            <a:solidFill>
              <a:srgbClr val="FF9943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68" name="Google Shape;150;p16">
              <a:extLst>
                <a:ext uri="{FF2B5EF4-FFF2-40B4-BE49-F238E27FC236}">
                  <a16:creationId xmlns:a16="http://schemas.microsoft.com/office/drawing/2014/main" id="{DC1CEB07-5E8C-5192-6877-45023CFA534F}"/>
                </a:ext>
              </a:extLst>
            </p:cNvPr>
            <p:cNvSpPr/>
            <p:nvPr/>
          </p:nvSpPr>
          <p:spPr>
            <a:xfrm>
              <a:off x="16685689" y="5847760"/>
              <a:ext cx="114050" cy="114225"/>
            </a:xfrm>
            <a:custGeom>
              <a:avLst/>
              <a:gdLst/>
              <a:ahLst/>
              <a:cxnLst/>
              <a:rect l="l" t="t" r="r" b="b"/>
              <a:pathLst>
                <a:path w="654" h="655" extrusionOk="0">
                  <a:moveTo>
                    <a:pt x="327" y="0"/>
                  </a:moveTo>
                  <a:cubicBezTo>
                    <a:pt x="146" y="0"/>
                    <a:pt x="0" y="146"/>
                    <a:pt x="0" y="327"/>
                  </a:cubicBezTo>
                  <a:cubicBezTo>
                    <a:pt x="0" y="508"/>
                    <a:pt x="146" y="654"/>
                    <a:pt x="327" y="654"/>
                  </a:cubicBezTo>
                  <a:cubicBezTo>
                    <a:pt x="508" y="654"/>
                    <a:pt x="654" y="508"/>
                    <a:pt x="654" y="327"/>
                  </a:cubicBezTo>
                  <a:cubicBezTo>
                    <a:pt x="654" y="146"/>
                    <a:pt x="508" y="0"/>
                    <a:pt x="327" y="0"/>
                  </a:cubicBezTo>
                  <a:close/>
                </a:path>
              </a:pathLst>
            </a:custGeom>
            <a:solidFill>
              <a:srgbClr val="FF9943"/>
            </a:solidFill>
            <a:ln>
              <a:noFill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</p:grpSp>
      <p:grpSp>
        <p:nvGrpSpPr>
          <p:cNvPr id="70" name="组合 95">
            <a:extLst>
              <a:ext uri="{FF2B5EF4-FFF2-40B4-BE49-F238E27FC236}">
                <a16:creationId xmlns:a16="http://schemas.microsoft.com/office/drawing/2014/main" id="{7C086CDF-2DBD-A7CE-C05D-D87340DDD545}"/>
              </a:ext>
            </a:extLst>
          </p:cNvPr>
          <p:cNvGrpSpPr/>
          <p:nvPr/>
        </p:nvGrpSpPr>
        <p:grpSpPr>
          <a:xfrm>
            <a:off x="1808434" y="7052692"/>
            <a:ext cx="3782358" cy="2310448"/>
            <a:chOff x="1147304" y="1194144"/>
            <a:chExt cx="2456058" cy="1540298"/>
          </a:xfrm>
        </p:grpSpPr>
        <p:sp>
          <p:nvSpPr>
            <p:cNvPr id="71" name="文本框 2">
              <a:extLst>
                <a:ext uri="{FF2B5EF4-FFF2-40B4-BE49-F238E27FC236}">
                  <a16:creationId xmlns:a16="http://schemas.microsoft.com/office/drawing/2014/main" id="{5976B4CA-9008-BD3E-0AB9-9656A8335B49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727E5D"/>
                  </a:solidFill>
                  <a:latin typeface="DINPro-Black" panose="02000503030000020004" pitchFamily="50" charset="0"/>
                </a:rPr>
                <a:t>Грамотность</a:t>
              </a:r>
              <a:endParaRPr lang="zh-CN" altLang="en-US" sz="2700" b="1" spc="450" dirty="0">
                <a:solidFill>
                  <a:srgbClr val="727E5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3">
              <a:extLst>
                <a:ext uri="{FF2B5EF4-FFF2-40B4-BE49-F238E27FC236}">
                  <a16:creationId xmlns:a16="http://schemas.microsoft.com/office/drawing/2014/main" id="{40A402BB-5E28-9BD4-52DD-90B1F51C1F19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1031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Соответствие подбираемого изделия антропометрическим данным ребенка и его функциональному состоянию</a:t>
              </a:r>
            </a:p>
          </p:txBody>
        </p:sp>
        <p:cxnSp>
          <p:nvCxnSpPr>
            <p:cNvPr id="73" name="直接连接符 5">
              <a:extLst>
                <a:ext uri="{FF2B5EF4-FFF2-40B4-BE49-F238E27FC236}">
                  <a16:creationId xmlns:a16="http://schemas.microsoft.com/office/drawing/2014/main" id="{C4B6B244-F4A8-03E5-0FC0-F2E14CDC1EBD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54">
              <a:extLst>
                <a:ext uri="{FF2B5EF4-FFF2-40B4-BE49-F238E27FC236}">
                  <a16:creationId xmlns:a16="http://schemas.microsoft.com/office/drawing/2014/main" id="{0D30008F-9A3D-9F06-1529-213F7BE9EBA6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95">
            <a:extLst>
              <a:ext uri="{FF2B5EF4-FFF2-40B4-BE49-F238E27FC236}">
                <a16:creationId xmlns:a16="http://schemas.microsoft.com/office/drawing/2014/main" id="{ECB1D3D5-B495-6C08-3A32-488F1BDFE2CF}"/>
              </a:ext>
            </a:extLst>
          </p:cNvPr>
          <p:cNvGrpSpPr/>
          <p:nvPr/>
        </p:nvGrpSpPr>
        <p:grpSpPr>
          <a:xfrm>
            <a:off x="4634069" y="2846638"/>
            <a:ext cx="3782358" cy="1720543"/>
            <a:chOff x="1147304" y="1194144"/>
            <a:chExt cx="2456058" cy="1147028"/>
          </a:xfrm>
        </p:grpSpPr>
        <p:sp>
          <p:nvSpPr>
            <p:cNvPr id="76" name="文本框 2">
              <a:extLst>
                <a:ext uri="{FF2B5EF4-FFF2-40B4-BE49-F238E27FC236}">
                  <a16:creationId xmlns:a16="http://schemas.microsoft.com/office/drawing/2014/main" id="{30E19599-E75B-AE9B-6F1F-85D8DBE083D1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97AF9A"/>
                  </a:solidFill>
                  <a:latin typeface="DINPro-Black" panose="02000503030000020004" pitchFamily="50" charset="0"/>
                </a:rPr>
                <a:t>Своевременность</a:t>
              </a:r>
              <a:endParaRPr lang="zh-CN" altLang="en-US" sz="2700" b="1" spc="450" dirty="0">
                <a:solidFill>
                  <a:srgbClr val="97AF9A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3">
              <a:extLst>
                <a:ext uri="{FF2B5EF4-FFF2-40B4-BE49-F238E27FC236}">
                  <a16:creationId xmlns:a16="http://schemas.microsoft.com/office/drawing/2014/main" id="{4EAA4F97-BEDC-1B0F-474E-CBCFBD4904C9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63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У детей с 3-5 уровнем GMFCS позиционирование должно быть 24/7</a:t>
              </a:r>
            </a:p>
          </p:txBody>
        </p:sp>
        <p:cxnSp>
          <p:nvCxnSpPr>
            <p:cNvPr id="78" name="直接连接符 5">
              <a:extLst>
                <a:ext uri="{FF2B5EF4-FFF2-40B4-BE49-F238E27FC236}">
                  <a16:creationId xmlns:a16="http://schemas.microsoft.com/office/drawing/2014/main" id="{E5A30B3B-4AF2-C3DF-46C2-4689504B619A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54">
              <a:extLst>
                <a:ext uri="{FF2B5EF4-FFF2-40B4-BE49-F238E27FC236}">
                  <a16:creationId xmlns:a16="http://schemas.microsoft.com/office/drawing/2014/main" id="{E202B0F9-A8B3-22ED-AF0B-746FB2CC4D56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95">
            <a:extLst>
              <a:ext uri="{FF2B5EF4-FFF2-40B4-BE49-F238E27FC236}">
                <a16:creationId xmlns:a16="http://schemas.microsoft.com/office/drawing/2014/main" id="{CA0C388B-10D3-6042-A544-BF3F6A44F778}"/>
              </a:ext>
            </a:extLst>
          </p:cNvPr>
          <p:cNvGrpSpPr/>
          <p:nvPr/>
        </p:nvGrpSpPr>
        <p:grpSpPr>
          <a:xfrm>
            <a:off x="7630830" y="7057861"/>
            <a:ext cx="3782358" cy="2015495"/>
            <a:chOff x="1147304" y="1194144"/>
            <a:chExt cx="2456058" cy="1343663"/>
          </a:xfrm>
        </p:grpSpPr>
        <p:sp>
          <p:nvSpPr>
            <p:cNvPr id="81" name="文本框 2">
              <a:extLst>
                <a:ext uri="{FF2B5EF4-FFF2-40B4-BE49-F238E27FC236}">
                  <a16:creationId xmlns:a16="http://schemas.microsoft.com/office/drawing/2014/main" id="{1A2E43D4-6472-2154-02C0-A0B9BAB05DC7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FACA67"/>
                  </a:solidFill>
                  <a:latin typeface="DINPro-Black" panose="02000503030000020004" pitchFamily="50" charset="0"/>
                </a:rPr>
                <a:t>Индивидуальность</a:t>
              </a:r>
              <a:endParaRPr lang="zh-CN" altLang="en-US" sz="2700" b="1" spc="450" dirty="0">
                <a:solidFill>
                  <a:srgbClr val="FACA67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3">
              <a:extLst>
                <a:ext uri="{FF2B5EF4-FFF2-40B4-BE49-F238E27FC236}">
                  <a16:creationId xmlns:a16="http://schemas.microsoft.com/office/drawing/2014/main" id="{71C6BAA6-CCEF-B77A-4048-4609DAEDCFC9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83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Изделия должны быть подобранны по принципу онтогенетического развития ребенка</a:t>
              </a:r>
            </a:p>
          </p:txBody>
        </p:sp>
        <p:cxnSp>
          <p:nvCxnSpPr>
            <p:cNvPr id="83" name="直接连接符 5">
              <a:extLst>
                <a:ext uri="{FF2B5EF4-FFF2-40B4-BE49-F238E27FC236}">
                  <a16:creationId xmlns:a16="http://schemas.microsoft.com/office/drawing/2014/main" id="{6E223AAE-726E-4894-48A8-F3DE34D18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54">
              <a:extLst>
                <a:ext uri="{FF2B5EF4-FFF2-40B4-BE49-F238E27FC236}">
                  <a16:creationId xmlns:a16="http://schemas.microsoft.com/office/drawing/2014/main" id="{3CC12032-2AA0-4AEE-297B-8F3858F61C79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95">
            <a:extLst>
              <a:ext uri="{FF2B5EF4-FFF2-40B4-BE49-F238E27FC236}">
                <a16:creationId xmlns:a16="http://schemas.microsoft.com/office/drawing/2014/main" id="{ED4DF88E-B373-7C8A-54A3-E6784C3FF52E}"/>
              </a:ext>
            </a:extLst>
          </p:cNvPr>
          <p:cNvGrpSpPr/>
          <p:nvPr/>
        </p:nvGrpSpPr>
        <p:grpSpPr>
          <a:xfrm>
            <a:off x="10272031" y="2848014"/>
            <a:ext cx="3782358" cy="1720543"/>
            <a:chOff x="1147304" y="1194144"/>
            <a:chExt cx="2456058" cy="1147028"/>
          </a:xfrm>
        </p:grpSpPr>
        <p:sp>
          <p:nvSpPr>
            <p:cNvPr id="86" name="文本框 2">
              <a:extLst>
                <a:ext uri="{FF2B5EF4-FFF2-40B4-BE49-F238E27FC236}">
                  <a16:creationId xmlns:a16="http://schemas.microsoft.com/office/drawing/2014/main" id="{637D8A73-293B-5CFC-2EC4-7514D09675DA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FFC28F"/>
                  </a:solidFill>
                  <a:latin typeface="DINPro-Black" panose="02000503030000020004" pitchFamily="50" charset="0"/>
                </a:rPr>
                <a:t>Удобство</a:t>
              </a:r>
              <a:endParaRPr lang="zh-CN" altLang="en-US" sz="2700" b="1" spc="450" dirty="0">
                <a:solidFill>
                  <a:srgbClr val="FFC28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3">
              <a:extLst>
                <a:ext uri="{FF2B5EF4-FFF2-40B4-BE49-F238E27FC236}">
                  <a16:creationId xmlns:a16="http://schemas.microsoft.com/office/drawing/2014/main" id="{2781193B-CAFD-C049-0BF0-718145F52533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63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Изделие не должно причинять боль и дискомфорт пользователю</a:t>
              </a:r>
            </a:p>
          </p:txBody>
        </p:sp>
        <p:cxnSp>
          <p:nvCxnSpPr>
            <p:cNvPr id="88" name="直接连接符 5">
              <a:extLst>
                <a:ext uri="{FF2B5EF4-FFF2-40B4-BE49-F238E27FC236}">
                  <a16:creationId xmlns:a16="http://schemas.microsoft.com/office/drawing/2014/main" id="{38F75F0C-DA82-04F2-D5E1-1C94E0AC4F96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54">
              <a:extLst>
                <a:ext uri="{FF2B5EF4-FFF2-40B4-BE49-F238E27FC236}">
                  <a16:creationId xmlns:a16="http://schemas.microsoft.com/office/drawing/2014/main" id="{17B056F5-65EC-99C8-D1AF-42ED7F5ACB5A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95">
            <a:extLst>
              <a:ext uri="{FF2B5EF4-FFF2-40B4-BE49-F238E27FC236}">
                <a16:creationId xmlns:a16="http://schemas.microsoft.com/office/drawing/2014/main" id="{2D02B094-1071-25E4-2E8D-152F3F0559AA}"/>
              </a:ext>
            </a:extLst>
          </p:cNvPr>
          <p:cNvGrpSpPr/>
          <p:nvPr/>
        </p:nvGrpSpPr>
        <p:grpSpPr>
          <a:xfrm>
            <a:off x="13331933" y="7057861"/>
            <a:ext cx="3782358" cy="1720542"/>
            <a:chOff x="1147304" y="1194144"/>
            <a:chExt cx="2456058" cy="1147028"/>
          </a:xfrm>
        </p:grpSpPr>
        <p:sp>
          <p:nvSpPr>
            <p:cNvPr id="91" name="文本框 2">
              <a:extLst>
                <a:ext uri="{FF2B5EF4-FFF2-40B4-BE49-F238E27FC236}">
                  <a16:creationId xmlns:a16="http://schemas.microsoft.com/office/drawing/2014/main" id="{F0AB2D22-0A46-BD1F-929B-DF8CEB3D9171}"/>
                </a:ext>
              </a:extLst>
            </p:cNvPr>
            <p:cNvSpPr txBox="1"/>
            <p:nvPr/>
          </p:nvSpPr>
          <p:spPr>
            <a:xfrm>
              <a:off x="1147305" y="1194144"/>
              <a:ext cx="2456057" cy="35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altLang="zh-CN" sz="2900" dirty="0">
                  <a:solidFill>
                    <a:srgbClr val="FF9943"/>
                  </a:solidFill>
                  <a:latin typeface="DINPro-Black" panose="02000503030000020004" pitchFamily="50" charset="0"/>
                </a:rPr>
                <a:t>Безопасность</a:t>
              </a:r>
              <a:endParaRPr lang="zh-CN" altLang="en-US" sz="2700" b="1" spc="450" dirty="0">
                <a:solidFill>
                  <a:srgbClr val="FF9943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3">
              <a:extLst>
                <a:ext uri="{FF2B5EF4-FFF2-40B4-BE49-F238E27FC236}">
                  <a16:creationId xmlns:a16="http://schemas.microsoft.com/office/drawing/2014/main" id="{F6126E81-B92D-DA70-2AB2-3730A9140BC4}"/>
                </a:ext>
              </a:extLst>
            </p:cNvPr>
            <p:cNvSpPr txBox="1"/>
            <p:nvPr/>
          </p:nvSpPr>
          <p:spPr>
            <a:xfrm>
              <a:off x="1147304" y="1702707"/>
              <a:ext cx="2456058" cy="63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50"/>
                </a:lnSpc>
                <a:buClr>
                  <a:srgbClr val="727E5D"/>
                </a:buClr>
              </a:pPr>
              <a:r>
                <a: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rPr>
                <a:t>Изделия должны отвечать всем требованиям безопасности</a:t>
              </a:r>
            </a:p>
          </p:txBody>
        </p:sp>
        <p:cxnSp>
          <p:nvCxnSpPr>
            <p:cNvPr id="93" name="直接连接符 5">
              <a:extLst>
                <a:ext uri="{FF2B5EF4-FFF2-40B4-BE49-F238E27FC236}">
                  <a16:creationId xmlns:a16="http://schemas.microsoft.com/office/drawing/2014/main" id="{0406CC1E-1FA8-6D29-8B78-2A2C58CCF062}"/>
                </a:ext>
              </a:extLst>
            </p:cNvPr>
            <p:cNvCxnSpPr>
              <a:cxnSpLocks/>
            </p:cNvCxnSpPr>
            <p:nvPr/>
          </p:nvCxnSpPr>
          <p:spPr>
            <a:xfrm>
              <a:off x="1213979" y="1595515"/>
              <a:ext cx="23776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54">
              <a:extLst>
                <a:ext uri="{FF2B5EF4-FFF2-40B4-BE49-F238E27FC236}">
                  <a16:creationId xmlns:a16="http://schemas.microsoft.com/office/drawing/2014/main" id="{61317C86-22F7-0E2C-E0A2-C3D057A57815}"/>
                </a:ext>
              </a:extLst>
            </p:cNvPr>
            <p:cNvCxnSpPr/>
            <p:nvPr/>
          </p:nvCxnSpPr>
          <p:spPr>
            <a:xfrm>
              <a:off x="1994056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201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1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9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20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2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24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59180" y="876300"/>
            <a:ext cx="11699719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Сроки подбора ТСР исходя из онтогенеза развития ребенка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68B444-DE61-E11E-9742-DAAEC39DBD22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112F7B6-CC67-8159-63EC-A311D5D0FEB7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F72602-188B-AEDF-86A1-C1715D533E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8B7B6F-D6A7-5ADA-7BCC-63632E2BD8E6}"/>
              </a:ext>
            </a:extLst>
          </p:cNvPr>
          <p:cNvSpPr/>
          <p:nvPr/>
        </p:nvSpPr>
        <p:spPr>
          <a:xfrm>
            <a:off x="611862" y="876300"/>
            <a:ext cx="150137" cy="2577628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1667AF4C-83A1-8E07-298C-4CEF3DDA8A18}"/>
              </a:ext>
            </a:extLst>
          </p:cNvPr>
          <p:cNvGrpSpPr/>
          <p:nvPr/>
        </p:nvGrpSpPr>
        <p:grpSpPr>
          <a:xfrm>
            <a:off x="2362200" y="4686300"/>
            <a:ext cx="13154822" cy="3738581"/>
            <a:chOff x="2191858" y="4526459"/>
            <a:chExt cx="13154822" cy="3738581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EE7036CD-3021-F79B-4EB8-433E214C7D32}"/>
                </a:ext>
              </a:extLst>
            </p:cNvPr>
            <p:cNvGrpSpPr/>
            <p:nvPr/>
          </p:nvGrpSpPr>
          <p:grpSpPr>
            <a:xfrm>
              <a:off x="2191858" y="4526459"/>
              <a:ext cx="13154822" cy="1200764"/>
              <a:chOff x="801864" y="1966611"/>
              <a:chExt cx="8769881" cy="800509"/>
            </a:xfrm>
          </p:grpSpPr>
          <p:sp>
            <p:nvSpPr>
              <p:cNvPr id="11" name="Google Shape;1665;p42">
                <a:extLst>
                  <a:ext uri="{FF2B5EF4-FFF2-40B4-BE49-F238E27FC236}">
                    <a16:creationId xmlns:a16="http://schemas.microsoft.com/office/drawing/2014/main" id="{8CC3E3B3-4CA2-0023-0D6F-25C2275E7AC2}"/>
                  </a:ext>
                </a:extLst>
              </p:cNvPr>
              <p:cNvSpPr/>
              <p:nvPr/>
            </p:nvSpPr>
            <p:spPr>
              <a:xfrm>
                <a:off x="7156320" y="1966611"/>
                <a:ext cx="2415425" cy="800509"/>
              </a:xfrm>
              <a:custGeom>
                <a:avLst/>
                <a:gdLst>
                  <a:gd name="connsiteX0" fmla="*/ 0 w 2809190"/>
                  <a:gd name="connsiteY0" fmla="*/ 251647 h 1303803"/>
                  <a:gd name="connsiteX1" fmla="*/ 1905563 w 2809190"/>
                  <a:gd name="connsiteY1" fmla="*/ 251647 h 1303803"/>
                  <a:gd name="connsiteX2" fmla="*/ 1905563 w 2809190"/>
                  <a:gd name="connsiteY2" fmla="*/ 0 h 1303803"/>
                  <a:gd name="connsiteX3" fmla="*/ 2809190 w 2809190"/>
                  <a:gd name="connsiteY3" fmla="*/ 651902 h 1303803"/>
                  <a:gd name="connsiteX4" fmla="*/ 1905563 w 2809190"/>
                  <a:gd name="connsiteY4" fmla="*/ 1303803 h 1303803"/>
                  <a:gd name="connsiteX5" fmla="*/ 1905563 w 2809190"/>
                  <a:gd name="connsiteY5" fmla="*/ 1052156 h 1303803"/>
                  <a:gd name="connsiteX6" fmla="*/ 0 w 2809190"/>
                  <a:gd name="connsiteY6" fmla="*/ 1052156 h 1303803"/>
                  <a:gd name="connsiteX7" fmla="*/ 0 w 2809190"/>
                  <a:gd name="connsiteY7" fmla="*/ 251647 h 1303803"/>
                  <a:gd name="connsiteX0" fmla="*/ 0 w 2809190"/>
                  <a:gd name="connsiteY0" fmla="*/ 0 h 1052156"/>
                  <a:gd name="connsiteX1" fmla="*/ 1905563 w 2809190"/>
                  <a:gd name="connsiteY1" fmla="*/ 0 h 1052156"/>
                  <a:gd name="connsiteX2" fmla="*/ 2809190 w 2809190"/>
                  <a:gd name="connsiteY2" fmla="*/ 400255 h 1052156"/>
                  <a:gd name="connsiteX3" fmla="*/ 1905563 w 2809190"/>
                  <a:gd name="connsiteY3" fmla="*/ 1052156 h 1052156"/>
                  <a:gd name="connsiteX4" fmla="*/ 1905563 w 2809190"/>
                  <a:gd name="connsiteY4" fmla="*/ 800509 h 1052156"/>
                  <a:gd name="connsiteX5" fmla="*/ 0 w 2809190"/>
                  <a:gd name="connsiteY5" fmla="*/ 800509 h 1052156"/>
                  <a:gd name="connsiteX6" fmla="*/ 0 w 2809190"/>
                  <a:gd name="connsiteY6" fmla="*/ 0 h 1052156"/>
                  <a:gd name="connsiteX0" fmla="*/ 0 w 2809190"/>
                  <a:gd name="connsiteY0" fmla="*/ 0 h 800509"/>
                  <a:gd name="connsiteX1" fmla="*/ 1905563 w 2809190"/>
                  <a:gd name="connsiteY1" fmla="*/ 0 h 800509"/>
                  <a:gd name="connsiteX2" fmla="*/ 2809190 w 2809190"/>
                  <a:gd name="connsiteY2" fmla="*/ 400255 h 800509"/>
                  <a:gd name="connsiteX3" fmla="*/ 1905563 w 2809190"/>
                  <a:gd name="connsiteY3" fmla="*/ 800509 h 800509"/>
                  <a:gd name="connsiteX4" fmla="*/ 0 w 2809190"/>
                  <a:gd name="connsiteY4" fmla="*/ 800509 h 800509"/>
                  <a:gd name="connsiteX5" fmla="*/ 0 w 2809190"/>
                  <a:gd name="connsiteY5" fmla="*/ 0 h 800509"/>
                  <a:gd name="connsiteX0" fmla="*/ 0 w 2285315"/>
                  <a:gd name="connsiteY0" fmla="*/ 0 h 800509"/>
                  <a:gd name="connsiteX1" fmla="*/ 1905563 w 2285315"/>
                  <a:gd name="connsiteY1" fmla="*/ 0 h 800509"/>
                  <a:gd name="connsiteX2" fmla="*/ 2285315 w 2285315"/>
                  <a:gd name="connsiteY2" fmla="*/ 466930 h 800509"/>
                  <a:gd name="connsiteX3" fmla="*/ 1905563 w 2285315"/>
                  <a:gd name="connsiteY3" fmla="*/ 800509 h 800509"/>
                  <a:gd name="connsiteX4" fmla="*/ 0 w 2285315"/>
                  <a:gd name="connsiteY4" fmla="*/ 800509 h 800509"/>
                  <a:gd name="connsiteX5" fmla="*/ 0 w 2285315"/>
                  <a:gd name="connsiteY5" fmla="*/ 0 h 800509"/>
                  <a:gd name="connsiteX0" fmla="*/ 0 w 2148685"/>
                  <a:gd name="connsiteY0" fmla="*/ 0 h 800509"/>
                  <a:gd name="connsiteX1" fmla="*/ 1905563 w 2148685"/>
                  <a:gd name="connsiteY1" fmla="*/ 0 h 800509"/>
                  <a:gd name="connsiteX2" fmla="*/ 2148685 w 2148685"/>
                  <a:gd name="connsiteY2" fmla="*/ 428830 h 800509"/>
                  <a:gd name="connsiteX3" fmla="*/ 1905563 w 2148685"/>
                  <a:gd name="connsiteY3" fmla="*/ 800509 h 800509"/>
                  <a:gd name="connsiteX4" fmla="*/ 0 w 2148685"/>
                  <a:gd name="connsiteY4" fmla="*/ 800509 h 800509"/>
                  <a:gd name="connsiteX5" fmla="*/ 0 w 2148685"/>
                  <a:gd name="connsiteY5" fmla="*/ 0 h 80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48685" h="800509">
                    <a:moveTo>
                      <a:pt x="0" y="0"/>
                    </a:moveTo>
                    <a:lnTo>
                      <a:pt x="1905563" y="0"/>
                    </a:lnTo>
                    <a:lnTo>
                      <a:pt x="2148685" y="428830"/>
                    </a:lnTo>
                    <a:lnTo>
                      <a:pt x="1905563" y="800509"/>
                    </a:lnTo>
                    <a:lnTo>
                      <a:pt x="0" y="8005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43"/>
              </a:solidFill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endParaRPr sz="2700"/>
              </a:p>
            </p:txBody>
          </p:sp>
          <p:sp>
            <p:nvSpPr>
              <p:cNvPr id="12" name="Google Shape;1669;p42">
                <a:extLst>
                  <a:ext uri="{FF2B5EF4-FFF2-40B4-BE49-F238E27FC236}">
                    <a16:creationId xmlns:a16="http://schemas.microsoft.com/office/drawing/2014/main" id="{B93326E0-7C9D-63E8-870B-AD06F4B9D5B7}"/>
                  </a:ext>
                </a:extLst>
              </p:cNvPr>
              <p:cNvSpPr txBox="1"/>
              <p:nvPr/>
            </p:nvSpPr>
            <p:spPr>
              <a:xfrm>
                <a:off x="7443253" y="2060786"/>
                <a:ext cx="1934121" cy="592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pPr lvl="0"/>
                <a:r>
                  <a:rPr lang="ru-RU" sz="3000" dirty="0">
                    <a:solidFill>
                      <a:srgbClr val="FFFFFF"/>
                    </a:solidFill>
                    <a:latin typeface="DINPro-Black" panose="02000503030000020004" pitchFamily="50" charset="0"/>
                    <a:ea typeface="Verdana" panose="020B0604030504040204" pitchFamily="34" charset="0"/>
                    <a:cs typeface="Fira Sans Extra Condensed"/>
                    <a:sym typeface="Fira Sans Extra Condensed"/>
                  </a:rPr>
                  <a:t>Ходьба</a:t>
                </a:r>
              </a:p>
            </p:txBody>
          </p:sp>
          <p:sp>
            <p:nvSpPr>
              <p:cNvPr id="13" name="Google Shape;1665;p42">
                <a:extLst>
                  <a:ext uri="{FF2B5EF4-FFF2-40B4-BE49-F238E27FC236}">
                    <a16:creationId xmlns:a16="http://schemas.microsoft.com/office/drawing/2014/main" id="{854C4E8C-3B24-EC18-677E-1E68D95868CD}"/>
                  </a:ext>
                </a:extLst>
              </p:cNvPr>
              <p:cNvSpPr/>
              <p:nvPr/>
            </p:nvSpPr>
            <p:spPr>
              <a:xfrm>
                <a:off x="5025669" y="1966611"/>
                <a:ext cx="2415441" cy="800509"/>
              </a:xfrm>
              <a:custGeom>
                <a:avLst/>
                <a:gdLst>
                  <a:gd name="connsiteX0" fmla="*/ 0 w 2809190"/>
                  <a:gd name="connsiteY0" fmla="*/ 251647 h 1303803"/>
                  <a:gd name="connsiteX1" fmla="*/ 1905563 w 2809190"/>
                  <a:gd name="connsiteY1" fmla="*/ 251647 h 1303803"/>
                  <a:gd name="connsiteX2" fmla="*/ 1905563 w 2809190"/>
                  <a:gd name="connsiteY2" fmla="*/ 0 h 1303803"/>
                  <a:gd name="connsiteX3" fmla="*/ 2809190 w 2809190"/>
                  <a:gd name="connsiteY3" fmla="*/ 651902 h 1303803"/>
                  <a:gd name="connsiteX4" fmla="*/ 1905563 w 2809190"/>
                  <a:gd name="connsiteY4" fmla="*/ 1303803 h 1303803"/>
                  <a:gd name="connsiteX5" fmla="*/ 1905563 w 2809190"/>
                  <a:gd name="connsiteY5" fmla="*/ 1052156 h 1303803"/>
                  <a:gd name="connsiteX6" fmla="*/ 0 w 2809190"/>
                  <a:gd name="connsiteY6" fmla="*/ 1052156 h 1303803"/>
                  <a:gd name="connsiteX7" fmla="*/ 0 w 2809190"/>
                  <a:gd name="connsiteY7" fmla="*/ 251647 h 1303803"/>
                  <a:gd name="connsiteX0" fmla="*/ 0 w 2809190"/>
                  <a:gd name="connsiteY0" fmla="*/ 0 h 1052156"/>
                  <a:gd name="connsiteX1" fmla="*/ 1905563 w 2809190"/>
                  <a:gd name="connsiteY1" fmla="*/ 0 h 1052156"/>
                  <a:gd name="connsiteX2" fmla="*/ 2809190 w 2809190"/>
                  <a:gd name="connsiteY2" fmla="*/ 400255 h 1052156"/>
                  <a:gd name="connsiteX3" fmla="*/ 1905563 w 2809190"/>
                  <a:gd name="connsiteY3" fmla="*/ 1052156 h 1052156"/>
                  <a:gd name="connsiteX4" fmla="*/ 1905563 w 2809190"/>
                  <a:gd name="connsiteY4" fmla="*/ 800509 h 1052156"/>
                  <a:gd name="connsiteX5" fmla="*/ 0 w 2809190"/>
                  <a:gd name="connsiteY5" fmla="*/ 800509 h 1052156"/>
                  <a:gd name="connsiteX6" fmla="*/ 0 w 2809190"/>
                  <a:gd name="connsiteY6" fmla="*/ 0 h 1052156"/>
                  <a:gd name="connsiteX0" fmla="*/ 0 w 2809190"/>
                  <a:gd name="connsiteY0" fmla="*/ 0 h 800509"/>
                  <a:gd name="connsiteX1" fmla="*/ 1905563 w 2809190"/>
                  <a:gd name="connsiteY1" fmla="*/ 0 h 800509"/>
                  <a:gd name="connsiteX2" fmla="*/ 2809190 w 2809190"/>
                  <a:gd name="connsiteY2" fmla="*/ 400255 h 800509"/>
                  <a:gd name="connsiteX3" fmla="*/ 1905563 w 2809190"/>
                  <a:gd name="connsiteY3" fmla="*/ 800509 h 800509"/>
                  <a:gd name="connsiteX4" fmla="*/ 0 w 2809190"/>
                  <a:gd name="connsiteY4" fmla="*/ 800509 h 800509"/>
                  <a:gd name="connsiteX5" fmla="*/ 0 w 2809190"/>
                  <a:gd name="connsiteY5" fmla="*/ 0 h 800509"/>
                  <a:gd name="connsiteX0" fmla="*/ 0 w 2285315"/>
                  <a:gd name="connsiteY0" fmla="*/ 0 h 800509"/>
                  <a:gd name="connsiteX1" fmla="*/ 1905563 w 2285315"/>
                  <a:gd name="connsiteY1" fmla="*/ 0 h 800509"/>
                  <a:gd name="connsiteX2" fmla="*/ 2285315 w 2285315"/>
                  <a:gd name="connsiteY2" fmla="*/ 466930 h 800509"/>
                  <a:gd name="connsiteX3" fmla="*/ 1905563 w 2285315"/>
                  <a:gd name="connsiteY3" fmla="*/ 800509 h 800509"/>
                  <a:gd name="connsiteX4" fmla="*/ 0 w 2285315"/>
                  <a:gd name="connsiteY4" fmla="*/ 800509 h 800509"/>
                  <a:gd name="connsiteX5" fmla="*/ 0 w 2285315"/>
                  <a:gd name="connsiteY5" fmla="*/ 0 h 800509"/>
                  <a:gd name="connsiteX0" fmla="*/ 0 w 2148685"/>
                  <a:gd name="connsiteY0" fmla="*/ 0 h 800509"/>
                  <a:gd name="connsiteX1" fmla="*/ 1905563 w 2148685"/>
                  <a:gd name="connsiteY1" fmla="*/ 0 h 800509"/>
                  <a:gd name="connsiteX2" fmla="*/ 2148685 w 2148685"/>
                  <a:gd name="connsiteY2" fmla="*/ 428830 h 800509"/>
                  <a:gd name="connsiteX3" fmla="*/ 1905563 w 2148685"/>
                  <a:gd name="connsiteY3" fmla="*/ 800509 h 800509"/>
                  <a:gd name="connsiteX4" fmla="*/ 0 w 2148685"/>
                  <a:gd name="connsiteY4" fmla="*/ 800509 h 800509"/>
                  <a:gd name="connsiteX5" fmla="*/ 0 w 2148685"/>
                  <a:gd name="connsiteY5" fmla="*/ 0 h 80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48685" h="800509">
                    <a:moveTo>
                      <a:pt x="0" y="0"/>
                    </a:moveTo>
                    <a:lnTo>
                      <a:pt x="1905563" y="0"/>
                    </a:lnTo>
                    <a:lnTo>
                      <a:pt x="2148685" y="428830"/>
                    </a:lnTo>
                    <a:lnTo>
                      <a:pt x="1905563" y="800509"/>
                    </a:lnTo>
                    <a:lnTo>
                      <a:pt x="0" y="8005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67"/>
              </a:solidFill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endParaRPr sz="2700"/>
              </a:p>
            </p:txBody>
          </p:sp>
          <p:sp>
            <p:nvSpPr>
              <p:cNvPr id="14" name="Google Shape;1668;p42">
                <a:extLst>
                  <a:ext uri="{FF2B5EF4-FFF2-40B4-BE49-F238E27FC236}">
                    <a16:creationId xmlns:a16="http://schemas.microsoft.com/office/drawing/2014/main" id="{04C26CAF-141F-5205-C70C-5A4159C6418E}"/>
                  </a:ext>
                </a:extLst>
              </p:cNvPr>
              <p:cNvSpPr txBox="1"/>
              <p:nvPr/>
            </p:nvSpPr>
            <p:spPr>
              <a:xfrm>
                <a:off x="5313374" y="2060786"/>
                <a:ext cx="1934121" cy="592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pPr lvl="0"/>
                <a:r>
                  <a:rPr lang="ru-RU" sz="3000" dirty="0">
                    <a:solidFill>
                      <a:srgbClr val="FFFFFF"/>
                    </a:solidFill>
                    <a:latin typeface="DINPro-Black" panose="02000503030000020004" pitchFamily="50" charset="0"/>
                    <a:ea typeface="Verdana" panose="020B0604030504040204" pitchFamily="34" charset="0"/>
                    <a:cs typeface="Fira Sans Extra Condensed"/>
                    <a:sym typeface="Fira Sans Extra Condensed"/>
                  </a:rPr>
                  <a:t>Поза стоя</a:t>
                </a:r>
              </a:p>
            </p:txBody>
          </p:sp>
          <p:sp>
            <p:nvSpPr>
              <p:cNvPr id="15" name="Google Shape;1665;p42">
                <a:extLst>
                  <a:ext uri="{FF2B5EF4-FFF2-40B4-BE49-F238E27FC236}">
                    <a16:creationId xmlns:a16="http://schemas.microsoft.com/office/drawing/2014/main" id="{7A854558-211E-8896-164C-A4785758F644}"/>
                  </a:ext>
                </a:extLst>
              </p:cNvPr>
              <p:cNvSpPr/>
              <p:nvPr/>
            </p:nvSpPr>
            <p:spPr>
              <a:xfrm>
                <a:off x="2913774" y="1966611"/>
                <a:ext cx="2415425" cy="800509"/>
              </a:xfrm>
              <a:custGeom>
                <a:avLst/>
                <a:gdLst>
                  <a:gd name="connsiteX0" fmla="*/ 0 w 2809190"/>
                  <a:gd name="connsiteY0" fmla="*/ 251647 h 1303803"/>
                  <a:gd name="connsiteX1" fmla="*/ 1905563 w 2809190"/>
                  <a:gd name="connsiteY1" fmla="*/ 251647 h 1303803"/>
                  <a:gd name="connsiteX2" fmla="*/ 1905563 w 2809190"/>
                  <a:gd name="connsiteY2" fmla="*/ 0 h 1303803"/>
                  <a:gd name="connsiteX3" fmla="*/ 2809190 w 2809190"/>
                  <a:gd name="connsiteY3" fmla="*/ 651902 h 1303803"/>
                  <a:gd name="connsiteX4" fmla="*/ 1905563 w 2809190"/>
                  <a:gd name="connsiteY4" fmla="*/ 1303803 h 1303803"/>
                  <a:gd name="connsiteX5" fmla="*/ 1905563 w 2809190"/>
                  <a:gd name="connsiteY5" fmla="*/ 1052156 h 1303803"/>
                  <a:gd name="connsiteX6" fmla="*/ 0 w 2809190"/>
                  <a:gd name="connsiteY6" fmla="*/ 1052156 h 1303803"/>
                  <a:gd name="connsiteX7" fmla="*/ 0 w 2809190"/>
                  <a:gd name="connsiteY7" fmla="*/ 251647 h 1303803"/>
                  <a:gd name="connsiteX0" fmla="*/ 0 w 2809190"/>
                  <a:gd name="connsiteY0" fmla="*/ 0 h 1052156"/>
                  <a:gd name="connsiteX1" fmla="*/ 1905563 w 2809190"/>
                  <a:gd name="connsiteY1" fmla="*/ 0 h 1052156"/>
                  <a:gd name="connsiteX2" fmla="*/ 2809190 w 2809190"/>
                  <a:gd name="connsiteY2" fmla="*/ 400255 h 1052156"/>
                  <a:gd name="connsiteX3" fmla="*/ 1905563 w 2809190"/>
                  <a:gd name="connsiteY3" fmla="*/ 1052156 h 1052156"/>
                  <a:gd name="connsiteX4" fmla="*/ 1905563 w 2809190"/>
                  <a:gd name="connsiteY4" fmla="*/ 800509 h 1052156"/>
                  <a:gd name="connsiteX5" fmla="*/ 0 w 2809190"/>
                  <a:gd name="connsiteY5" fmla="*/ 800509 h 1052156"/>
                  <a:gd name="connsiteX6" fmla="*/ 0 w 2809190"/>
                  <a:gd name="connsiteY6" fmla="*/ 0 h 1052156"/>
                  <a:gd name="connsiteX0" fmla="*/ 0 w 2809190"/>
                  <a:gd name="connsiteY0" fmla="*/ 0 h 800509"/>
                  <a:gd name="connsiteX1" fmla="*/ 1905563 w 2809190"/>
                  <a:gd name="connsiteY1" fmla="*/ 0 h 800509"/>
                  <a:gd name="connsiteX2" fmla="*/ 2809190 w 2809190"/>
                  <a:gd name="connsiteY2" fmla="*/ 400255 h 800509"/>
                  <a:gd name="connsiteX3" fmla="*/ 1905563 w 2809190"/>
                  <a:gd name="connsiteY3" fmla="*/ 800509 h 800509"/>
                  <a:gd name="connsiteX4" fmla="*/ 0 w 2809190"/>
                  <a:gd name="connsiteY4" fmla="*/ 800509 h 800509"/>
                  <a:gd name="connsiteX5" fmla="*/ 0 w 2809190"/>
                  <a:gd name="connsiteY5" fmla="*/ 0 h 800509"/>
                  <a:gd name="connsiteX0" fmla="*/ 0 w 2285315"/>
                  <a:gd name="connsiteY0" fmla="*/ 0 h 800509"/>
                  <a:gd name="connsiteX1" fmla="*/ 1905563 w 2285315"/>
                  <a:gd name="connsiteY1" fmla="*/ 0 h 800509"/>
                  <a:gd name="connsiteX2" fmla="*/ 2285315 w 2285315"/>
                  <a:gd name="connsiteY2" fmla="*/ 466930 h 800509"/>
                  <a:gd name="connsiteX3" fmla="*/ 1905563 w 2285315"/>
                  <a:gd name="connsiteY3" fmla="*/ 800509 h 800509"/>
                  <a:gd name="connsiteX4" fmla="*/ 0 w 2285315"/>
                  <a:gd name="connsiteY4" fmla="*/ 800509 h 800509"/>
                  <a:gd name="connsiteX5" fmla="*/ 0 w 2285315"/>
                  <a:gd name="connsiteY5" fmla="*/ 0 h 800509"/>
                  <a:gd name="connsiteX0" fmla="*/ 0 w 2148685"/>
                  <a:gd name="connsiteY0" fmla="*/ 0 h 800509"/>
                  <a:gd name="connsiteX1" fmla="*/ 1905563 w 2148685"/>
                  <a:gd name="connsiteY1" fmla="*/ 0 h 800509"/>
                  <a:gd name="connsiteX2" fmla="*/ 2148685 w 2148685"/>
                  <a:gd name="connsiteY2" fmla="*/ 428830 h 800509"/>
                  <a:gd name="connsiteX3" fmla="*/ 1905563 w 2148685"/>
                  <a:gd name="connsiteY3" fmla="*/ 800509 h 800509"/>
                  <a:gd name="connsiteX4" fmla="*/ 0 w 2148685"/>
                  <a:gd name="connsiteY4" fmla="*/ 800509 h 800509"/>
                  <a:gd name="connsiteX5" fmla="*/ 0 w 2148685"/>
                  <a:gd name="connsiteY5" fmla="*/ 0 h 80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48685" h="800509">
                    <a:moveTo>
                      <a:pt x="0" y="0"/>
                    </a:moveTo>
                    <a:lnTo>
                      <a:pt x="1905563" y="0"/>
                    </a:lnTo>
                    <a:lnTo>
                      <a:pt x="2148685" y="428830"/>
                    </a:lnTo>
                    <a:lnTo>
                      <a:pt x="1905563" y="800509"/>
                    </a:lnTo>
                    <a:lnTo>
                      <a:pt x="0" y="8005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AF9A"/>
              </a:solidFill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endParaRPr sz="2700"/>
              </a:p>
            </p:txBody>
          </p:sp>
          <p:sp>
            <p:nvSpPr>
              <p:cNvPr id="16" name="Google Shape;1667;p42">
                <a:extLst>
                  <a:ext uri="{FF2B5EF4-FFF2-40B4-BE49-F238E27FC236}">
                    <a16:creationId xmlns:a16="http://schemas.microsoft.com/office/drawing/2014/main" id="{D1B26658-426C-9104-B1EC-4BFF9C35F518}"/>
                  </a:ext>
                </a:extLst>
              </p:cNvPr>
              <p:cNvSpPr txBox="1"/>
              <p:nvPr/>
            </p:nvSpPr>
            <p:spPr>
              <a:xfrm>
                <a:off x="3179774" y="2060786"/>
                <a:ext cx="1934121" cy="592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r>
                  <a:rPr lang="ru-RU" sz="3000" dirty="0">
                    <a:solidFill>
                      <a:srgbClr val="FFFFFF"/>
                    </a:solidFill>
                    <a:latin typeface="DINPro-Black" panose="02000503030000020004" pitchFamily="50" charset="0"/>
                    <a:ea typeface="Verdana" panose="020B0604030504040204" pitchFamily="34" charset="0"/>
                    <a:cs typeface="Fira Sans Extra Condensed"/>
                    <a:sym typeface="Fira Sans Extra Condensed"/>
                  </a:rPr>
                  <a:t>Поза сидя</a:t>
                </a:r>
                <a:endParaRPr sz="3000" dirty="0">
                  <a:solidFill>
                    <a:srgbClr val="FFFFFF"/>
                  </a:solidFill>
                  <a:latin typeface="DINPro-Black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7" name="Google Shape;1665;p42">
                <a:extLst>
                  <a:ext uri="{FF2B5EF4-FFF2-40B4-BE49-F238E27FC236}">
                    <a16:creationId xmlns:a16="http://schemas.microsoft.com/office/drawing/2014/main" id="{516A62E3-E0EE-B921-1195-FAAA652785CE}"/>
                  </a:ext>
                </a:extLst>
              </p:cNvPr>
              <p:cNvSpPr/>
              <p:nvPr/>
            </p:nvSpPr>
            <p:spPr>
              <a:xfrm>
                <a:off x="801864" y="1966611"/>
                <a:ext cx="2396683" cy="800509"/>
              </a:xfrm>
              <a:custGeom>
                <a:avLst/>
                <a:gdLst>
                  <a:gd name="connsiteX0" fmla="*/ 0 w 2809190"/>
                  <a:gd name="connsiteY0" fmla="*/ 251647 h 1303803"/>
                  <a:gd name="connsiteX1" fmla="*/ 1905563 w 2809190"/>
                  <a:gd name="connsiteY1" fmla="*/ 251647 h 1303803"/>
                  <a:gd name="connsiteX2" fmla="*/ 1905563 w 2809190"/>
                  <a:gd name="connsiteY2" fmla="*/ 0 h 1303803"/>
                  <a:gd name="connsiteX3" fmla="*/ 2809190 w 2809190"/>
                  <a:gd name="connsiteY3" fmla="*/ 651902 h 1303803"/>
                  <a:gd name="connsiteX4" fmla="*/ 1905563 w 2809190"/>
                  <a:gd name="connsiteY4" fmla="*/ 1303803 h 1303803"/>
                  <a:gd name="connsiteX5" fmla="*/ 1905563 w 2809190"/>
                  <a:gd name="connsiteY5" fmla="*/ 1052156 h 1303803"/>
                  <a:gd name="connsiteX6" fmla="*/ 0 w 2809190"/>
                  <a:gd name="connsiteY6" fmla="*/ 1052156 h 1303803"/>
                  <a:gd name="connsiteX7" fmla="*/ 0 w 2809190"/>
                  <a:gd name="connsiteY7" fmla="*/ 251647 h 1303803"/>
                  <a:gd name="connsiteX0" fmla="*/ 0 w 2809190"/>
                  <a:gd name="connsiteY0" fmla="*/ 0 h 1052156"/>
                  <a:gd name="connsiteX1" fmla="*/ 1905563 w 2809190"/>
                  <a:gd name="connsiteY1" fmla="*/ 0 h 1052156"/>
                  <a:gd name="connsiteX2" fmla="*/ 2809190 w 2809190"/>
                  <a:gd name="connsiteY2" fmla="*/ 400255 h 1052156"/>
                  <a:gd name="connsiteX3" fmla="*/ 1905563 w 2809190"/>
                  <a:gd name="connsiteY3" fmla="*/ 1052156 h 1052156"/>
                  <a:gd name="connsiteX4" fmla="*/ 1905563 w 2809190"/>
                  <a:gd name="connsiteY4" fmla="*/ 800509 h 1052156"/>
                  <a:gd name="connsiteX5" fmla="*/ 0 w 2809190"/>
                  <a:gd name="connsiteY5" fmla="*/ 800509 h 1052156"/>
                  <a:gd name="connsiteX6" fmla="*/ 0 w 2809190"/>
                  <a:gd name="connsiteY6" fmla="*/ 0 h 1052156"/>
                  <a:gd name="connsiteX0" fmla="*/ 0 w 2809190"/>
                  <a:gd name="connsiteY0" fmla="*/ 0 h 800509"/>
                  <a:gd name="connsiteX1" fmla="*/ 1905563 w 2809190"/>
                  <a:gd name="connsiteY1" fmla="*/ 0 h 800509"/>
                  <a:gd name="connsiteX2" fmla="*/ 2809190 w 2809190"/>
                  <a:gd name="connsiteY2" fmla="*/ 400255 h 800509"/>
                  <a:gd name="connsiteX3" fmla="*/ 1905563 w 2809190"/>
                  <a:gd name="connsiteY3" fmla="*/ 800509 h 800509"/>
                  <a:gd name="connsiteX4" fmla="*/ 0 w 2809190"/>
                  <a:gd name="connsiteY4" fmla="*/ 800509 h 800509"/>
                  <a:gd name="connsiteX5" fmla="*/ 0 w 2809190"/>
                  <a:gd name="connsiteY5" fmla="*/ 0 h 800509"/>
                  <a:gd name="connsiteX0" fmla="*/ 0 w 2285315"/>
                  <a:gd name="connsiteY0" fmla="*/ 0 h 800509"/>
                  <a:gd name="connsiteX1" fmla="*/ 1905563 w 2285315"/>
                  <a:gd name="connsiteY1" fmla="*/ 0 h 800509"/>
                  <a:gd name="connsiteX2" fmla="*/ 2285315 w 2285315"/>
                  <a:gd name="connsiteY2" fmla="*/ 466930 h 800509"/>
                  <a:gd name="connsiteX3" fmla="*/ 1905563 w 2285315"/>
                  <a:gd name="connsiteY3" fmla="*/ 800509 h 800509"/>
                  <a:gd name="connsiteX4" fmla="*/ 0 w 2285315"/>
                  <a:gd name="connsiteY4" fmla="*/ 800509 h 800509"/>
                  <a:gd name="connsiteX5" fmla="*/ 0 w 2285315"/>
                  <a:gd name="connsiteY5" fmla="*/ 0 h 800509"/>
                  <a:gd name="connsiteX0" fmla="*/ 0 w 2148685"/>
                  <a:gd name="connsiteY0" fmla="*/ 0 h 800509"/>
                  <a:gd name="connsiteX1" fmla="*/ 1905563 w 2148685"/>
                  <a:gd name="connsiteY1" fmla="*/ 0 h 800509"/>
                  <a:gd name="connsiteX2" fmla="*/ 2148685 w 2148685"/>
                  <a:gd name="connsiteY2" fmla="*/ 428830 h 800509"/>
                  <a:gd name="connsiteX3" fmla="*/ 1905563 w 2148685"/>
                  <a:gd name="connsiteY3" fmla="*/ 800509 h 800509"/>
                  <a:gd name="connsiteX4" fmla="*/ 0 w 2148685"/>
                  <a:gd name="connsiteY4" fmla="*/ 800509 h 800509"/>
                  <a:gd name="connsiteX5" fmla="*/ 0 w 2148685"/>
                  <a:gd name="connsiteY5" fmla="*/ 0 h 80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48685" h="800509">
                    <a:moveTo>
                      <a:pt x="0" y="0"/>
                    </a:moveTo>
                    <a:lnTo>
                      <a:pt x="1905563" y="0"/>
                    </a:lnTo>
                    <a:lnTo>
                      <a:pt x="2148685" y="428830"/>
                    </a:lnTo>
                    <a:lnTo>
                      <a:pt x="1905563" y="800509"/>
                    </a:lnTo>
                    <a:lnTo>
                      <a:pt x="0" y="8005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E5D"/>
              </a:solidFill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endParaRPr sz="2700"/>
              </a:p>
            </p:txBody>
          </p:sp>
          <p:sp>
            <p:nvSpPr>
              <p:cNvPr id="19" name="Google Shape;1666;p42">
                <a:extLst>
                  <a:ext uri="{FF2B5EF4-FFF2-40B4-BE49-F238E27FC236}">
                    <a16:creationId xmlns:a16="http://schemas.microsoft.com/office/drawing/2014/main" id="{E74016E0-35DB-B544-2960-959833C08280}"/>
                  </a:ext>
                </a:extLst>
              </p:cNvPr>
              <p:cNvSpPr txBox="1"/>
              <p:nvPr/>
            </p:nvSpPr>
            <p:spPr>
              <a:xfrm>
                <a:off x="944574" y="2060786"/>
                <a:ext cx="1987765" cy="592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38" tIns="137138" rIns="137138" bIns="137138" anchor="ctr" anchorCtr="0">
                <a:noAutofit/>
              </a:bodyPr>
              <a:lstStyle/>
              <a:p>
                <a:r>
                  <a:rPr lang="ru-RU" sz="3000" dirty="0">
                    <a:solidFill>
                      <a:srgbClr val="FFFFFF"/>
                    </a:solidFill>
                    <a:latin typeface="DINPro-Black" panose="02000503030000020004" pitchFamily="50" charset="0"/>
                    <a:ea typeface="Verdana" panose="020B0604030504040204" pitchFamily="34" charset="0"/>
                    <a:cs typeface="Fira Sans Extra Condensed"/>
                    <a:sym typeface="Fira Sans Extra Condensed"/>
                  </a:rPr>
                  <a:t>Поза лежа</a:t>
                </a:r>
                <a:endParaRPr sz="3000" dirty="0">
                  <a:solidFill>
                    <a:srgbClr val="FFFFFF"/>
                  </a:solidFill>
                  <a:latin typeface="DINPro-Black" panose="02000503030000020004" pitchFamily="50" charset="0"/>
                  <a:ea typeface="Verdana" panose="020B0604030504040204" pitchFamily="34" charset="0"/>
                  <a:cs typeface="Fira Sans Extra Condensed"/>
                  <a:sym typeface="Fira Sans Extra Condensed"/>
                </a:endParaRPr>
              </a:p>
            </p:txBody>
          </p:sp>
        </p:grpSp>
        <p:grpSp>
          <p:nvGrpSpPr>
            <p:cNvPr id="20" name="组合 95">
              <a:extLst>
                <a:ext uri="{FF2B5EF4-FFF2-40B4-BE49-F238E27FC236}">
                  <a16:creationId xmlns:a16="http://schemas.microsoft.com/office/drawing/2014/main" id="{E991457D-7F34-DAD3-E201-CB1ED81B6C1B}"/>
                </a:ext>
              </a:extLst>
            </p:cNvPr>
            <p:cNvGrpSpPr/>
            <p:nvPr/>
          </p:nvGrpSpPr>
          <p:grpSpPr>
            <a:xfrm>
              <a:off x="2191858" y="6251107"/>
              <a:ext cx="2869843" cy="1720542"/>
              <a:chOff x="1147304" y="1194144"/>
              <a:chExt cx="3870418" cy="1147028"/>
            </a:xfrm>
          </p:grpSpPr>
          <p:sp>
            <p:nvSpPr>
              <p:cNvPr id="21" name="文本框 2">
                <a:extLst>
                  <a:ext uri="{FF2B5EF4-FFF2-40B4-BE49-F238E27FC236}">
                    <a16:creationId xmlns:a16="http://schemas.microsoft.com/office/drawing/2014/main" id="{AC551DE5-DE38-F811-B725-E477FA8431F9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3356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30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С рождения</a:t>
                </a:r>
                <a:endParaRPr lang="zh-CN" altLang="en-US" sz="3000" b="1" spc="450" dirty="0">
                  <a:solidFill>
                    <a:srgbClr val="727E5D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文本框 3">
                <a:extLst>
                  <a:ext uri="{FF2B5EF4-FFF2-40B4-BE49-F238E27FC236}">
                    <a16:creationId xmlns:a16="http://schemas.microsoft.com/office/drawing/2014/main" id="{408822D8-5CC8-A11A-2649-4FB58CC3B9CB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3858712" cy="638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Позиционирование в позе лежа начинается с момента рождения</a:t>
                </a:r>
              </a:p>
            </p:txBody>
          </p:sp>
          <p:cxnSp>
            <p:nvCxnSpPr>
              <p:cNvPr id="23" name="直接连接符 5">
                <a:extLst>
                  <a:ext uri="{FF2B5EF4-FFF2-40B4-BE49-F238E27FC236}">
                    <a16:creationId xmlns:a16="http://schemas.microsoft.com/office/drawing/2014/main" id="{B870E5F7-1ADB-8E91-A39A-1017B30D2D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3979" y="1582803"/>
                <a:ext cx="306774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54">
                <a:extLst>
                  <a:ext uri="{FF2B5EF4-FFF2-40B4-BE49-F238E27FC236}">
                    <a16:creationId xmlns:a16="http://schemas.microsoft.com/office/drawing/2014/main" id="{DE3560D6-CDBE-251A-E764-D1A381B64E0F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95">
              <a:extLst>
                <a:ext uri="{FF2B5EF4-FFF2-40B4-BE49-F238E27FC236}">
                  <a16:creationId xmlns:a16="http://schemas.microsoft.com/office/drawing/2014/main" id="{82EED61B-AF36-4988-D9FD-A53EFE9169DF}"/>
                </a:ext>
              </a:extLst>
            </p:cNvPr>
            <p:cNvGrpSpPr/>
            <p:nvPr/>
          </p:nvGrpSpPr>
          <p:grpSpPr>
            <a:xfrm>
              <a:off x="5474117" y="6249542"/>
              <a:ext cx="2869843" cy="2015496"/>
              <a:chOff x="1147304" y="1194144"/>
              <a:chExt cx="3870418" cy="1343664"/>
            </a:xfrm>
          </p:grpSpPr>
          <p:sp>
            <p:nvSpPr>
              <p:cNvPr id="26" name="文本框 2">
                <a:extLst>
                  <a:ext uri="{FF2B5EF4-FFF2-40B4-BE49-F238E27FC236}">
                    <a16:creationId xmlns:a16="http://schemas.microsoft.com/office/drawing/2014/main" id="{2A97DC7A-B0FA-624F-6CB8-D78025BA0FE2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3356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3000" b="1" dirty="0">
                    <a:solidFill>
                      <a:srgbClr val="97AF9A"/>
                    </a:solidFill>
                    <a:latin typeface="DINPro-Black" panose="02000503030000020004" pitchFamily="50" charset="0"/>
                    <a:ea typeface="微软雅黑" panose="020B0503020204020204" pitchFamily="34" charset="-122"/>
                  </a:rPr>
                  <a:t>6-8 месяцев</a:t>
                </a:r>
                <a:endParaRPr lang="zh-CN" altLang="en-US" sz="3000" b="1" dirty="0">
                  <a:solidFill>
                    <a:srgbClr val="97AF9A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3">
                <a:extLst>
                  <a:ext uri="{FF2B5EF4-FFF2-40B4-BE49-F238E27FC236}">
                    <a16:creationId xmlns:a16="http://schemas.microsoft.com/office/drawing/2014/main" id="{5232A30C-9ACD-93DB-7EBA-00F48B0C9AAF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3858712" cy="835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Позиционирование в позе сидя начинается с 6-8 мес. жизни ребенка</a:t>
                </a:r>
              </a:p>
            </p:txBody>
          </p:sp>
          <p:cxnSp>
            <p:nvCxnSpPr>
              <p:cNvPr id="28" name="直接连接符 5">
                <a:extLst>
                  <a:ext uri="{FF2B5EF4-FFF2-40B4-BE49-F238E27FC236}">
                    <a16:creationId xmlns:a16="http://schemas.microsoft.com/office/drawing/2014/main" id="{FFA68866-D7F4-D473-69F6-2BE78D0C7F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3979" y="1582803"/>
                <a:ext cx="306774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54">
                <a:extLst>
                  <a:ext uri="{FF2B5EF4-FFF2-40B4-BE49-F238E27FC236}">
                    <a16:creationId xmlns:a16="http://schemas.microsoft.com/office/drawing/2014/main" id="{C663270B-42BA-C810-2067-79BEBC6F93CF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95">
              <a:extLst>
                <a:ext uri="{FF2B5EF4-FFF2-40B4-BE49-F238E27FC236}">
                  <a16:creationId xmlns:a16="http://schemas.microsoft.com/office/drawing/2014/main" id="{C300BAF1-F89A-EE06-8C84-9B17179C1C11}"/>
                </a:ext>
              </a:extLst>
            </p:cNvPr>
            <p:cNvGrpSpPr/>
            <p:nvPr/>
          </p:nvGrpSpPr>
          <p:grpSpPr>
            <a:xfrm>
              <a:off x="8765056" y="6249543"/>
              <a:ext cx="2869843" cy="1720542"/>
              <a:chOff x="1147304" y="1194144"/>
              <a:chExt cx="3870418" cy="1147028"/>
            </a:xfrm>
          </p:grpSpPr>
          <p:sp>
            <p:nvSpPr>
              <p:cNvPr id="31" name="文本框 2">
                <a:extLst>
                  <a:ext uri="{FF2B5EF4-FFF2-40B4-BE49-F238E27FC236}">
                    <a16:creationId xmlns:a16="http://schemas.microsoft.com/office/drawing/2014/main" id="{4189BC42-1E42-2790-D5BA-DB3E42E2A840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38587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3000" b="1" dirty="0">
                    <a:solidFill>
                      <a:srgbClr val="FACA67"/>
                    </a:solidFill>
                    <a:latin typeface="DINPro-Black" panose="02000503030000020004" pitchFamily="50" charset="0"/>
                    <a:ea typeface="微软雅黑" panose="020B0503020204020204" pitchFamily="34" charset="-122"/>
                  </a:rPr>
                  <a:t>10-12 месяцев</a:t>
                </a:r>
                <a:endParaRPr lang="zh-CN" altLang="en-US" sz="3000" b="1" dirty="0">
                  <a:solidFill>
                    <a:srgbClr val="FACA67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文本框 3">
                <a:extLst>
                  <a:ext uri="{FF2B5EF4-FFF2-40B4-BE49-F238E27FC236}">
                    <a16:creationId xmlns:a16="http://schemas.microsoft.com/office/drawing/2014/main" id="{90C966DE-2B05-F946-A823-2756079A287A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3858712" cy="638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Позиционирование в позе стоя с 10-12 мес. жизни ребенка</a:t>
                </a:r>
              </a:p>
            </p:txBody>
          </p:sp>
          <p:cxnSp>
            <p:nvCxnSpPr>
              <p:cNvPr id="33" name="直接连接符 5">
                <a:extLst>
                  <a:ext uri="{FF2B5EF4-FFF2-40B4-BE49-F238E27FC236}">
                    <a16:creationId xmlns:a16="http://schemas.microsoft.com/office/drawing/2014/main" id="{CB68C1F3-53C5-FF07-3FAC-35CEDEDB5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3979" y="1582803"/>
                <a:ext cx="306774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54">
                <a:extLst>
                  <a:ext uri="{FF2B5EF4-FFF2-40B4-BE49-F238E27FC236}">
                    <a16:creationId xmlns:a16="http://schemas.microsoft.com/office/drawing/2014/main" id="{BEBFFC01-6CE8-C437-8164-381087DFD939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95">
              <a:extLst>
                <a:ext uri="{FF2B5EF4-FFF2-40B4-BE49-F238E27FC236}">
                  <a16:creationId xmlns:a16="http://schemas.microsoft.com/office/drawing/2014/main" id="{63E8BF39-D6AC-D0E6-3EEC-ED8BC5B2D234}"/>
                </a:ext>
              </a:extLst>
            </p:cNvPr>
            <p:cNvGrpSpPr/>
            <p:nvPr/>
          </p:nvGrpSpPr>
          <p:grpSpPr>
            <a:xfrm>
              <a:off x="12064675" y="6249544"/>
              <a:ext cx="2869843" cy="2015496"/>
              <a:chOff x="1147304" y="1194144"/>
              <a:chExt cx="3870418" cy="1343664"/>
            </a:xfrm>
          </p:grpSpPr>
          <p:sp>
            <p:nvSpPr>
              <p:cNvPr id="36" name="文本框 2">
                <a:extLst>
                  <a:ext uri="{FF2B5EF4-FFF2-40B4-BE49-F238E27FC236}">
                    <a16:creationId xmlns:a16="http://schemas.microsoft.com/office/drawing/2014/main" id="{8AE59172-BB56-4862-ECC5-1D1F9C7B5130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38587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3000" b="1" dirty="0">
                    <a:solidFill>
                      <a:srgbClr val="FF9943"/>
                    </a:solidFill>
                    <a:latin typeface="DINPro-Black" panose="02000503030000020004" pitchFamily="50" charset="0"/>
                    <a:ea typeface="微软雅黑" panose="020B0503020204020204" pitchFamily="34" charset="-122"/>
                  </a:rPr>
                  <a:t>С 24 месяцев</a:t>
                </a:r>
                <a:endParaRPr lang="zh-CN" altLang="en-US" sz="3000" b="1" dirty="0">
                  <a:solidFill>
                    <a:srgbClr val="FF9943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3">
                <a:extLst>
                  <a:ext uri="{FF2B5EF4-FFF2-40B4-BE49-F238E27FC236}">
                    <a16:creationId xmlns:a16="http://schemas.microsoft.com/office/drawing/2014/main" id="{8F45D3C6-CF3F-2EB9-A5AE-97521FD680E1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3858712" cy="835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Позиционирование при ходьбе начинается с 24 мес. жизни ребенка</a:t>
                </a:r>
              </a:p>
            </p:txBody>
          </p:sp>
          <p:cxnSp>
            <p:nvCxnSpPr>
              <p:cNvPr id="38" name="直接连接符 5">
                <a:extLst>
                  <a:ext uri="{FF2B5EF4-FFF2-40B4-BE49-F238E27FC236}">
                    <a16:creationId xmlns:a16="http://schemas.microsoft.com/office/drawing/2014/main" id="{C97B116C-75BF-9EE6-5E15-E78C35EE0A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3979" y="1582803"/>
                <a:ext cx="306774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54">
                <a:extLst>
                  <a:ext uri="{FF2B5EF4-FFF2-40B4-BE49-F238E27FC236}">
                    <a16:creationId xmlns:a16="http://schemas.microsoft.com/office/drawing/2014/main" id="{499F3306-352A-5FC1-53DC-9D0A06F06FA0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69967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28700" y="930121"/>
            <a:ext cx="11699719" cy="258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Измерения необходимые для организации правильной позы сидя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727E5D"/>
              </a:solidFill>
              <a:effectLst/>
              <a:uLnTx/>
              <a:uFillTx/>
              <a:latin typeface="DINPro-Bold" panose="02000503030000020004" pitchFamily="50" charset="0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63DA31-CAA6-33B5-AC33-FEE305F77D56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DA09AB-962A-56B9-6A8D-534011EFC4B9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7FA597-6EDC-145B-4175-53CAB5D0FC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4A970C-90A4-8D15-34AD-3F050EDA2E38}"/>
              </a:ext>
            </a:extLst>
          </p:cNvPr>
          <p:cNvSpPr/>
          <p:nvPr/>
        </p:nvSpPr>
        <p:spPr>
          <a:xfrm>
            <a:off x="611862" y="876300"/>
            <a:ext cx="150137" cy="2577628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sp>
        <p:nvSpPr>
          <p:cNvPr id="8" name="原创设计师QQ598969553          _153">
            <a:extLst>
              <a:ext uri="{FF2B5EF4-FFF2-40B4-BE49-F238E27FC236}">
                <a16:creationId xmlns:a16="http://schemas.microsoft.com/office/drawing/2014/main" id="{9043D901-CB63-C0AF-856E-6B758482ADCB}"/>
              </a:ext>
            </a:extLst>
          </p:cNvPr>
          <p:cNvSpPr/>
          <p:nvPr/>
        </p:nvSpPr>
        <p:spPr>
          <a:xfrm>
            <a:off x="1028700" y="4554800"/>
            <a:ext cx="254547" cy="587294"/>
          </a:xfrm>
          <a:prstGeom prst="homePlat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9" name="原创设计师QQ598969553          _153">
            <a:extLst>
              <a:ext uri="{FF2B5EF4-FFF2-40B4-BE49-F238E27FC236}">
                <a16:creationId xmlns:a16="http://schemas.microsoft.com/office/drawing/2014/main" id="{8817C802-8BB6-806E-BEF9-EA393EC17BD2}"/>
              </a:ext>
            </a:extLst>
          </p:cNvPr>
          <p:cNvSpPr/>
          <p:nvPr/>
        </p:nvSpPr>
        <p:spPr>
          <a:xfrm>
            <a:off x="1028700" y="6176587"/>
            <a:ext cx="254547" cy="587294"/>
          </a:xfrm>
          <a:prstGeom prst="homePlate">
            <a:avLst/>
          </a:prstGeom>
          <a:solidFill>
            <a:srgbClr val="FAC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0" name="原创设计师QQ598969553          _153">
            <a:extLst>
              <a:ext uri="{FF2B5EF4-FFF2-40B4-BE49-F238E27FC236}">
                <a16:creationId xmlns:a16="http://schemas.microsoft.com/office/drawing/2014/main" id="{D5DCB589-7EF6-8234-482A-2D99002113CB}"/>
              </a:ext>
            </a:extLst>
          </p:cNvPr>
          <p:cNvSpPr/>
          <p:nvPr/>
        </p:nvSpPr>
        <p:spPr>
          <a:xfrm>
            <a:off x="1028700" y="7798374"/>
            <a:ext cx="254547" cy="587294"/>
          </a:xfrm>
          <a:prstGeom prst="homePlate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1" name="文本框 3">
            <a:extLst>
              <a:ext uri="{FF2B5EF4-FFF2-40B4-BE49-F238E27FC236}">
                <a16:creationId xmlns:a16="http://schemas.microsoft.com/office/drawing/2014/main" id="{4F4CEF96-D824-2D5B-2827-693F579B7859}"/>
              </a:ext>
            </a:extLst>
          </p:cNvPr>
          <p:cNvSpPr txBox="1"/>
          <p:nvPr/>
        </p:nvSpPr>
        <p:spPr>
          <a:xfrm>
            <a:off x="1524000" y="4554800"/>
            <a:ext cx="4800600" cy="36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Ширина сидения ( ширина таза +2 см.)</a:t>
            </a:r>
          </a:p>
        </p:txBody>
      </p:sp>
      <p:sp>
        <p:nvSpPr>
          <p:cNvPr id="12" name="文本框 3">
            <a:extLst>
              <a:ext uri="{FF2B5EF4-FFF2-40B4-BE49-F238E27FC236}">
                <a16:creationId xmlns:a16="http://schemas.microsoft.com/office/drawing/2014/main" id="{4E8819CF-8D8F-8559-19B1-696E13E59C48}"/>
              </a:ext>
            </a:extLst>
          </p:cNvPr>
          <p:cNvSpPr txBox="1"/>
          <p:nvPr/>
        </p:nvSpPr>
        <p:spPr>
          <a:xfrm>
            <a:off x="1524000" y="6176587"/>
            <a:ext cx="4800600" cy="36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Глубина сидения ( длина бедра -2 см.) </a:t>
            </a: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BAED528F-11C4-EFB4-60E9-B6B58F8A4B29}"/>
              </a:ext>
            </a:extLst>
          </p:cNvPr>
          <p:cNvSpPr txBox="1"/>
          <p:nvPr/>
        </p:nvSpPr>
        <p:spPr>
          <a:xfrm>
            <a:off x="1524000" y="7713929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подножки ( длина голени по задней поверхности)</a:t>
            </a:r>
          </a:p>
        </p:txBody>
      </p:sp>
      <p:sp>
        <p:nvSpPr>
          <p:cNvPr id="14" name="原创设计师QQ598969553          _153">
            <a:extLst>
              <a:ext uri="{FF2B5EF4-FFF2-40B4-BE49-F238E27FC236}">
                <a16:creationId xmlns:a16="http://schemas.microsoft.com/office/drawing/2014/main" id="{EED9353F-9D00-CB17-6231-D848AA508CFD}"/>
              </a:ext>
            </a:extLst>
          </p:cNvPr>
          <p:cNvSpPr/>
          <p:nvPr/>
        </p:nvSpPr>
        <p:spPr>
          <a:xfrm>
            <a:off x="8153400" y="4554800"/>
            <a:ext cx="254547" cy="587294"/>
          </a:xfrm>
          <a:prstGeom prst="homePlat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5" name="原创设计师QQ598969553          _153">
            <a:extLst>
              <a:ext uri="{FF2B5EF4-FFF2-40B4-BE49-F238E27FC236}">
                <a16:creationId xmlns:a16="http://schemas.microsoft.com/office/drawing/2014/main" id="{9FFB4150-8496-77CA-B1CD-89E0655EF825}"/>
              </a:ext>
            </a:extLst>
          </p:cNvPr>
          <p:cNvSpPr/>
          <p:nvPr/>
        </p:nvSpPr>
        <p:spPr>
          <a:xfrm>
            <a:off x="8153400" y="6176587"/>
            <a:ext cx="254547" cy="587294"/>
          </a:xfrm>
          <a:prstGeom prst="homePlate">
            <a:avLst/>
          </a:prstGeom>
          <a:solidFill>
            <a:srgbClr val="FAC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6" name="原创设计师QQ598969553          _153">
            <a:extLst>
              <a:ext uri="{FF2B5EF4-FFF2-40B4-BE49-F238E27FC236}">
                <a16:creationId xmlns:a16="http://schemas.microsoft.com/office/drawing/2014/main" id="{61FD527D-085C-442D-9296-9B82C5EE6331}"/>
              </a:ext>
            </a:extLst>
          </p:cNvPr>
          <p:cNvSpPr/>
          <p:nvPr/>
        </p:nvSpPr>
        <p:spPr>
          <a:xfrm>
            <a:off x="8153400" y="7798374"/>
            <a:ext cx="254547" cy="587294"/>
          </a:xfrm>
          <a:prstGeom prst="homePlate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7" name="文本框 3">
            <a:extLst>
              <a:ext uri="{FF2B5EF4-FFF2-40B4-BE49-F238E27FC236}">
                <a16:creationId xmlns:a16="http://schemas.microsoft.com/office/drawing/2014/main" id="{A3E2CE70-DE6B-9A20-5EA0-4170326900EF}"/>
              </a:ext>
            </a:extLst>
          </p:cNvPr>
          <p:cNvSpPr txBox="1"/>
          <p:nvPr/>
        </p:nvSpPr>
        <p:spPr>
          <a:xfrm>
            <a:off x="8686800" y="4554800"/>
            <a:ext cx="4800600" cy="957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спинки ( расстояние от сидения до плеча, при подборе комнатной кресла-коляски)</a:t>
            </a:r>
          </a:p>
        </p:txBody>
      </p:sp>
      <p:sp>
        <p:nvSpPr>
          <p:cNvPr id="19" name="文本框 3">
            <a:extLst>
              <a:ext uri="{FF2B5EF4-FFF2-40B4-BE49-F238E27FC236}">
                <a16:creationId xmlns:a16="http://schemas.microsoft.com/office/drawing/2014/main" id="{1B43C0FE-288F-DF25-8824-6A0B909D027A}"/>
              </a:ext>
            </a:extLst>
          </p:cNvPr>
          <p:cNvSpPr txBox="1"/>
          <p:nvPr/>
        </p:nvSpPr>
        <p:spPr>
          <a:xfrm>
            <a:off x="8686800" y="6075762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Ширина грудных поддержек ( ширина груди + 2 см.)</a:t>
            </a:r>
          </a:p>
        </p:txBody>
      </p:sp>
      <p:sp>
        <p:nvSpPr>
          <p:cNvPr id="20" name="文本框 3">
            <a:extLst>
              <a:ext uri="{FF2B5EF4-FFF2-40B4-BE49-F238E27FC236}">
                <a16:creationId xmlns:a16="http://schemas.microsoft.com/office/drawing/2014/main" id="{49120DC0-BC5C-A546-FA56-39010D6D22A4}"/>
              </a:ext>
            </a:extLst>
          </p:cNvPr>
          <p:cNvSpPr txBox="1"/>
          <p:nvPr/>
        </p:nvSpPr>
        <p:spPr>
          <a:xfrm>
            <a:off x="8686800" y="7704256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подлокотников ( Расстояние от сиденья до локтя)</a:t>
            </a:r>
          </a:p>
        </p:txBody>
      </p:sp>
    </p:spTree>
    <p:extLst>
      <p:ext uri="{BB962C8B-B14F-4D97-AF65-F5344CB8AC3E}">
        <p14:creationId xmlns:p14="http://schemas.microsoft.com/office/powerpoint/2010/main" val="3253983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28700" y="930121"/>
            <a:ext cx="14058900" cy="257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Измерения необходимые для организации позы стоя в заднемоторном </a:t>
            </a:r>
            <a:r>
              <a:rPr kumimoji="0" lang="ru-RU" sz="7000" b="0" i="0" u="none" strike="noStrike" kern="1200" cap="none" spc="0" normalizeH="0" baseline="0" noProof="0" dirty="0" err="1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вертикализаторе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727E5D"/>
              </a:solidFill>
              <a:effectLst/>
              <a:uLnTx/>
              <a:uFillTx/>
              <a:latin typeface="DINPro-Bold" panose="02000503030000020004" pitchFamily="50" charset="0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09F335-3042-66FB-0101-FF709F44B8D9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1C7C14F-A72B-A5C2-AD25-22FB56D9A461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13EF75-013B-CE08-CC9E-1765A1D7FC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原创设计师QQ598969553          _153">
            <a:extLst>
              <a:ext uri="{FF2B5EF4-FFF2-40B4-BE49-F238E27FC236}">
                <a16:creationId xmlns:a16="http://schemas.microsoft.com/office/drawing/2014/main" id="{1776FBB4-A64D-96A9-0934-89CC32C9F18A}"/>
              </a:ext>
            </a:extLst>
          </p:cNvPr>
          <p:cNvSpPr/>
          <p:nvPr/>
        </p:nvSpPr>
        <p:spPr>
          <a:xfrm>
            <a:off x="1028700" y="4554800"/>
            <a:ext cx="254547" cy="587294"/>
          </a:xfrm>
          <a:prstGeom prst="homePlat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9" name="原创设计师QQ598969553          _153">
            <a:extLst>
              <a:ext uri="{FF2B5EF4-FFF2-40B4-BE49-F238E27FC236}">
                <a16:creationId xmlns:a16="http://schemas.microsoft.com/office/drawing/2014/main" id="{1D9A16AD-6924-0FCC-C7FF-63AE82DD6C42}"/>
              </a:ext>
            </a:extLst>
          </p:cNvPr>
          <p:cNvSpPr/>
          <p:nvPr/>
        </p:nvSpPr>
        <p:spPr>
          <a:xfrm>
            <a:off x="1028700" y="6176587"/>
            <a:ext cx="254547" cy="587294"/>
          </a:xfrm>
          <a:prstGeom prst="homePlate">
            <a:avLst/>
          </a:prstGeom>
          <a:solidFill>
            <a:srgbClr val="FAC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0" name="原创设计师QQ598969553          _153">
            <a:extLst>
              <a:ext uri="{FF2B5EF4-FFF2-40B4-BE49-F238E27FC236}">
                <a16:creationId xmlns:a16="http://schemas.microsoft.com/office/drawing/2014/main" id="{F721871D-C7EF-648B-B591-61BDF2B99735}"/>
              </a:ext>
            </a:extLst>
          </p:cNvPr>
          <p:cNvSpPr/>
          <p:nvPr/>
        </p:nvSpPr>
        <p:spPr>
          <a:xfrm>
            <a:off x="1028700" y="7798374"/>
            <a:ext cx="254547" cy="587294"/>
          </a:xfrm>
          <a:prstGeom prst="homePlate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1" name="文本框 3">
            <a:extLst>
              <a:ext uri="{FF2B5EF4-FFF2-40B4-BE49-F238E27FC236}">
                <a16:creationId xmlns:a16="http://schemas.microsoft.com/office/drawing/2014/main" id="{1F064576-21EB-9E36-DEEF-19DC1F06476E}"/>
              </a:ext>
            </a:extLst>
          </p:cNvPr>
          <p:cNvSpPr txBox="1"/>
          <p:nvPr/>
        </p:nvSpPr>
        <p:spPr>
          <a:xfrm>
            <a:off x="1524000" y="4554800"/>
            <a:ext cx="4800600" cy="36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Определение типоразмера ( рост)</a:t>
            </a:r>
          </a:p>
        </p:txBody>
      </p:sp>
      <p:sp>
        <p:nvSpPr>
          <p:cNvPr id="12" name="文本框 3">
            <a:extLst>
              <a:ext uri="{FF2B5EF4-FFF2-40B4-BE49-F238E27FC236}">
                <a16:creationId xmlns:a16="http://schemas.microsoft.com/office/drawing/2014/main" id="{6E80138E-7F0F-7189-D850-2821FAE53459}"/>
              </a:ext>
            </a:extLst>
          </p:cNvPr>
          <p:cNvSpPr txBox="1"/>
          <p:nvPr/>
        </p:nvSpPr>
        <p:spPr>
          <a:xfrm>
            <a:off x="1524000" y="6176587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Подбор стабильной опоры ( расстояние от стопы до плеча)</a:t>
            </a: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C2F66D8D-5DFA-FEE4-B796-3F89E7A64076}"/>
              </a:ext>
            </a:extLst>
          </p:cNvPr>
          <p:cNvSpPr txBox="1"/>
          <p:nvPr/>
        </p:nvSpPr>
        <p:spPr>
          <a:xfrm>
            <a:off x="1524000" y="7713929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грудных поддержек ( расстояние от стопы до подмышки)</a:t>
            </a:r>
          </a:p>
        </p:txBody>
      </p:sp>
      <p:sp>
        <p:nvSpPr>
          <p:cNvPr id="14" name="原创设计师QQ598969553          _153">
            <a:extLst>
              <a:ext uri="{FF2B5EF4-FFF2-40B4-BE49-F238E27FC236}">
                <a16:creationId xmlns:a16="http://schemas.microsoft.com/office/drawing/2014/main" id="{1DAF0FF7-04C4-050F-9A9E-6A15E8A7063E}"/>
              </a:ext>
            </a:extLst>
          </p:cNvPr>
          <p:cNvSpPr/>
          <p:nvPr/>
        </p:nvSpPr>
        <p:spPr>
          <a:xfrm>
            <a:off x="8153400" y="4554800"/>
            <a:ext cx="254547" cy="587294"/>
          </a:xfrm>
          <a:prstGeom prst="homePlat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5" name="原创设计师QQ598969553          _153">
            <a:extLst>
              <a:ext uri="{FF2B5EF4-FFF2-40B4-BE49-F238E27FC236}">
                <a16:creationId xmlns:a16="http://schemas.microsoft.com/office/drawing/2014/main" id="{B6CD0334-F29B-6A45-050D-C8851DCD25D5}"/>
              </a:ext>
            </a:extLst>
          </p:cNvPr>
          <p:cNvSpPr/>
          <p:nvPr/>
        </p:nvSpPr>
        <p:spPr>
          <a:xfrm>
            <a:off x="8153400" y="6176587"/>
            <a:ext cx="254547" cy="587294"/>
          </a:xfrm>
          <a:prstGeom prst="homePlate">
            <a:avLst/>
          </a:prstGeom>
          <a:solidFill>
            <a:srgbClr val="FAC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7" name="文本框 3">
            <a:extLst>
              <a:ext uri="{FF2B5EF4-FFF2-40B4-BE49-F238E27FC236}">
                <a16:creationId xmlns:a16="http://schemas.microsoft.com/office/drawing/2014/main" id="{DD12A1A9-5AD0-3640-4F1D-3937FE604ABB}"/>
              </a:ext>
            </a:extLst>
          </p:cNvPr>
          <p:cNvSpPr txBox="1"/>
          <p:nvPr/>
        </p:nvSpPr>
        <p:spPr>
          <a:xfrm>
            <a:off x="8686800" y="4554800"/>
            <a:ext cx="4800600" cy="957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боковых тазобедренных поддержек( расстояние от стопы до ТБС)</a:t>
            </a:r>
          </a:p>
        </p:txBody>
      </p:sp>
      <p:sp>
        <p:nvSpPr>
          <p:cNvPr id="19" name="文本框 3">
            <a:extLst>
              <a:ext uri="{FF2B5EF4-FFF2-40B4-BE49-F238E27FC236}">
                <a16:creationId xmlns:a16="http://schemas.microsoft.com/office/drawing/2014/main" id="{C68FA8DE-2DE7-D0DC-09E5-27ACF23CF7C0}"/>
              </a:ext>
            </a:extLst>
          </p:cNvPr>
          <p:cNvSpPr txBox="1"/>
          <p:nvPr/>
        </p:nvSpPr>
        <p:spPr>
          <a:xfrm>
            <a:off x="8686800" y="6075762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подколенных упоров ( расстояние от стопы до колена)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ECD86DE-6F63-004A-7EE1-DFA6DB5221F3}"/>
              </a:ext>
            </a:extLst>
          </p:cNvPr>
          <p:cNvSpPr/>
          <p:nvPr/>
        </p:nvSpPr>
        <p:spPr>
          <a:xfrm>
            <a:off x="611862" y="876300"/>
            <a:ext cx="150137" cy="2577628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48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28700" y="952981"/>
            <a:ext cx="14516100" cy="257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Измерения необходимые для организации позы стоя в </a:t>
            </a:r>
            <a:r>
              <a:rPr kumimoji="0" lang="ru-RU" sz="7000" b="0" i="0" u="none" strike="noStrike" kern="1200" cap="none" spc="0" normalizeH="0" baseline="0" noProof="0" dirty="0" err="1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переднеопорном</a:t>
            </a:r>
            <a:r>
              <a:rPr kumimoji="0" lang="ru-RU" sz="7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 </a:t>
            </a:r>
            <a:r>
              <a:rPr kumimoji="0" lang="ru-RU" sz="7000" b="0" i="0" u="none" strike="noStrike" kern="1200" cap="none" spc="0" normalizeH="0" baseline="0" noProof="0" dirty="0" err="1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вертикализаторе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727E5D"/>
              </a:solidFill>
              <a:effectLst/>
              <a:uLnTx/>
              <a:uFillTx/>
              <a:latin typeface="DINPro-Bold" panose="02000503030000020004" pitchFamily="50" charset="0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B7AF9A6-9FC6-968D-3714-F4929BAB3E80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647724-639D-A4A5-3C81-E3E4AB635666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FAD9CF-D657-D271-CC14-274C4B2B1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04C49AC-0330-8A00-5FF0-EFFE269FBEAD}"/>
              </a:ext>
            </a:extLst>
          </p:cNvPr>
          <p:cNvSpPr/>
          <p:nvPr/>
        </p:nvSpPr>
        <p:spPr>
          <a:xfrm>
            <a:off x="611862" y="876300"/>
            <a:ext cx="150137" cy="2577628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sp>
        <p:nvSpPr>
          <p:cNvPr id="9" name="原创设计师QQ598969553          _153">
            <a:extLst>
              <a:ext uri="{FF2B5EF4-FFF2-40B4-BE49-F238E27FC236}">
                <a16:creationId xmlns:a16="http://schemas.microsoft.com/office/drawing/2014/main" id="{1A84028A-6768-355E-CB64-C2A5E6FF4F8A}"/>
              </a:ext>
            </a:extLst>
          </p:cNvPr>
          <p:cNvSpPr/>
          <p:nvPr/>
        </p:nvSpPr>
        <p:spPr>
          <a:xfrm>
            <a:off x="1028700" y="4554800"/>
            <a:ext cx="254547" cy="587294"/>
          </a:xfrm>
          <a:prstGeom prst="homePlat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0" name="原创设计师QQ598969553          _153">
            <a:extLst>
              <a:ext uri="{FF2B5EF4-FFF2-40B4-BE49-F238E27FC236}">
                <a16:creationId xmlns:a16="http://schemas.microsoft.com/office/drawing/2014/main" id="{2E1B7731-4182-9D05-EE01-BD6CA6F632E0}"/>
              </a:ext>
            </a:extLst>
          </p:cNvPr>
          <p:cNvSpPr/>
          <p:nvPr/>
        </p:nvSpPr>
        <p:spPr>
          <a:xfrm>
            <a:off x="1028700" y="6176587"/>
            <a:ext cx="254547" cy="587294"/>
          </a:xfrm>
          <a:prstGeom prst="homePlate">
            <a:avLst/>
          </a:prstGeom>
          <a:solidFill>
            <a:srgbClr val="FAC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1" name="原创设计师QQ598969553          _153">
            <a:extLst>
              <a:ext uri="{FF2B5EF4-FFF2-40B4-BE49-F238E27FC236}">
                <a16:creationId xmlns:a16="http://schemas.microsoft.com/office/drawing/2014/main" id="{6C548BAC-A275-0DE0-0875-7BADD4DE834A}"/>
              </a:ext>
            </a:extLst>
          </p:cNvPr>
          <p:cNvSpPr/>
          <p:nvPr/>
        </p:nvSpPr>
        <p:spPr>
          <a:xfrm>
            <a:off x="1028700" y="7798374"/>
            <a:ext cx="254547" cy="587294"/>
          </a:xfrm>
          <a:prstGeom prst="homePlate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2" name="文本框 3">
            <a:extLst>
              <a:ext uri="{FF2B5EF4-FFF2-40B4-BE49-F238E27FC236}">
                <a16:creationId xmlns:a16="http://schemas.microsoft.com/office/drawing/2014/main" id="{DE019B70-0C19-ED8C-7662-66EB6FE67234}"/>
              </a:ext>
            </a:extLst>
          </p:cNvPr>
          <p:cNvSpPr txBox="1"/>
          <p:nvPr/>
        </p:nvSpPr>
        <p:spPr>
          <a:xfrm>
            <a:off x="1524000" y="4554800"/>
            <a:ext cx="4800600" cy="36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Определение типоразмера ( рост)</a:t>
            </a: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45397C6E-6CFF-2971-313E-3AB47D028290}"/>
              </a:ext>
            </a:extLst>
          </p:cNvPr>
          <p:cNvSpPr txBox="1"/>
          <p:nvPr/>
        </p:nvSpPr>
        <p:spPr>
          <a:xfrm>
            <a:off x="1524000" y="6176587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Подбор стабильной опоры ( расстояние от стопы до груди)</a:t>
            </a:r>
          </a:p>
        </p:txBody>
      </p:sp>
      <p:sp>
        <p:nvSpPr>
          <p:cNvPr id="14" name="文本框 3">
            <a:extLst>
              <a:ext uri="{FF2B5EF4-FFF2-40B4-BE49-F238E27FC236}">
                <a16:creationId xmlns:a16="http://schemas.microsoft.com/office/drawing/2014/main" id="{5EB9F9D7-0CD3-25C0-63DA-D8B84C06C207}"/>
              </a:ext>
            </a:extLst>
          </p:cNvPr>
          <p:cNvSpPr txBox="1"/>
          <p:nvPr/>
        </p:nvSpPr>
        <p:spPr>
          <a:xfrm>
            <a:off x="1524000" y="7713929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грудных поддержек ( расстояние от стопы до подмышки)</a:t>
            </a:r>
          </a:p>
        </p:txBody>
      </p:sp>
      <p:sp>
        <p:nvSpPr>
          <p:cNvPr id="15" name="原创设计师QQ598969553          _153">
            <a:extLst>
              <a:ext uri="{FF2B5EF4-FFF2-40B4-BE49-F238E27FC236}">
                <a16:creationId xmlns:a16="http://schemas.microsoft.com/office/drawing/2014/main" id="{5D83D3D7-2B63-B9BF-CA0F-0829B663A3A0}"/>
              </a:ext>
            </a:extLst>
          </p:cNvPr>
          <p:cNvSpPr/>
          <p:nvPr/>
        </p:nvSpPr>
        <p:spPr>
          <a:xfrm>
            <a:off x="8153400" y="4554800"/>
            <a:ext cx="254547" cy="587294"/>
          </a:xfrm>
          <a:prstGeom prst="homePlate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6" name="原创设计师QQ598969553          _153">
            <a:extLst>
              <a:ext uri="{FF2B5EF4-FFF2-40B4-BE49-F238E27FC236}">
                <a16:creationId xmlns:a16="http://schemas.microsoft.com/office/drawing/2014/main" id="{1A420123-2FE7-838F-953E-194C59783C1B}"/>
              </a:ext>
            </a:extLst>
          </p:cNvPr>
          <p:cNvSpPr/>
          <p:nvPr/>
        </p:nvSpPr>
        <p:spPr>
          <a:xfrm>
            <a:off x="8153400" y="6176587"/>
            <a:ext cx="254547" cy="587294"/>
          </a:xfrm>
          <a:prstGeom prst="homePlate">
            <a:avLst/>
          </a:prstGeom>
          <a:solidFill>
            <a:srgbClr val="FAC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7" name="原创设计师QQ598969553          _153">
            <a:extLst>
              <a:ext uri="{FF2B5EF4-FFF2-40B4-BE49-F238E27FC236}">
                <a16:creationId xmlns:a16="http://schemas.microsoft.com/office/drawing/2014/main" id="{CAB8E070-E48A-B1A8-B70B-10E8F015ABB1}"/>
              </a:ext>
            </a:extLst>
          </p:cNvPr>
          <p:cNvSpPr/>
          <p:nvPr/>
        </p:nvSpPr>
        <p:spPr>
          <a:xfrm>
            <a:off x="8153400" y="7798374"/>
            <a:ext cx="254547" cy="587294"/>
          </a:xfrm>
          <a:prstGeom prst="homePlate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7E5D"/>
              </a:solidFill>
              <a:latin typeface="+mn-ea"/>
            </a:endParaRPr>
          </a:p>
        </p:txBody>
      </p:sp>
      <p:sp>
        <p:nvSpPr>
          <p:cNvPr id="19" name="文本框 3">
            <a:extLst>
              <a:ext uri="{FF2B5EF4-FFF2-40B4-BE49-F238E27FC236}">
                <a16:creationId xmlns:a16="http://schemas.microsoft.com/office/drawing/2014/main" id="{1566B6C1-0F55-DAFB-AF08-6A1360414684}"/>
              </a:ext>
            </a:extLst>
          </p:cNvPr>
          <p:cNvSpPr txBox="1"/>
          <p:nvPr/>
        </p:nvSpPr>
        <p:spPr>
          <a:xfrm>
            <a:off x="8686800" y="4554800"/>
            <a:ext cx="4800600" cy="957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боковых тазобедренных поддержек( расстояние от стопы до ТБС)</a:t>
            </a:r>
          </a:p>
        </p:txBody>
      </p:sp>
      <p:sp>
        <p:nvSpPr>
          <p:cNvPr id="20" name="文本框 3">
            <a:extLst>
              <a:ext uri="{FF2B5EF4-FFF2-40B4-BE49-F238E27FC236}">
                <a16:creationId xmlns:a16="http://schemas.microsoft.com/office/drawing/2014/main" id="{B2B19DF7-72C5-F403-383E-7AA5EBAF4042}"/>
              </a:ext>
            </a:extLst>
          </p:cNvPr>
          <p:cNvSpPr txBox="1"/>
          <p:nvPr/>
        </p:nvSpPr>
        <p:spPr>
          <a:xfrm>
            <a:off x="8686800" y="6075762"/>
            <a:ext cx="4800600" cy="957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тазового упора, абдуктора ( расстояние от стопы до промежности)</a:t>
            </a: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ACAE2C59-37CC-D92D-07A5-364D318A3202}"/>
              </a:ext>
            </a:extLst>
          </p:cNvPr>
          <p:cNvSpPr txBox="1"/>
          <p:nvPr/>
        </p:nvSpPr>
        <p:spPr>
          <a:xfrm>
            <a:off x="8686800" y="7704256"/>
            <a:ext cx="4800600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</a:rPr>
              <a:t>Высота подколенных упоров ( расстояние от стопы до колена)</a:t>
            </a:r>
          </a:p>
        </p:txBody>
      </p:sp>
    </p:spTree>
    <p:extLst>
      <p:ext uri="{BB962C8B-B14F-4D97-AF65-F5344CB8AC3E}">
        <p14:creationId xmlns:p14="http://schemas.microsoft.com/office/powerpoint/2010/main" val="605850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BF050C9D-7580-7E82-2E48-8D13FEBDD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105" y="3262445"/>
            <a:ext cx="3037627" cy="31097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73A1CC-0A9C-077D-D412-74AB97D45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962" y="3406704"/>
            <a:ext cx="2925188" cy="2925188"/>
          </a:xfrm>
          <a:prstGeom prst="rect">
            <a:avLst/>
          </a:prstGeom>
        </p:spPr>
      </p:pic>
      <p:pic>
        <p:nvPicPr>
          <p:cNvPr id="11" name="Объект 5">
            <a:extLst>
              <a:ext uri="{FF2B5EF4-FFF2-40B4-BE49-F238E27FC236}">
                <a16:creationId xmlns:a16="http://schemas.microsoft.com/office/drawing/2014/main" id="{C554EF49-229A-9BD4-82F2-056F108FEB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94" y="3822689"/>
            <a:ext cx="3502795" cy="1978048"/>
          </a:xfrm>
          <a:prstGeom prst="rect">
            <a:avLst/>
          </a:prstGeom>
        </p:spPr>
      </p:pic>
      <p:pic>
        <p:nvPicPr>
          <p:cNvPr id="12" name="Объект 5" descr="Изображение выглядит как транспорт, сиреневый, велосипед, тренажер&#10;&#10;Автоматически созданное описание">
            <a:extLst>
              <a:ext uri="{FF2B5EF4-FFF2-40B4-BE49-F238E27FC236}">
                <a16:creationId xmlns:a16="http://schemas.microsoft.com/office/drawing/2014/main" id="{B6E3B9A1-C44A-7B62-1DF6-3B9DBAC16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428" y="3262445"/>
            <a:ext cx="3069447" cy="3069447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5179A0FB-D3CD-D216-AAFD-777831C38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528" y="2552700"/>
            <a:ext cx="3679047" cy="358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441244A2-B666-AE17-B720-00EA69721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186" y="3145136"/>
            <a:ext cx="2614258" cy="32237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D89B19A-2054-45FA-38AE-71F694CE0EF6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9DC2DED-7E3D-48ED-8C1B-FA4C0F0F1372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85077930-1399-87B3-7A6D-FA65BB2FF61D}"/>
              </a:ext>
            </a:extLst>
          </p:cNvPr>
          <p:cNvSpPr txBox="1"/>
          <p:nvPr/>
        </p:nvSpPr>
        <p:spPr>
          <a:xfrm>
            <a:off x="1143000" y="785272"/>
            <a:ext cx="14465539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200"/>
              </a:lnSpc>
              <a:spcBef>
                <a:spcPct val="0"/>
              </a:spcBef>
            </a:pPr>
            <a:r>
              <a:rPr lang="ru-RU" sz="6600" spc="-150" dirty="0">
                <a:solidFill>
                  <a:srgbClr val="727E5D"/>
                </a:solidFill>
                <a:latin typeface="DINPro-Bold" panose="02000503030000020004" pitchFamily="50" charset="0"/>
              </a:rPr>
              <a:t>Основные виды ТСР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6D721A3-F86E-2F9D-4F75-022E3DF46B49}"/>
              </a:ext>
            </a:extLst>
          </p:cNvPr>
          <p:cNvSpPr/>
          <p:nvPr/>
        </p:nvSpPr>
        <p:spPr>
          <a:xfrm>
            <a:off x="722472" y="723900"/>
            <a:ext cx="115728" cy="856461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27E5D"/>
              </a:solidFill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510C5B8-A666-4614-B3EF-8D9E018AD5BF}"/>
              </a:ext>
            </a:extLst>
          </p:cNvPr>
          <p:cNvGrpSpPr/>
          <p:nvPr/>
        </p:nvGrpSpPr>
        <p:grpSpPr>
          <a:xfrm>
            <a:off x="381000" y="6495246"/>
            <a:ext cx="3525889" cy="2783967"/>
            <a:chOff x="4190839" y="6429498"/>
            <a:chExt cx="3289067" cy="2783967"/>
          </a:xfrm>
        </p:grpSpPr>
        <p:grpSp>
          <p:nvGrpSpPr>
            <p:cNvPr id="21" name="组合 95">
              <a:extLst>
                <a:ext uri="{FF2B5EF4-FFF2-40B4-BE49-F238E27FC236}">
                  <a16:creationId xmlns:a16="http://schemas.microsoft.com/office/drawing/2014/main" id="{B7A726D0-17EF-6BFE-7F67-BDE786F76BC4}"/>
                </a:ext>
              </a:extLst>
            </p:cNvPr>
            <p:cNvGrpSpPr/>
            <p:nvPr/>
          </p:nvGrpSpPr>
          <p:grpSpPr>
            <a:xfrm>
              <a:off x="4190839" y="6429498"/>
              <a:ext cx="3289067" cy="2783967"/>
              <a:chOff x="1147128" y="1271735"/>
              <a:chExt cx="3603187" cy="1855977"/>
            </a:xfrm>
          </p:grpSpPr>
          <p:sp>
            <p:nvSpPr>
              <p:cNvPr id="23" name="文本框 2">
                <a:extLst>
                  <a:ext uri="{FF2B5EF4-FFF2-40B4-BE49-F238E27FC236}">
                    <a16:creationId xmlns:a16="http://schemas.microsoft.com/office/drawing/2014/main" id="{0C1F3A06-AE39-FD01-4F77-5D444E27748D}"/>
                  </a:ext>
                </a:extLst>
              </p:cNvPr>
              <p:cNvSpPr txBox="1"/>
              <p:nvPr/>
            </p:nvSpPr>
            <p:spPr>
              <a:xfrm>
                <a:off x="1147128" y="1271735"/>
                <a:ext cx="3603187" cy="318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ru-RU" altLang="zh-CN" sz="25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Укладки</a:t>
                </a:r>
                <a:endParaRPr lang="zh-CN" altLang="en-US" sz="2500" b="1" spc="450" dirty="0">
                  <a:solidFill>
                    <a:srgbClr val="727E5D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文本框 3">
                <a:extLst>
                  <a:ext uri="{FF2B5EF4-FFF2-40B4-BE49-F238E27FC236}">
                    <a16:creationId xmlns:a16="http://schemas.microsoft.com/office/drawing/2014/main" id="{0CA2682A-742C-D9A1-DC0B-183BE401CD4F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3159669" cy="1425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Устройства для позиционирования в позе лежа: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подковообразные подушки, 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различные системы для укладок</a:t>
                </a:r>
              </a:p>
            </p:txBody>
          </p:sp>
          <p:cxnSp>
            <p:nvCxnSpPr>
              <p:cNvPr id="25" name="直接连接符 54">
                <a:extLst>
                  <a:ext uri="{FF2B5EF4-FFF2-40B4-BE49-F238E27FC236}">
                    <a16:creationId xmlns:a16="http://schemas.microsoft.com/office/drawing/2014/main" id="{1FE7E5F1-F040-BDC9-9096-587B12894DDE}"/>
                  </a:ext>
                </a:extLst>
              </p:cNvPr>
              <p:cNvCxnSpPr/>
              <p:nvPr/>
            </p:nvCxnSpPr>
            <p:spPr>
              <a:xfrm>
                <a:off x="243210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直接连接符 5">
              <a:extLst>
                <a:ext uri="{FF2B5EF4-FFF2-40B4-BE49-F238E27FC236}">
                  <a16:creationId xmlns:a16="http://schemas.microsoft.com/office/drawing/2014/main" id="{F499FAC5-BBFD-B310-2131-CA2759101C46}"/>
                </a:ext>
              </a:extLst>
            </p:cNvPr>
            <p:cNvCxnSpPr>
              <a:cxnSpLocks/>
            </p:cNvCxnSpPr>
            <p:nvPr/>
          </p:nvCxnSpPr>
          <p:spPr>
            <a:xfrm>
              <a:off x="4546249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CAADF368-AC9F-818E-E8ED-B0A23DF2535F}"/>
              </a:ext>
            </a:extLst>
          </p:cNvPr>
          <p:cNvGrpSpPr/>
          <p:nvPr/>
        </p:nvGrpSpPr>
        <p:grpSpPr>
          <a:xfrm>
            <a:off x="3545375" y="6494233"/>
            <a:ext cx="3525888" cy="3078920"/>
            <a:chOff x="4191000" y="6429498"/>
            <a:chExt cx="3525888" cy="3078920"/>
          </a:xfrm>
        </p:grpSpPr>
        <p:grpSp>
          <p:nvGrpSpPr>
            <p:cNvPr id="27" name="组合 95">
              <a:extLst>
                <a:ext uri="{FF2B5EF4-FFF2-40B4-BE49-F238E27FC236}">
                  <a16:creationId xmlns:a16="http://schemas.microsoft.com/office/drawing/2014/main" id="{C4483D4B-EC45-05C7-0CDB-DC5D388CF719}"/>
                </a:ext>
              </a:extLst>
            </p:cNvPr>
            <p:cNvGrpSpPr/>
            <p:nvPr/>
          </p:nvGrpSpPr>
          <p:grpSpPr>
            <a:xfrm>
              <a:off x="4191000" y="6429498"/>
              <a:ext cx="3525888" cy="3078920"/>
              <a:chOff x="1147304" y="1271735"/>
              <a:chExt cx="3862626" cy="2052612"/>
            </a:xfrm>
          </p:grpSpPr>
          <p:sp>
            <p:nvSpPr>
              <p:cNvPr id="29" name="文本框 2">
                <a:extLst>
                  <a:ext uri="{FF2B5EF4-FFF2-40B4-BE49-F238E27FC236}">
                    <a16:creationId xmlns:a16="http://schemas.microsoft.com/office/drawing/2014/main" id="{797E8717-90CF-673F-FA80-32ECFA15F093}"/>
                  </a:ext>
                </a:extLst>
              </p:cNvPr>
              <p:cNvSpPr txBox="1"/>
              <p:nvPr/>
            </p:nvSpPr>
            <p:spPr>
              <a:xfrm>
                <a:off x="1147304" y="1271735"/>
                <a:ext cx="3862626" cy="318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ru-RU" altLang="zh-CN" sz="25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Системы для сидения</a:t>
                </a:r>
                <a:endParaRPr lang="zh-CN" altLang="en-US" sz="2500" b="1" spc="450" dirty="0">
                  <a:solidFill>
                    <a:srgbClr val="727E5D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3">
                <a:extLst>
                  <a:ext uri="{FF2B5EF4-FFF2-40B4-BE49-F238E27FC236}">
                    <a16:creationId xmlns:a16="http://schemas.microsoft.com/office/drawing/2014/main" id="{A20B48DC-6D5F-4896-70F8-66625088EE9F}"/>
                  </a:ext>
                </a:extLst>
              </p:cNvPr>
              <p:cNvSpPr txBox="1"/>
              <p:nvPr/>
            </p:nvSpPr>
            <p:spPr>
              <a:xfrm>
                <a:off x="1159009" y="1702707"/>
                <a:ext cx="3850921" cy="1621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опоры для сидения,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кресла-коляски комнатные,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кресла-коляски прогулочные активного типа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прогулочные коляски-трости</a:t>
                </a:r>
              </a:p>
            </p:txBody>
          </p:sp>
          <p:cxnSp>
            <p:nvCxnSpPr>
              <p:cNvPr id="31" name="直接连接符 54">
                <a:extLst>
                  <a:ext uri="{FF2B5EF4-FFF2-40B4-BE49-F238E27FC236}">
                    <a16:creationId xmlns:a16="http://schemas.microsoft.com/office/drawing/2014/main" id="{4D1CF337-8C7A-4AA9-A8AA-8B3C40A2888A}"/>
                  </a:ext>
                </a:extLst>
              </p:cNvPr>
              <p:cNvCxnSpPr/>
              <p:nvPr/>
            </p:nvCxnSpPr>
            <p:spPr>
              <a:xfrm>
                <a:off x="2706614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直接连接符 5">
              <a:extLst>
                <a:ext uri="{FF2B5EF4-FFF2-40B4-BE49-F238E27FC236}">
                  <a16:creationId xmlns:a16="http://schemas.microsoft.com/office/drawing/2014/main" id="{7DD91432-2124-A7D1-DEE6-9AEB4A18BB60}"/>
                </a:ext>
              </a:extLst>
            </p:cNvPr>
            <p:cNvCxnSpPr>
              <a:cxnSpLocks/>
            </p:cNvCxnSpPr>
            <p:nvPr/>
          </p:nvCxnSpPr>
          <p:spPr>
            <a:xfrm>
              <a:off x="4836625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C30F54D-7EC0-9154-31B4-7F07733A51B4}"/>
              </a:ext>
            </a:extLst>
          </p:cNvPr>
          <p:cNvGrpSpPr/>
          <p:nvPr/>
        </p:nvGrpSpPr>
        <p:grpSpPr>
          <a:xfrm>
            <a:off x="7258791" y="6501296"/>
            <a:ext cx="3525888" cy="1309204"/>
            <a:chOff x="4191000" y="6429499"/>
            <a:chExt cx="3525888" cy="1309204"/>
          </a:xfrm>
        </p:grpSpPr>
        <p:grpSp>
          <p:nvGrpSpPr>
            <p:cNvPr id="33" name="组合 95">
              <a:extLst>
                <a:ext uri="{FF2B5EF4-FFF2-40B4-BE49-F238E27FC236}">
                  <a16:creationId xmlns:a16="http://schemas.microsoft.com/office/drawing/2014/main" id="{48B59FB2-23C2-6F8A-D740-8180887E5C3E}"/>
                </a:ext>
              </a:extLst>
            </p:cNvPr>
            <p:cNvGrpSpPr/>
            <p:nvPr/>
          </p:nvGrpSpPr>
          <p:grpSpPr>
            <a:xfrm>
              <a:off x="4191000" y="6429499"/>
              <a:ext cx="3525888" cy="1309204"/>
              <a:chOff x="1147304" y="1271735"/>
              <a:chExt cx="3862626" cy="872802"/>
            </a:xfrm>
          </p:grpSpPr>
          <p:sp>
            <p:nvSpPr>
              <p:cNvPr id="35" name="文本框 2">
                <a:extLst>
                  <a:ext uri="{FF2B5EF4-FFF2-40B4-BE49-F238E27FC236}">
                    <a16:creationId xmlns:a16="http://schemas.microsoft.com/office/drawing/2014/main" id="{9AB17090-E22D-3D7D-137C-A574BCCD1A98}"/>
                  </a:ext>
                </a:extLst>
              </p:cNvPr>
              <p:cNvSpPr txBox="1"/>
              <p:nvPr/>
            </p:nvSpPr>
            <p:spPr>
              <a:xfrm>
                <a:off x="1147304" y="1271735"/>
                <a:ext cx="3862626" cy="318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ru-RU" altLang="zh-CN" sz="25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Системы для стояния</a:t>
                </a:r>
                <a:endParaRPr lang="zh-CN" altLang="en-US" sz="2500" b="1" spc="450" dirty="0">
                  <a:solidFill>
                    <a:srgbClr val="727E5D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">
                <a:extLst>
                  <a:ext uri="{FF2B5EF4-FFF2-40B4-BE49-F238E27FC236}">
                    <a16:creationId xmlns:a16="http://schemas.microsoft.com/office/drawing/2014/main" id="{3B8C658D-E23C-06C8-994A-0FB759C67E5E}"/>
                  </a:ext>
                </a:extLst>
              </p:cNvPr>
              <p:cNvSpPr txBox="1"/>
              <p:nvPr/>
            </p:nvSpPr>
            <p:spPr>
              <a:xfrm>
                <a:off x="1159009" y="1702707"/>
                <a:ext cx="3850921" cy="44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опоры для стояния,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вертикализаторы</a:t>
                </a:r>
                <a:endParaRPr lang="ru-RU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Light" panose="00000400000000000000" pitchFamily="50" charset="-52"/>
                </a:endParaRPr>
              </a:p>
            </p:txBody>
          </p:sp>
          <p:cxnSp>
            <p:nvCxnSpPr>
              <p:cNvPr id="37" name="直接连接符 54">
                <a:extLst>
                  <a:ext uri="{FF2B5EF4-FFF2-40B4-BE49-F238E27FC236}">
                    <a16:creationId xmlns:a16="http://schemas.microsoft.com/office/drawing/2014/main" id="{0F515603-C9EE-D9C9-D356-75D59A5B202E}"/>
                  </a:ext>
                </a:extLst>
              </p:cNvPr>
              <p:cNvCxnSpPr/>
              <p:nvPr/>
            </p:nvCxnSpPr>
            <p:spPr>
              <a:xfrm>
                <a:off x="2812423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直接连接符 5">
              <a:extLst>
                <a:ext uri="{FF2B5EF4-FFF2-40B4-BE49-F238E27FC236}">
                  <a16:creationId xmlns:a16="http://schemas.microsoft.com/office/drawing/2014/main" id="{AF3BC4E4-68BC-C800-0494-3A430F20936D}"/>
                </a:ext>
              </a:extLst>
            </p:cNvPr>
            <p:cNvCxnSpPr>
              <a:cxnSpLocks/>
            </p:cNvCxnSpPr>
            <p:nvPr/>
          </p:nvCxnSpPr>
          <p:spPr>
            <a:xfrm>
              <a:off x="4944536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3B94A1DD-0CC9-9BA3-A5EC-9A49CF6E6F84}"/>
              </a:ext>
            </a:extLst>
          </p:cNvPr>
          <p:cNvGrpSpPr/>
          <p:nvPr/>
        </p:nvGrpSpPr>
        <p:grpSpPr>
          <a:xfrm>
            <a:off x="10914216" y="6501296"/>
            <a:ext cx="3525888" cy="2783966"/>
            <a:chOff x="4191000" y="6429499"/>
            <a:chExt cx="3525888" cy="2783966"/>
          </a:xfrm>
        </p:grpSpPr>
        <p:grpSp>
          <p:nvGrpSpPr>
            <p:cNvPr id="39" name="组合 95">
              <a:extLst>
                <a:ext uri="{FF2B5EF4-FFF2-40B4-BE49-F238E27FC236}">
                  <a16:creationId xmlns:a16="http://schemas.microsoft.com/office/drawing/2014/main" id="{59F7046A-0D8B-53C4-814D-361DD2E97405}"/>
                </a:ext>
              </a:extLst>
            </p:cNvPr>
            <p:cNvGrpSpPr/>
            <p:nvPr/>
          </p:nvGrpSpPr>
          <p:grpSpPr>
            <a:xfrm>
              <a:off x="4191000" y="6429499"/>
              <a:ext cx="3525888" cy="2783966"/>
              <a:chOff x="1147304" y="1271735"/>
              <a:chExt cx="3862626" cy="1855976"/>
            </a:xfrm>
          </p:grpSpPr>
          <p:sp>
            <p:nvSpPr>
              <p:cNvPr id="41" name="文本框 2">
                <a:extLst>
                  <a:ext uri="{FF2B5EF4-FFF2-40B4-BE49-F238E27FC236}">
                    <a16:creationId xmlns:a16="http://schemas.microsoft.com/office/drawing/2014/main" id="{9D39B556-77BD-84D1-2581-745811401F3F}"/>
                  </a:ext>
                </a:extLst>
              </p:cNvPr>
              <p:cNvSpPr txBox="1"/>
              <p:nvPr/>
            </p:nvSpPr>
            <p:spPr>
              <a:xfrm>
                <a:off x="1147304" y="1271735"/>
                <a:ext cx="3862626" cy="318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ru-RU" altLang="zh-CN" sz="25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Стереотип ходьбы</a:t>
                </a:r>
                <a:endParaRPr lang="zh-CN" altLang="en-US" sz="2500" b="1" spc="450" dirty="0">
                  <a:solidFill>
                    <a:srgbClr val="727E5D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3">
                <a:extLst>
                  <a:ext uri="{FF2B5EF4-FFF2-40B4-BE49-F238E27FC236}">
                    <a16:creationId xmlns:a16="http://schemas.microsoft.com/office/drawing/2014/main" id="{41A37456-6243-D049-2158-D3D1624762E7}"/>
                  </a:ext>
                </a:extLst>
              </p:cNvPr>
              <p:cNvSpPr txBox="1"/>
              <p:nvPr/>
            </p:nvSpPr>
            <p:spPr>
              <a:xfrm>
                <a:off x="1159009" y="1702707"/>
                <a:ext cx="3850921" cy="1425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250"/>
                  </a:lnSpc>
                  <a:buClr>
                    <a:srgbClr val="727E5D"/>
                  </a:buClr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Системы для формирования стереотипа ходьбы: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ходунки, 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динамические </a:t>
                </a:r>
                <a:r>
                  <a:rPr lang="ru-RU" altLang="zh-CN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вертикализаторы</a:t>
                </a: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,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тренажеры для ходьбы</a:t>
                </a:r>
              </a:p>
            </p:txBody>
          </p:sp>
          <p:cxnSp>
            <p:nvCxnSpPr>
              <p:cNvPr id="43" name="直接连接符 54">
                <a:extLst>
                  <a:ext uri="{FF2B5EF4-FFF2-40B4-BE49-F238E27FC236}">
                    <a16:creationId xmlns:a16="http://schemas.microsoft.com/office/drawing/2014/main" id="{DB936131-D989-BC74-F4D3-746B74052E49}"/>
                  </a:ext>
                </a:extLst>
              </p:cNvPr>
              <p:cNvCxnSpPr/>
              <p:nvPr/>
            </p:nvCxnSpPr>
            <p:spPr>
              <a:xfrm>
                <a:off x="2714077" y="1636537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5">
              <a:extLst>
                <a:ext uri="{FF2B5EF4-FFF2-40B4-BE49-F238E27FC236}">
                  <a16:creationId xmlns:a16="http://schemas.microsoft.com/office/drawing/2014/main" id="{B9F76F20-F6EB-3590-AC2C-D5FB5C9FFC00}"/>
                </a:ext>
              </a:extLst>
            </p:cNvPr>
            <p:cNvCxnSpPr>
              <a:cxnSpLocks/>
            </p:cNvCxnSpPr>
            <p:nvPr/>
          </p:nvCxnSpPr>
          <p:spPr>
            <a:xfrm>
              <a:off x="4782984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3E4DC2EE-8065-297F-66B2-D4814E746950}"/>
              </a:ext>
            </a:extLst>
          </p:cNvPr>
          <p:cNvGrpSpPr/>
          <p:nvPr/>
        </p:nvGrpSpPr>
        <p:grpSpPr>
          <a:xfrm>
            <a:off x="14558957" y="6501296"/>
            <a:ext cx="3525888" cy="1899109"/>
            <a:chOff x="4191000" y="6429499"/>
            <a:chExt cx="3525888" cy="1899109"/>
          </a:xfrm>
        </p:grpSpPr>
        <p:grpSp>
          <p:nvGrpSpPr>
            <p:cNvPr id="45" name="组合 95">
              <a:extLst>
                <a:ext uri="{FF2B5EF4-FFF2-40B4-BE49-F238E27FC236}">
                  <a16:creationId xmlns:a16="http://schemas.microsoft.com/office/drawing/2014/main" id="{C7E5EC3C-817C-974D-896D-DB9058512B32}"/>
                </a:ext>
              </a:extLst>
            </p:cNvPr>
            <p:cNvGrpSpPr/>
            <p:nvPr/>
          </p:nvGrpSpPr>
          <p:grpSpPr>
            <a:xfrm>
              <a:off x="4191000" y="6429499"/>
              <a:ext cx="3525888" cy="1899109"/>
              <a:chOff x="1147304" y="1271735"/>
              <a:chExt cx="3862626" cy="1266072"/>
            </a:xfrm>
          </p:grpSpPr>
          <p:sp>
            <p:nvSpPr>
              <p:cNvPr id="47" name="文本框 2">
                <a:extLst>
                  <a:ext uri="{FF2B5EF4-FFF2-40B4-BE49-F238E27FC236}">
                    <a16:creationId xmlns:a16="http://schemas.microsoft.com/office/drawing/2014/main" id="{2BC19E52-561C-EEA9-DA2C-721E83B22BF1}"/>
                  </a:ext>
                </a:extLst>
              </p:cNvPr>
              <p:cNvSpPr txBox="1"/>
              <p:nvPr/>
            </p:nvSpPr>
            <p:spPr>
              <a:xfrm>
                <a:off x="1147304" y="1271735"/>
                <a:ext cx="3862626" cy="318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ru-RU" altLang="zh-CN" sz="25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Санитарные системы</a:t>
                </a:r>
                <a:endParaRPr lang="zh-CN" altLang="en-US" sz="2500" b="1" spc="450" dirty="0">
                  <a:solidFill>
                    <a:srgbClr val="727E5D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文本框 3">
                <a:extLst>
                  <a:ext uri="{FF2B5EF4-FFF2-40B4-BE49-F238E27FC236}">
                    <a16:creationId xmlns:a16="http://schemas.microsoft.com/office/drawing/2014/main" id="{9F260AE7-E167-83B6-73B4-0AFCA540A65E}"/>
                  </a:ext>
                </a:extLst>
              </p:cNvPr>
              <p:cNvSpPr txBox="1"/>
              <p:nvPr/>
            </p:nvSpPr>
            <p:spPr>
              <a:xfrm>
                <a:off x="1159009" y="1702707"/>
                <a:ext cx="3850921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кресло-стул с санитарным оснащением, </a:t>
                </a:r>
              </a:p>
              <a:p>
                <a:pPr marL="285750" indent="-285750" algn="ctr">
                  <a:lnSpc>
                    <a:spcPts val="2250"/>
                  </a:lnSpc>
                  <a:buClr>
                    <a:srgbClr val="727E5D"/>
                  </a:buClr>
                  <a:buFont typeface="Arial" panose="020B0604020202020204" pitchFamily="34" charset="0"/>
                  <a:buChar char="•"/>
                </a:pPr>
                <a:r>
                  <a:rPr lang="ru-RU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50" charset="-52"/>
                  </a:rPr>
                  <a:t>устройства для купания</a:t>
                </a:r>
              </a:p>
            </p:txBody>
          </p:sp>
          <p:cxnSp>
            <p:nvCxnSpPr>
              <p:cNvPr id="49" name="直接连接符 54">
                <a:extLst>
                  <a:ext uri="{FF2B5EF4-FFF2-40B4-BE49-F238E27FC236}">
                    <a16:creationId xmlns:a16="http://schemas.microsoft.com/office/drawing/2014/main" id="{E7BA5847-43F0-AEB1-1787-E14588DE14A0}"/>
                  </a:ext>
                </a:extLst>
              </p:cNvPr>
              <p:cNvCxnSpPr/>
              <p:nvPr/>
            </p:nvCxnSpPr>
            <p:spPr>
              <a:xfrm>
                <a:off x="2728164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直接连接符 5">
              <a:extLst>
                <a:ext uri="{FF2B5EF4-FFF2-40B4-BE49-F238E27FC236}">
                  <a16:creationId xmlns:a16="http://schemas.microsoft.com/office/drawing/2014/main" id="{0DBD5148-44D8-1D79-1050-E01C4FEC2F33}"/>
                </a:ext>
              </a:extLst>
            </p:cNvPr>
            <p:cNvCxnSpPr>
              <a:cxnSpLocks/>
            </p:cNvCxnSpPr>
            <p:nvPr/>
          </p:nvCxnSpPr>
          <p:spPr>
            <a:xfrm>
              <a:off x="4795843" y="6896100"/>
              <a:ext cx="227467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9C0BAEE-D684-F5C9-6A1E-A978DA542D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77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42E508-64DB-8E37-B0EF-0572B33DE55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886B6D-267B-0239-5202-006A564DF8E4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83EA36F-3073-0B42-F7D9-E18405EFA10D}"/>
              </a:ext>
            </a:extLst>
          </p:cNvPr>
          <p:cNvGrpSpPr/>
          <p:nvPr/>
        </p:nvGrpSpPr>
        <p:grpSpPr>
          <a:xfrm>
            <a:off x="1828799" y="3219896"/>
            <a:ext cx="14935201" cy="3365773"/>
            <a:chOff x="1531353" y="3218490"/>
            <a:chExt cx="14935201" cy="336577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ED404B9-8B73-D70D-9225-279A8857F506}"/>
                </a:ext>
              </a:extLst>
            </p:cNvPr>
            <p:cNvGrpSpPr/>
            <p:nvPr/>
          </p:nvGrpSpPr>
          <p:grpSpPr>
            <a:xfrm>
              <a:off x="6636754" y="3218490"/>
              <a:ext cx="9829800" cy="3231654"/>
              <a:chOff x="6667234" y="2834639"/>
              <a:chExt cx="9829800" cy="3231654"/>
            </a:xfrm>
          </p:grpSpPr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E8F60869-94EE-B8B9-D2AA-6DD662045E10}"/>
                  </a:ext>
                </a:extLst>
              </p:cNvPr>
              <p:cNvSpPr txBox="1"/>
              <p:nvPr/>
            </p:nvSpPr>
            <p:spPr>
              <a:xfrm>
                <a:off x="6667234" y="2834639"/>
                <a:ext cx="9296400" cy="323165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r">
                  <a:spcBef>
                    <a:spcPct val="0"/>
                  </a:spcBef>
                </a:pPr>
                <a:r>
                  <a:rPr lang="ru-RU" sz="7000" dirty="0">
                    <a:solidFill>
                      <a:srgbClr val="FF9943"/>
                    </a:solidFill>
                    <a:latin typeface="DINPro-Black" panose="02000503030000020004" pitchFamily="50" charset="0"/>
                  </a:rPr>
                  <a:t>Приспособления для позиционирования лежа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8ECD2890-6027-5CE1-C46C-545B10D9BDA5}"/>
                  </a:ext>
                </a:extLst>
              </p:cNvPr>
              <p:cNvSpPr/>
              <p:nvPr/>
            </p:nvSpPr>
            <p:spPr>
              <a:xfrm>
                <a:off x="16306800" y="2839448"/>
                <a:ext cx="190234" cy="3226845"/>
              </a:xfrm>
              <a:prstGeom prst="rect">
                <a:avLst/>
              </a:prstGeom>
              <a:solidFill>
                <a:srgbClr val="FF99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E591F4-CFA2-806F-23A9-F28828729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53" y="3218491"/>
              <a:ext cx="4712083" cy="33657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5542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47800" y="2115289"/>
            <a:ext cx="7415211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000"/>
              </a:lnSpc>
              <a:spcBef>
                <a:spcPct val="0"/>
              </a:spcBef>
            </a:pPr>
            <a:r>
              <a:rPr lang="ru-RU" sz="6000" dirty="0">
                <a:solidFill>
                  <a:srgbClr val="FF9943"/>
                </a:solidFill>
                <a:latin typeface="DINPro-Black" panose="02000503030000020004" pitchFamily="50" charset="0"/>
              </a:rPr>
              <a:t>Различные подушки и системы для укладок новорожденных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47800" y="5676900"/>
            <a:ext cx="6348411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Сразу после рождения детей с риском развития двигательных нарушений необходимо позиционировать для снижения воздействия патологических рефлексов на позу, при помощи различных подушек, и устройств для позиционирования новорожденных</a:t>
            </a:r>
          </a:p>
        </p:txBody>
      </p:sp>
      <p:pic>
        <p:nvPicPr>
          <p:cNvPr id="14" name="Объект 5" descr="Изображение выглядит как текст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E6CAF784-26CC-D785-A447-F9DA77C8FA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" t="4389" r="8777" b="12959"/>
          <a:stretch/>
        </p:blipFill>
        <p:spPr>
          <a:xfrm>
            <a:off x="9753600" y="2786334"/>
            <a:ext cx="4800600" cy="341960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Рисунок 14" descr="Изображение выглядит как текст, внутренний, укладывает&#10;&#10;Автоматически созданное описание">
            <a:extLst>
              <a:ext uri="{FF2B5EF4-FFF2-40B4-BE49-F238E27FC236}">
                <a16:creationId xmlns:a16="http://schemas.microsoft.com/office/drawing/2014/main" id="{70555872-CB59-701E-221B-E6F504C22B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" t="1219" r="8289" b="11111"/>
          <a:stretch/>
        </p:blipFill>
        <p:spPr>
          <a:xfrm>
            <a:off x="12942663" y="6383503"/>
            <a:ext cx="4622864" cy="34196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3C534C-FFB3-7AE7-7E7E-C23F350B5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1429734-9AD9-D7F7-037C-1E5DA5F38777}"/>
              </a:ext>
            </a:extLst>
          </p:cNvPr>
          <p:cNvSpPr/>
          <p:nvPr/>
        </p:nvSpPr>
        <p:spPr>
          <a:xfrm>
            <a:off x="996156" y="2115290"/>
            <a:ext cx="146844" cy="3077766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15DE33-4FF4-85A2-69FA-8A56EF7B97F9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3DADADB-1B73-C10D-B5EC-68C066040A99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29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47800" y="2115290"/>
            <a:ext cx="7415211" cy="2315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000"/>
              </a:lnSpc>
              <a:spcBef>
                <a:spcPct val="0"/>
              </a:spcBef>
            </a:pPr>
            <a:r>
              <a:rPr lang="ru-RU" sz="6000" dirty="0">
                <a:solidFill>
                  <a:srgbClr val="FF9943"/>
                </a:solidFill>
                <a:latin typeface="DINPro-Black" panose="02000503030000020004" pitchFamily="50" charset="0"/>
              </a:rPr>
              <a:t>Устройства для позиционирования лежа на боку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47800" y="5067300"/>
            <a:ext cx="6370182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  <a:buClr>
                <a:srgbClr val="FF9943"/>
              </a:buClr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Данные изделия позволяют: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сформировать правильную позу на боку 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способствовать активности в данном положении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препятствовать развитию патологического положения тела</a:t>
            </a:r>
          </a:p>
        </p:txBody>
      </p:sp>
      <p:pic>
        <p:nvPicPr>
          <p:cNvPr id="4" name="Объект 5" descr="Изображение выглядит как сиденье, диван&#10;&#10;Автоматически созданное описание">
            <a:extLst>
              <a:ext uri="{FF2B5EF4-FFF2-40B4-BE49-F238E27FC236}">
                <a16:creationId xmlns:a16="http://schemas.microsoft.com/office/drawing/2014/main" id="{98FA9FBA-EB4B-6123-95EE-9AE91878C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836" y="3848100"/>
            <a:ext cx="7831691" cy="38862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3EEEEE-DA2E-5395-618F-782D95483E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AE9F69C-B289-7658-74C0-5116421A9EA2}"/>
              </a:ext>
            </a:extLst>
          </p:cNvPr>
          <p:cNvSpPr/>
          <p:nvPr/>
        </p:nvSpPr>
        <p:spPr>
          <a:xfrm>
            <a:off x="996156" y="2115290"/>
            <a:ext cx="146844" cy="2315699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3CF163-F482-554B-6CE4-99493049034C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EB4CA1-F0A9-F2B6-E068-4BD63FB643B0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581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07323" y="2115290"/>
            <a:ext cx="7415211" cy="2315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000"/>
              </a:lnSpc>
              <a:spcBef>
                <a:spcPct val="0"/>
              </a:spcBef>
            </a:pPr>
            <a:r>
              <a:rPr lang="ru-RU" sz="6000" dirty="0">
                <a:solidFill>
                  <a:srgbClr val="FF9943"/>
                </a:solidFill>
                <a:latin typeface="DINPro-Black" panose="02000503030000020004" pitchFamily="50" charset="0"/>
              </a:rPr>
              <a:t>Устройства для позиционирования лежа на спине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07323" y="5143500"/>
            <a:ext cx="6370182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Данные изделия позволяют: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сформировать анатомически правильную и симметричную позу в положении на спине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препятствуют возникновению искривлений позвоночника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препятствуют паталогическому положению ног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препятствуют косому положению таза</a:t>
            </a:r>
          </a:p>
        </p:txBody>
      </p:sp>
      <p:pic>
        <p:nvPicPr>
          <p:cNvPr id="5" name="Объект 5">
            <a:extLst>
              <a:ext uri="{FF2B5EF4-FFF2-40B4-BE49-F238E27FC236}">
                <a16:creationId xmlns:a16="http://schemas.microsoft.com/office/drawing/2014/main" id="{B35F2B85-BDBB-1409-DF89-939438276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467" y="3803643"/>
            <a:ext cx="8501065" cy="48006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FC9F74-6FA6-E517-8D14-65C6098B4F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F0AB55-64F1-CD1A-8E65-59E6D46D812D}"/>
              </a:ext>
            </a:extLst>
          </p:cNvPr>
          <p:cNvSpPr/>
          <p:nvPr/>
        </p:nvSpPr>
        <p:spPr>
          <a:xfrm>
            <a:off x="996156" y="2115290"/>
            <a:ext cx="146844" cy="2315699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A2BDA1A-18A0-ECDF-2EED-90AC6D5FFADB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09605D3-A39A-71D2-9EA0-74CE9A5DA38C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030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524000" y="2115290"/>
            <a:ext cx="7415211" cy="3085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000"/>
              </a:lnSpc>
              <a:spcBef>
                <a:spcPct val="0"/>
              </a:spcBef>
            </a:pPr>
            <a:r>
              <a:rPr lang="ru-RU" sz="6000" dirty="0">
                <a:solidFill>
                  <a:srgbClr val="FF9943"/>
                </a:solidFill>
                <a:latin typeface="DINPro-Black" panose="02000503030000020004" pitchFamily="50" charset="0"/>
              </a:rPr>
              <a:t>Клин для формирования правильной позы лежа на животе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524000" y="5676900"/>
            <a:ext cx="6370182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Данные изделия необходимы для: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формирования упора на предплечья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увеличения выносливости и активности в грудном и шейном отделе позвоночника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тренирует удержание корпуса</a:t>
            </a:r>
          </a:p>
          <a:p>
            <a:pPr marL="342900" indent="-342900">
              <a:lnSpc>
                <a:spcPts val="3000"/>
              </a:lnSpc>
              <a:buClr>
                <a:srgbClr val="FF9943"/>
              </a:buClr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используются для активной игры в данном положении</a:t>
            </a:r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21CD5795-4A4C-3357-D32E-7C0F30F3A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891" y="1990275"/>
            <a:ext cx="7583327" cy="73732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F2AA32-7BF2-4777-F00F-9C27B92EC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38EE99-7E07-0EB3-9BE2-BB92305F69F4}"/>
              </a:ext>
            </a:extLst>
          </p:cNvPr>
          <p:cNvSpPr/>
          <p:nvPr/>
        </p:nvSpPr>
        <p:spPr>
          <a:xfrm>
            <a:off x="996156" y="2115290"/>
            <a:ext cx="146844" cy="3028210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232A90-791C-6CD7-81B9-3C4A823A4886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02219F-262E-6807-01B2-A2D5A785FEBC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861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42E508-64DB-8E37-B0EF-0572B33DE55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886B6D-267B-0239-5202-006A564DF8E4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83EA36F-3073-0B42-F7D9-E18405EFA10D}"/>
              </a:ext>
            </a:extLst>
          </p:cNvPr>
          <p:cNvGrpSpPr/>
          <p:nvPr/>
        </p:nvGrpSpPr>
        <p:grpSpPr>
          <a:xfrm>
            <a:off x="1828799" y="3219896"/>
            <a:ext cx="14935201" cy="3365773"/>
            <a:chOff x="1531353" y="3218490"/>
            <a:chExt cx="14935201" cy="336577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ED404B9-8B73-D70D-9225-279A8857F506}"/>
                </a:ext>
              </a:extLst>
            </p:cNvPr>
            <p:cNvGrpSpPr/>
            <p:nvPr/>
          </p:nvGrpSpPr>
          <p:grpSpPr>
            <a:xfrm>
              <a:off x="6636754" y="3218490"/>
              <a:ext cx="9829800" cy="3231654"/>
              <a:chOff x="6667234" y="2834639"/>
              <a:chExt cx="9829800" cy="3231654"/>
            </a:xfrm>
          </p:grpSpPr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E8F60869-94EE-B8B9-D2AA-6DD662045E10}"/>
                  </a:ext>
                </a:extLst>
              </p:cNvPr>
              <p:cNvSpPr txBox="1"/>
              <p:nvPr/>
            </p:nvSpPr>
            <p:spPr>
              <a:xfrm>
                <a:off x="6667234" y="2834639"/>
                <a:ext cx="9296400" cy="323165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r">
                  <a:spcBef>
                    <a:spcPct val="0"/>
                  </a:spcBef>
                </a:pPr>
                <a:r>
                  <a:rPr lang="ru-RU" sz="70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ТСР для позиционирования сидя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8ECD2890-6027-5CE1-C46C-545B10D9BDA5}"/>
                  </a:ext>
                </a:extLst>
              </p:cNvPr>
              <p:cNvSpPr/>
              <p:nvPr/>
            </p:nvSpPr>
            <p:spPr>
              <a:xfrm>
                <a:off x="16306800" y="2839448"/>
                <a:ext cx="190234" cy="3226845"/>
              </a:xfrm>
              <a:prstGeom prst="rect">
                <a:avLst/>
              </a:prstGeom>
              <a:solidFill>
                <a:srgbClr val="727E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E591F4-CFA2-806F-23A9-F28828729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53" y="3218491"/>
              <a:ext cx="4712083" cy="33657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2406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A4706B5-218F-52DA-D313-E06DA2D45E91}"/>
              </a:ext>
            </a:extLst>
          </p:cNvPr>
          <p:cNvSpPr/>
          <p:nvPr/>
        </p:nvSpPr>
        <p:spPr>
          <a:xfrm>
            <a:off x="-1" y="0"/>
            <a:ext cx="9144001" cy="10285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591801" y="2858269"/>
            <a:ext cx="67818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Опора для сидения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591800" y="4928354"/>
            <a:ext cx="6370182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Данные устройства предназначены для использования только в домашних 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усло</a:t>
            </a:r>
            <a:r>
              <a:rPr lang="ru-RU" sz="2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виях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! 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помогает удерживать правильную позу сидя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срок назначения данного рода изделий с 6 месячного возраста</a:t>
            </a:r>
          </a:p>
        </p:txBody>
      </p:sp>
      <p:pic>
        <p:nvPicPr>
          <p:cNvPr id="5" name="Рисунок 4" descr="Изображение выглядит как синий&#10;&#10;Автоматически созданное описание">
            <a:extLst>
              <a:ext uri="{FF2B5EF4-FFF2-40B4-BE49-F238E27FC236}">
                <a16:creationId xmlns:a16="http://schemas.microsoft.com/office/drawing/2014/main" id="{04DB2A38-A118-B4EA-9052-D7EF233C6F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1" t="10921" r="23411"/>
          <a:stretch/>
        </p:blipFill>
        <p:spPr>
          <a:xfrm>
            <a:off x="5253130" y="260691"/>
            <a:ext cx="3890870" cy="6604685"/>
          </a:xfrm>
          <a:prstGeom prst="rect">
            <a:avLst/>
          </a:prstGeom>
        </p:spPr>
      </p:pic>
      <p:pic>
        <p:nvPicPr>
          <p:cNvPr id="6" name="Рисунок 5" descr="Изображение выглядит как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9FD3FA04-1CA9-67AB-9FC7-D664F0C98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6" r="19723" b="1943"/>
          <a:stretch/>
        </p:blipFill>
        <p:spPr>
          <a:xfrm flipH="1">
            <a:off x="714502" y="3009900"/>
            <a:ext cx="4288849" cy="7062104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DE95666-BDBC-492A-A522-B1D484A8219F}"/>
              </a:ext>
            </a:extLst>
          </p:cNvPr>
          <p:cNvSpPr/>
          <p:nvPr/>
        </p:nvSpPr>
        <p:spPr>
          <a:xfrm>
            <a:off x="10109638" y="2883047"/>
            <a:ext cx="146844" cy="151410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597BCB4-7D3A-C52F-B5C4-D838096E1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BCD48D-A3EF-DF41-82A3-FDDF8928528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360B0FD-41DB-2AC1-8DF1-768915351040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12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591800" y="2247900"/>
            <a:ext cx="7415211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Кресло-коляска комнатная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591800" y="4317985"/>
            <a:ext cx="6370182" cy="5001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Данные изделия отвечают всем современным требованиям предъявляемым к ТСР: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для формирования правильной позы сидя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возможность индивидуальной настройки по антропометрическим данным ребенка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возможность формирования позы отдыха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и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зделия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данного типа активно используются для занятий в школе, с логопедом, для кормления</a:t>
            </a:r>
          </a:p>
        </p:txBody>
      </p:sp>
      <p:pic>
        <p:nvPicPr>
          <p:cNvPr id="7" name="Объект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699700E-7643-049F-E061-21F036851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64834"/>
            <a:ext cx="9120376" cy="85677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10EEBB-4253-8741-4D46-B22A3D02698C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9F8BCC-B8B2-08F8-F723-62678B5DA23B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46E6B0-A346-D78F-4EE9-46EBFEA91679}"/>
              </a:ext>
            </a:extLst>
          </p:cNvPr>
          <p:cNvSpPr/>
          <p:nvPr/>
        </p:nvSpPr>
        <p:spPr>
          <a:xfrm>
            <a:off x="10109638" y="2272678"/>
            <a:ext cx="146844" cy="151410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FED9A7-54AD-9FCD-7F99-A1922B03FD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09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668000" y="2240526"/>
            <a:ext cx="7415211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Функциональное кресло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668000" y="4381441"/>
            <a:ext cx="6598782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Современное многофункциональное техническое средство: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формируется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 изготавливается по индивидуальному заказу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учитывает все особенности развития и 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антроментрические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данные  пользователя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нахождение в кресле максимально комфортное и правильное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использование простое удобное и легкое в перемещении</a:t>
            </a: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ontserrat Light" panose="00000400000000000000" pitchFamily="50" charset="-52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B5327010-92B7-D4B3-488C-C8C48C98F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2661"/>
            <a:ext cx="7781382" cy="95954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7B4C64-DA83-3516-38EB-014E983FDF9D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38951E-6E3C-5A4D-F264-C5F3DF896EFB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5E7222-7BF2-2B85-1542-42C3B0B199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E6B606-38A3-8E81-B19F-B4228EF242AC}"/>
              </a:ext>
            </a:extLst>
          </p:cNvPr>
          <p:cNvSpPr/>
          <p:nvPr/>
        </p:nvSpPr>
        <p:spPr>
          <a:xfrm>
            <a:off x="10109638" y="2272678"/>
            <a:ext cx="146844" cy="151410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78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Детская инвалидная коляска ДЦП Patron Tom 5 Streeter T5S">
            <a:extLst>
              <a:ext uri="{FF2B5EF4-FFF2-40B4-BE49-F238E27FC236}">
                <a16:creationId xmlns:a16="http://schemas.microsoft.com/office/drawing/2014/main" id="{BAEF5683-B416-706D-E90C-06A311343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0" r="6023"/>
          <a:stretch/>
        </p:blipFill>
        <p:spPr bwMode="auto">
          <a:xfrm>
            <a:off x="1106688" y="723900"/>
            <a:ext cx="8037312" cy="922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8"/>
          <p:cNvSpPr txBox="1"/>
          <p:nvPr/>
        </p:nvSpPr>
        <p:spPr>
          <a:xfrm>
            <a:off x="10059789" y="2446487"/>
            <a:ext cx="741521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Прогулочные модульные коляски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059789" y="4592353"/>
            <a:ext cx="6749793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Данный тип изделий позволяет сформировать правильную позу сидя во время длительных прогулок.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обладают достаточным набором аксессуаров и поддержек для организации положения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о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снащаются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складной рамой, что позволяет перевозить данные типы колясок в багажнике легкового автомобиля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обязательны к использованию при продолжительных прогулках</a:t>
            </a: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ontserrat Light" panose="00000400000000000000" pitchFamily="50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057BDB-30A3-9652-381E-79823C43238F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D3AF68-7770-6F37-BA67-FB11202CE4CA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35CB92-AF3A-D02D-C305-9793D891D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4D98BA-55DE-B82A-4DDB-99EF06FB2AC7}"/>
              </a:ext>
            </a:extLst>
          </p:cNvPr>
          <p:cNvSpPr/>
          <p:nvPr/>
        </p:nvSpPr>
        <p:spPr>
          <a:xfrm>
            <a:off x="9677400" y="2446487"/>
            <a:ext cx="146844" cy="151410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470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134600" y="2446487"/>
            <a:ext cx="7415211" cy="776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Коляски трости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134600" y="3604617"/>
            <a:ext cx="6598782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Данный тип изделий предназначен для перемещения на короткие расстояния! </a:t>
            </a: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Н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е позволяет за счет мягкого сидения и спинки</a:t>
            </a: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 использовать коляску при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длительном удержании позы сидя. 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Но при этом: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являются складными и малогабаритными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разрешены для использования в авиа и железнодорожном транспорте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легкие </a:t>
            </a: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ontserrat Light" panose="00000400000000000000" pitchFamily="50" charset="-52"/>
            </a:endParaRPr>
          </a:p>
        </p:txBody>
      </p:sp>
      <p:pic>
        <p:nvPicPr>
          <p:cNvPr id="4" name="Рисунок 3" descr="Детская инвалидная коляска Patron Piper Comfort Pic34pyyy">
            <a:extLst>
              <a:ext uri="{FF2B5EF4-FFF2-40B4-BE49-F238E27FC236}">
                <a16:creationId xmlns:a16="http://schemas.microsoft.com/office/drawing/2014/main" id="{A929266D-48B4-B5A1-6148-4421F7484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52" y="647700"/>
            <a:ext cx="9270617" cy="92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7BC1B8-3245-C680-CA7B-BDDBB711A0CA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26D5E-53E5-33AE-E44B-DEB806408A0D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4A019A-8A7B-DBC8-4EFC-88F22DF40A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B731274-4011-021D-44F4-051CC0415E7E}"/>
              </a:ext>
            </a:extLst>
          </p:cNvPr>
          <p:cNvSpPr/>
          <p:nvPr/>
        </p:nvSpPr>
        <p:spPr>
          <a:xfrm>
            <a:off x="9677400" y="2446488"/>
            <a:ext cx="152400" cy="77681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140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563096-C0AC-7F53-EA43-EEDC4BF7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0" b="10000"/>
          <a:stretch/>
        </p:blipFill>
        <p:spPr>
          <a:xfrm>
            <a:off x="0" y="96976"/>
            <a:ext cx="6924262" cy="5484014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0192882" y="2446487"/>
            <a:ext cx="7415211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Коляски активного типа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192882" y="4593103"/>
            <a:ext cx="6769100" cy="5001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Данный вид изделий используется для активных, самостоятельных перемещений ребенка.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способствует коммуникации со сверстниками и взрослыми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изготавливаются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индивидуально на основании физиологических особенностей ребенка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могут быть оснащены всеми необходимыми поддержками аксессуарами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складные модели удобно транспортировать</a:t>
            </a: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ontserrat Light" panose="00000400000000000000" pitchFamily="50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DA507F-9A94-CF10-90CE-22A8CCDC4C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85" r="6449"/>
          <a:stretch/>
        </p:blipFill>
        <p:spPr>
          <a:xfrm>
            <a:off x="4724400" y="3263762"/>
            <a:ext cx="4584362" cy="6726208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D91AF2-E9D5-23EB-AEEC-7A82AD9CB735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9ED36B-0AB9-A68B-0442-CC61AD017FFA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ACF912-0998-B4D3-D2E3-B34334E81B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BF9DA68-FCA0-BD90-BCFC-C3D6C1DCC0DB}"/>
              </a:ext>
            </a:extLst>
          </p:cNvPr>
          <p:cNvSpPr/>
          <p:nvPr/>
        </p:nvSpPr>
        <p:spPr>
          <a:xfrm>
            <a:off x="9677400" y="2446487"/>
            <a:ext cx="146844" cy="151410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666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42E508-64DB-8E37-B0EF-0572B33DE55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886B6D-267B-0239-5202-006A564DF8E4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83EA36F-3073-0B42-F7D9-E18405EFA10D}"/>
              </a:ext>
            </a:extLst>
          </p:cNvPr>
          <p:cNvGrpSpPr/>
          <p:nvPr/>
        </p:nvGrpSpPr>
        <p:grpSpPr>
          <a:xfrm>
            <a:off x="1828799" y="3219896"/>
            <a:ext cx="14935201" cy="3365773"/>
            <a:chOff x="1531353" y="3218490"/>
            <a:chExt cx="14935201" cy="336577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ED404B9-8B73-D70D-9225-279A8857F506}"/>
                </a:ext>
              </a:extLst>
            </p:cNvPr>
            <p:cNvGrpSpPr/>
            <p:nvPr/>
          </p:nvGrpSpPr>
          <p:grpSpPr>
            <a:xfrm>
              <a:off x="6636754" y="3218490"/>
              <a:ext cx="9829800" cy="3231654"/>
              <a:chOff x="6667234" y="2834639"/>
              <a:chExt cx="9829800" cy="3231654"/>
            </a:xfrm>
          </p:grpSpPr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E8F60869-94EE-B8B9-D2AA-6DD662045E10}"/>
                  </a:ext>
                </a:extLst>
              </p:cNvPr>
              <p:cNvSpPr txBox="1"/>
              <p:nvPr/>
            </p:nvSpPr>
            <p:spPr>
              <a:xfrm>
                <a:off x="6667234" y="2834639"/>
                <a:ext cx="9296400" cy="323165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r">
                  <a:spcBef>
                    <a:spcPct val="0"/>
                  </a:spcBef>
                </a:pPr>
                <a:r>
                  <a:rPr lang="ru-RU" sz="7000" dirty="0">
                    <a:solidFill>
                      <a:srgbClr val="FF9943"/>
                    </a:solidFill>
                    <a:latin typeface="DINPro-Black" panose="02000503030000020004" pitchFamily="50" charset="0"/>
                  </a:rPr>
                  <a:t>ТСР для позиционирования стоя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8ECD2890-6027-5CE1-C46C-545B10D9BDA5}"/>
                  </a:ext>
                </a:extLst>
              </p:cNvPr>
              <p:cNvSpPr/>
              <p:nvPr/>
            </p:nvSpPr>
            <p:spPr>
              <a:xfrm>
                <a:off x="16306800" y="2839448"/>
                <a:ext cx="190234" cy="3226845"/>
              </a:xfrm>
              <a:prstGeom prst="rect">
                <a:avLst/>
              </a:prstGeom>
              <a:solidFill>
                <a:srgbClr val="FF99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E591F4-CFA2-806F-23A9-F28828729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53" y="3218491"/>
              <a:ext cx="4712083" cy="33657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8240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47800" y="2189829"/>
            <a:ext cx="671086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Опора для стояния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47800" y="4268726"/>
            <a:ext cx="6370182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Функционально устаревшие изделие: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отсутствует необходимое количество настроек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нет необходимых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поддержек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не позволяет сформировать правильную позу стоя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не возможно организовать позу наклона вперед или назад что отрицательно влияет на мышечный тонус</a:t>
            </a:r>
          </a:p>
        </p:txBody>
      </p:sp>
      <p:pic>
        <p:nvPicPr>
          <p:cNvPr id="5" name="Объект 5" descr="Изображение выглядит как фрезерный станок, автомат&#10;&#10;Автоматически созданное описание">
            <a:extLst>
              <a:ext uri="{FF2B5EF4-FFF2-40B4-BE49-F238E27FC236}">
                <a16:creationId xmlns:a16="http://schemas.microsoft.com/office/drawing/2014/main" id="{076EADAC-DD17-5989-C45C-3D1F1D910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6" t="7112" r="17870" b="6667"/>
          <a:stretch/>
        </p:blipFill>
        <p:spPr>
          <a:xfrm>
            <a:off x="9601200" y="747462"/>
            <a:ext cx="6370182" cy="908687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3AEA76-EF83-1915-D4AD-10C8593E230B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BEA00F-0E17-08FB-DFFA-FF490DC12D1F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8EB163-FF40-DE5D-9C03-763A0AD39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73B894F-E927-DCB2-10A4-CAD575B65DE7}"/>
              </a:ext>
            </a:extLst>
          </p:cNvPr>
          <p:cNvSpPr/>
          <p:nvPr/>
        </p:nvSpPr>
        <p:spPr>
          <a:xfrm>
            <a:off x="996156" y="2115290"/>
            <a:ext cx="146844" cy="1613422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126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35894" y="2182455"/>
            <a:ext cx="7415211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*</a:t>
            </a: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Заднеопорный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 </a:t>
            </a: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вертикализатор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FF9943"/>
              </a:solidFill>
              <a:effectLst/>
              <a:uLnTx/>
              <a:uFillTx/>
              <a:latin typeface="DINPro-Black" panose="02000503030000020004" pitchFamily="50" charset="0"/>
              <a:ea typeface="+mn-ea"/>
              <a:cs typeface="+mn-cs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35894" y="4257338"/>
            <a:ext cx="6370182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Современное многофункциональное изделие для позиционирования в позе стоя с опорой на заднюю поверхность туловища.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рекомендован детям с плохим контролем головы и туловища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рекомендован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детям с контрактурами в коленных и тазобедренных суставах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500" dirty="0">
              <a:solidFill>
                <a:srgbClr val="3F3F3F"/>
              </a:solidFill>
              <a:latin typeface="Montserrat Light" panose="00000400000000000000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*Зарегистрировано в РФ как «Опора для стояния»</a:t>
            </a:r>
          </a:p>
        </p:txBody>
      </p:sp>
      <p:pic>
        <p:nvPicPr>
          <p:cNvPr id="4" name="Объект 5" descr="Изображение выглядит как транспорт, сиреневый, велосипед, тренажер&#10;&#10;Автоматически созданное описание">
            <a:extLst>
              <a:ext uri="{FF2B5EF4-FFF2-40B4-BE49-F238E27FC236}">
                <a16:creationId xmlns:a16="http://schemas.microsoft.com/office/drawing/2014/main" id="{A490F3D4-2C07-A869-97D3-138362801E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5" r="9525" b="4602"/>
          <a:stretch/>
        </p:blipFill>
        <p:spPr>
          <a:xfrm>
            <a:off x="9144000" y="1108833"/>
            <a:ext cx="7823438" cy="891256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3D1F1D-59FF-23D2-DC86-0C78B827A343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C3AE3B-1146-08CC-3C86-C78E076C40FC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E323A4-8ECA-DEFF-0F01-F4F3C7897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71F9BF4-7742-8141-B1A5-CAB8F5082EA6}"/>
              </a:ext>
            </a:extLst>
          </p:cNvPr>
          <p:cNvSpPr/>
          <p:nvPr/>
        </p:nvSpPr>
        <p:spPr>
          <a:xfrm>
            <a:off x="996156" y="2115290"/>
            <a:ext cx="146844" cy="1613422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532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47800" y="2194625"/>
            <a:ext cx="7853860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*</a:t>
            </a: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Переднеопорный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 </a:t>
            </a: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вертикализатор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FF9943"/>
              </a:solidFill>
              <a:effectLst/>
              <a:uLnTx/>
              <a:uFillTx/>
              <a:latin typeface="DINPro-Black" panose="02000503030000020004" pitchFamily="50" charset="0"/>
              <a:ea typeface="+mn-ea"/>
              <a:cs typeface="+mn-cs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47800" y="4305300"/>
            <a:ext cx="6370182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Современное многофункциональное изделие для позиционирования в позе стоя с опорой на переднюю поверхность туловища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рекомендован детям с хорошим контролем головы и туловища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позволяет использовать его во время занятий со специалистами по физическому развитию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500" dirty="0">
              <a:solidFill>
                <a:srgbClr val="3F3F3F"/>
              </a:solidFill>
              <a:latin typeface="Montserrat Light" panose="00000400000000000000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*зарегистрировано в РФ как «Опора для стояния»</a:t>
            </a:r>
          </a:p>
        </p:txBody>
      </p:sp>
      <p:pic>
        <p:nvPicPr>
          <p:cNvPr id="5" name="Объект 5" descr="Изображение выглядит как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5197C931-FE5D-E1B4-2C78-9993BBB1C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1163542"/>
            <a:ext cx="9123458" cy="912345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6F4CC8-C548-2EC3-DC90-51DDEFDCEB25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F62865-C9CC-7EB9-7C99-88F86105A2E6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F31DC3-EDE6-E087-314F-AF84DA2300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A771EC-348F-4BB7-FA5E-A0E05E3BD7F4}"/>
              </a:ext>
            </a:extLst>
          </p:cNvPr>
          <p:cNvSpPr/>
          <p:nvPr/>
        </p:nvSpPr>
        <p:spPr>
          <a:xfrm>
            <a:off x="996156" y="2115290"/>
            <a:ext cx="146844" cy="1613422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505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47800" y="2204193"/>
            <a:ext cx="7415211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Динамический </a:t>
            </a: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вертикализатор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FF9943"/>
              </a:solidFill>
              <a:effectLst/>
              <a:uLnTx/>
              <a:uFillTx/>
              <a:latin typeface="DINPro-Black" panose="02000503030000020004" pitchFamily="50" charset="0"/>
              <a:ea typeface="+mn-ea"/>
              <a:cs typeface="+mn-cs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47800" y="4229100"/>
            <a:ext cx="6370182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Изделия для позиционирования в позе стоя с опорой на переднюю поверхность туловища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данный тип изделия рекомендован детям с хорошим контролем головы и туловища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способствует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повышению активности  ребенка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позволяет самостоятельно перемещаться ребенку в пределах помещения</a:t>
            </a:r>
          </a:p>
        </p:txBody>
      </p:sp>
      <p:pic>
        <p:nvPicPr>
          <p:cNvPr id="4" name="Объект 5" descr="Изображение выглядит как велосипед, желтый&#10;&#10;Автоматически созданное описание">
            <a:extLst>
              <a:ext uri="{FF2B5EF4-FFF2-40B4-BE49-F238E27FC236}">
                <a16:creationId xmlns:a16="http://schemas.microsoft.com/office/drawing/2014/main" id="{DCCE48F3-11F1-CBA4-1D53-F09A344A2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7" t="6770" r="15569" b="6666"/>
          <a:stretch/>
        </p:blipFill>
        <p:spPr>
          <a:xfrm>
            <a:off x="9906001" y="1040494"/>
            <a:ext cx="7162800" cy="906056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1BAA00-46B0-4247-0775-92B67274D489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B29AB1A-7423-F5D1-0CAF-88B2E738BEED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C9CF8D-1053-02F3-22E5-A6E9CA7F60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985AE1-53F0-BAEF-9982-1DE5BA67ACB8}"/>
              </a:ext>
            </a:extLst>
          </p:cNvPr>
          <p:cNvSpPr/>
          <p:nvPr/>
        </p:nvSpPr>
        <p:spPr>
          <a:xfrm>
            <a:off x="996156" y="2115290"/>
            <a:ext cx="146844" cy="1613422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828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505178" y="2115290"/>
            <a:ext cx="7415211" cy="2315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Вертикализатор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 с функцией </a:t>
            </a:r>
          </a:p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«сел-встал»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505178" y="4918040"/>
            <a:ext cx="6370182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Изделия для позиционирования в позе стоя с опорой на заднюю поверхность туловища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данный тип изделия рекомендован детям с хорошим контролем головы и туловища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рекомендован к использованию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при отсутствии контрактур в коленных и тазобедренных суставах и отсутствии 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спастики</a:t>
            </a: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ontserrat Light" panose="00000400000000000000" pitchFamily="50" charset="-52"/>
            </a:endParaRPr>
          </a:p>
        </p:txBody>
      </p:sp>
      <p:pic>
        <p:nvPicPr>
          <p:cNvPr id="5" name="Объект 5" descr="Изображение выглядит как двигатель&#10;&#10;Автоматически созданное описание">
            <a:extLst>
              <a:ext uri="{FF2B5EF4-FFF2-40B4-BE49-F238E27FC236}">
                <a16:creationId xmlns:a16="http://schemas.microsoft.com/office/drawing/2014/main" id="{755F55BC-96EC-42F0-3ABD-214DDA0446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0" t="2598" r="13502"/>
          <a:stretch/>
        </p:blipFill>
        <p:spPr>
          <a:xfrm>
            <a:off x="10210800" y="709914"/>
            <a:ext cx="6762457" cy="931487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9E75D8-90F8-4603-E1CF-2A0DD4EE20C0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1FA655-F891-6AF4-019F-CCF8CF895E08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3C3711-6A53-8A1A-495D-F2AD501C5A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7024534-EF99-9A55-9B92-0A9DF904B3D8}"/>
              </a:ext>
            </a:extLst>
          </p:cNvPr>
          <p:cNvSpPr/>
          <p:nvPr/>
        </p:nvSpPr>
        <p:spPr>
          <a:xfrm>
            <a:off x="996156" y="2115290"/>
            <a:ext cx="146844" cy="2190010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857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42E508-64DB-8E37-B0EF-0572B33DE55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886B6D-267B-0239-5202-006A564DF8E4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83EA36F-3073-0B42-F7D9-E18405EFA10D}"/>
              </a:ext>
            </a:extLst>
          </p:cNvPr>
          <p:cNvGrpSpPr/>
          <p:nvPr/>
        </p:nvGrpSpPr>
        <p:grpSpPr>
          <a:xfrm>
            <a:off x="1828799" y="3219896"/>
            <a:ext cx="14935201" cy="3365773"/>
            <a:chOff x="1531353" y="3218490"/>
            <a:chExt cx="14935201" cy="336577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ED404B9-8B73-D70D-9225-279A8857F506}"/>
                </a:ext>
              </a:extLst>
            </p:cNvPr>
            <p:cNvGrpSpPr/>
            <p:nvPr/>
          </p:nvGrpSpPr>
          <p:grpSpPr>
            <a:xfrm>
              <a:off x="6636754" y="3218490"/>
              <a:ext cx="9829800" cy="3231654"/>
              <a:chOff x="6667234" y="2834639"/>
              <a:chExt cx="9829800" cy="3231654"/>
            </a:xfrm>
          </p:grpSpPr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E8F60869-94EE-B8B9-D2AA-6DD662045E10}"/>
                  </a:ext>
                </a:extLst>
              </p:cNvPr>
              <p:cNvSpPr txBox="1"/>
              <p:nvPr/>
            </p:nvSpPr>
            <p:spPr>
              <a:xfrm>
                <a:off x="6667234" y="2834639"/>
                <a:ext cx="9296400" cy="323165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r">
                  <a:spcBef>
                    <a:spcPct val="0"/>
                  </a:spcBef>
                </a:pPr>
                <a:r>
                  <a:rPr lang="ru-RU" sz="7000" dirty="0">
                    <a:solidFill>
                      <a:srgbClr val="727E5D"/>
                    </a:solidFill>
                    <a:latin typeface="DINPro-Black" panose="02000503030000020004" pitchFamily="50" charset="0"/>
                  </a:rPr>
                  <a:t>Системы для формирования стереотипа ходьбы 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8ECD2890-6027-5CE1-C46C-545B10D9BDA5}"/>
                  </a:ext>
                </a:extLst>
              </p:cNvPr>
              <p:cNvSpPr/>
              <p:nvPr/>
            </p:nvSpPr>
            <p:spPr>
              <a:xfrm>
                <a:off x="16306800" y="2839448"/>
                <a:ext cx="190234" cy="3226845"/>
              </a:xfrm>
              <a:prstGeom prst="rect">
                <a:avLst/>
              </a:prstGeom>
              <a:solidFill>
                <a:srgbClr val="727E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E591F4-CFA2-806F-23A9-F28828729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53" y="3218491"/>
              <a:ext cx="4712083" cy="33657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650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501715" y="1842766"/>
            <a:ext cx="741521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Тренажер для ходьбы «</a:t>
            </a: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ЭкзоБот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»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501715" y="3975597"/>
            <a:ext cx="7162800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Изделие включившее в себя лучшие характеристики</a:t>
            </a: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!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позволяет пользователю без помощи третьих лиц свободно перемещаться по любой ровной поверхности будь то квартира или улица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комплектуется необходимым набором аксессуаров для конкретного пользователя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изготавливается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индивидуально, но имеет 3 типоразмера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каждое изделие обладает достаточным запасом срока эксплуатации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растет вместе с пользователем</a:t>
            </a:r>
          </a:p>
        </p:txBody>
      </p:sp>
      <p:pic>
        <p:nvPicPr>
          <p:cNvPr id="5" name="Объект 5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34B55DEC-2F21-C013-E597-CAC171111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74" y="729490"/>
            <a:ext cx="9077726" cy="92931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42BDF4-EE95-9A2A-2069-C57C817A9487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30D3E3-3C3C-7F8E-7806-FBA7841E969B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3205F-38E1-1258-4975-DEE7F021FC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CEADD11-EF27-D17A-30FA-3708D1E35B39}"/>
              </a:ext>
            </a:extLst>
          </p:cNvPr>
          <p:cNvSpPr/>
          <p:nvPr/>
        </p:nvSpPr>
        <p:spPr>
          <a:xfrm>
            <a:off x="10058400" y="1842766"/>
            <a:ext cx="146844" cy="151410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413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622280" y="2045997"/>
            <a:ext cx="7415211" cy="776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Аппарат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RGO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727E5D"/>
              </a:solidFill>
              <a:effectLst/>
              <a:uLnTx/>
              <a:uFillTx/>
              <a:latin typeface="DINPro-Black" panose="02000503030000020004" pitchFamily="50" charset="0"/>
              <a:ea typeface="+mn-ea"/>
              <a:cs typeface="+mn-cs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622280" y="3237873"/>
            <a:ext cx="6339702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Данный тип ТСР относится к ортопедическим изделиям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изготавливается по индивидуальным параметрам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оснащается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системой шарниров и устройством стимулирующем реципрокное движение в нижних конечностях</a:t>
            </a:r>
            <a:endParaRPr lang="ru-RU" sz="2500" dirty="0">
              <a:solidFill>
                <a:schemeClr val="tx1">
                  <a:lumMod val="75000"/>
                  <a:lumOff val="25000"/>
                </a:schemeClr>
              </a:solidFill>
              <a:latin typeface="Montserrat Light" panose="00000400000000000000" pitchFamily="50" charset="-52"/>
            </a:endParaRPr>
          </a:p>
          <a:p>
            <a:pPr marR="0" lvl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Минусы: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имеет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короткий срок эксплуатации от 6 мес. до 1 года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использование данного аппарата без помощи </a:t>
            </a: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третьего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лица или дополнительного ТСР (ходунков) не возможно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снижает активность</a:t>
            </a:r>
          </a:p>
        </p:txBody>
      </p:sp>
      <p:pic>
        <p:nvPicPr>
          <p:cNvPr id="4" name="Объект 5" descr="Изображение выглядит как телескоп&#10;&#10;Автоматически созданное описание">
            <a:extLst>
              <a:ext uri="{FF2B5EF4-FFF2-40B4-BE49-F238E27FC236}">
                <a16:creationId xmlns:a16="http://schemas.microsoft.com/office/drawing/2014/main" id="{DCF19AD9-27F3-4536-8523-DDEDC8F9CC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8" t="5094" r="31296" b="6860"/>
          <a:stretch/>
        </p:blipFill>
        <p:spPr>
          <a:xfrm>
            <a:off x="1651476" y="516591"/>
            <a:ext cx="5257800" cy="959914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BCE061-320B-EEFE-E59B-179AD0CB6715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5852161-3601-AF92-BAD3-AF35A683C752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5066BB-D808-F842-25C0-231DC1D1D9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98AA2E-08BE-4525-7599-D78D5F8DE1E6}"/>
              </a:ext>
            </a:extLst>
          </p:cNvPr>
          <p:cNvSpPr/>
          <p:nvPr/>
        </p:nvSpPr>
        <p:spPr>
          <a:xfrm>
            <a:off x="10058400" y="1943100"/>
            <a:ext cx="152400" cy="840903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3860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591800" y="2858269"/>
            <a:ext cx="7415211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Динамический </a:t>
            </a:r>
            <a:r>
              <a:rPr kumimoji="0" lang="ru-RU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параподиум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727E5D"/>
              </a:solidFill>
              <a:effectLst/>
              <a:uLnTx/>
              <a:uFillTx/>
              <a:latin typeface="DINPro-Black" panose="02000503030000020004" pitchFamily="50" charset="0"/>
              <a:ea typeface="+mn-ea"/>
              <a:cs typeface="+mn-cs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591800" y="4928354"/>
            <a:ext cx="6370182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Также как и аппарат является ортопедическим изделием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имеет несколько типоразмеров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способствует удержанию вертикального положения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способствует мобильности пользователя с возможностью перемещения в пределах помещения</a:t>
            </a:r>
          </a:p>
        </p:txBody>
      </p:sp>
      <p:pic>
        <p:nvPicPr>
          <p:cNvPr id="5" name="Объект 5">
            <a:extLst>
              <a:ext uri="{FF2B5EF4-FFF2-40B4-BE49-F238E27FC236}">
                <a16:creationId xmlns:a16="http://schemas.microsoft.com/office/drawing/2014/main" id="{52B995C6-D4D4-1819-EE90-DF27E4B62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1994" b="3879"/>
          <a:stretch/>
        </p:blipFill>
        <p:spPr>
          <a:xfrm>
            <a:off x="1249817" y="777787"/>
            <a:ext cx="6857998" cy="921965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E91536C-201D-1F9F-F14E-6C6F1899E99C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8CF43E4-FAD5-302D-261A-AB9323CB23FD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7942E3-DBE2-6F2C-C6A9-0AF7F8CDC6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9B9EE6B-BB9F-2F65-2270-1566252C6185}"/>
              </a:ext>
            </a:extLst>
          </p:cNvPr>
          <p:cNvSpPr/>
          <p:nvPr/>
        </p:nvSpPr>
        <p:spPr>
          <a:xfrm>
            <a:off x="10106765" y="2858269"/>
            <a:ext cx="146844" cy="1514105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971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591800" y="2509860"/>
            <a:ext cx="7415211" cy="776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Ходунки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591800" y="3665444"/>
            <a:ext cx="6370182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Существуют 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переднеопорные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и 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заднеопорные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 разновидности ходунков, а также различные размерные ряды: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обеспечивает мобильность пользователя 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очень прост в эксплуатации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комплектуется различными вариантами поддержек в зависимости от функциональных возможностей пользователя</a:t>
            </a:r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84DB0052-100F-B00B-47AF-9F57B429E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9" y="1014549"/>
            <a:ext cx="8863011" cy="886301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E07B8E-D438-3391-EF5F-A824726D59ED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DE559F-152E-A722-15EB-CF406AF1A3DB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519BDF-C3B5-9C23-6E39-18BCC5D66B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C9B5D6-7DCD-EC53-D14A-606B4C9EE4B9}"/>
              </a:ext>
            </a:extLst>
          </p:cNvPr>
          <p:cNvSpPr/>
          <p:nvPr/>
        </p:nvSpPr>
        <p:spPr>
          <a:xfrm>
            <a:off x="10058400" y="2515968"/>
            <a:ext cx="152400" cy="840903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974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0501715" y="2515968"/>
            <a:ext cx="7415211" cy="776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727E5D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Экзоскелет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0501715" y="3580351"/>
            <a:ext cx="7162800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Высокотехнологичное ТСР, не доступное обывателю</a:t>
            </a:r>
            <a:endParaRPr lang="ru-RU" sz="2500" dirty="0">
              <a:solidFill>
                <a:schemeClr val="tx1">
                  <a:lumMod val="75000"/>
                  <a:lumOff val="25000"/>
                </a:schemeClr>
              </a:solidFill>
              <a:latin typeface="Montserrat Light" panose="00000400000000000000" pitchFamily="50" charset="-52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оснащено электроприводами в области проекции суставов,</a:t>
            </a:r>
            <a:r>
              <a:rPr lang="ru-RU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50" charset="-52"/>
              </a:rPr>
              <a:t>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компьютером управления и требует индивидуальных настроек системы</a:t>
            </a:r>
            <a:endParaRPr lang="ru-RU" sz="2500" dirty="0">
              <a:solidFill>
                <a:schemeClr val="tx1">
                  <a:lumMod val="75000"/>
                  <a:lumOff val="25000"/>
                </a:schemeClr>
              </a:solidFill>
              <a:latin typeface="Montserrat Light" panose="00000400000000000000" pitchFamily="50" charset="-52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727E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для эксплуатации изделия требуются либо дополнительное ТСР (ходунки, костыли) либо помощь третьего лица</a:t>
            </a:r>
          </a:p>
        </p:txBody>
      </p:sp>
      <p:pic>
        <p:nvPicPr>
          <p:cNvPr id="4" name="Объект 5" descr="Изображение выглядит как автомат, штатив&#10;&#10;Автоматически созданное описание">
            <a:extLst>
              <a:ext uri="{FF2B5EF4-FFF2-40B4-BE49-F238E27FC236}">
                <a16:creationId xmlns:a16="http://schemas.microsoft.com/office/drawing/2014/main" id="{2646C362-C878-ADBC-EBD9-56579E3D8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2" t="6513" r="28713" b="7597"/>
          <a:stretch/>
        </p:blipFill>
        <p:spPr>
          <a:xfrm>
            <a:off x="1676400" y="598877"/>
            <a:ext cx="4648200" cy="898682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613C9B-8599-35B1-AA85-AFB9378BF491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D36B75E-106A-96CE-0F70-114BE5B53ED6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BBB3A1-8D54-CBB1-831C-852EC09A01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2BC215-E44B-8F62-C701-52199AA8A4F9}"/>
              </a:ext>
            </a:extLst>
          </p:cNvPr>
          <p:cNvSpPr/>
          <p:nvPr/>
        </p:nvSpPr>
        <p:spPr>
          <a:xfrm>
            <a:off x="10058400" y="2515968"/>
            <a:ext cx="152400" cy="840903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448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42E508-64DB-8E37-B0EF-0572B33DE55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886B6D-267B-0239-5202-006A564DF8E4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83EA36F-3073-0B42-F7D9-E18405EFA10D}"/>
              </a:ext>
            </a:extLst>
          </p:cNvPr>
          <p:cNvGrpSpPr/>
          <p:nvPr/>
        </p:nvGrpSpPr>
        <p:grpSpPr>
          <a:xfrm>
            <a:off x="4736717" y="3219896"/>
            <a:ext cx="12027283" cy="3365773"/>
            <a:chOff x="4439271" y="3218490"/>
            <a:chExt cx="12027283" cy="336577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ED404B9-8B73-D70D-9225-279A8857F506}"/>
                </a:ext>
              </a:extLst>
            </p:cNvPr>
            <p:cNvGrpSpPr/>
            <p:nvPr/>
          </p:nvGrpSpPr>
          <p:grpSpPr>
            <a:xfrm>
              <a:off x="6636754" y="3218490"/>
              <a:ext cx="9829800" cy="3231654"/>
              <a:chOff x="6667234" y="2834639"/>
              <a:chExt cx="9829800" cy="3231654"/>
            </a:xfrm>
          </p:grpSpPr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E8F60869-94EE-B8B9-D2AA-6DD662045E10}"/>
                  </a:ext>
                </a:extLst>
              </p:cNvPr>
              <p:cNvSpPr txBox="1"/>
              <p:nvPr/>
            </p:nvSpPr>
            <p:spPr>
              <a:xfrm>
                <a:off x="6667234" y="2834639"/>
                <a:ext cx="9296400" cy="323165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r">
                  <a:spcBef>
                    <a:spcPct val="0"/>
                  </a:spcBef>
                </a:pPr>
                <a:r>
                  <a:rPr lang="ru-RU" sz="7000" dirty="0">
                    <a:solidFill>
                      <a:srgbClr val="FF9943"/>
                    </a:solidFill>
                    <a:latin typeface="DINPro-Black" panose="02000503030000020004" pitchFamily="50" charset="0"/>
                  </a:rPr>
                  <a:t>Системы для </a:t>
                </a:r>
              </a:p>
              <a:p>
                <a:pPr marL="0" lvl="0" indent="0" algn="r">
                  <a:spcBef>
                    <a:spcPct val="0"/>
                  </a:spcBef>
                </a:pPr>
                <a:r>
                  <a:rPr lang="ru-RU" sz="7000" dirty="0">
                    <a:solidFill>
                      <a:srgbClr val="FF9943"/>
                    </a:solidFill>
                    <a:latin typeface="DINPro-Black" panose="02000503030000020004" pitchFamily="50" charset="0"/>
                  </a:rPr>
                  <a:t>санитарных мероприятий 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8ECD2890-6027-5CE1-C46C-545B10D9BDA5}"/>
                  </a:ext>
                </a:extLst>
              </p:cNvPr>
              <p:cNvSpPr/>
              <p:nvPr/>
            </p:nvSpPr>
            <p:spPr>
              <a:xfrm>
                <a:off x="16306800" y="2839448"/>
                <a:ext cx="190234" cy="3226845"/>
              </a:xfrm>
              <a:prstGeom prst="rect">
                <a:avLst/>
              </a:prstGeom>
              <a:solidFill>
                <a:srgbClr val="FF99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E591F4-CFA2-806F-23A9-F28828729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9271" y="3218491"/>
              <a:ext cx="4712083" cy="33657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4085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423990" y="2115290"/>
            <a:ext cx="7415211" cy="2315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Кресло-стулья с санитарным оснащением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423990" y="4838700"/>
            <a:ext cx="6370182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Данный тип изделий предназначены для правильного позиционирования во время санитарно-гигиенических мероприятий.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Light" panose="00000400000000000000" pitchFamily="50" charset="-52"/>
              </a:rPr>
              <a:t>Как правило имеют несколько типоразмеров и оснащаются набором достаточных поддержек для формирования правильной позы</a:t>
            </a:r>
          </a:p>
        </p:txBody>
      </p:sp>
      <p:pic>
        <p:nvPicPr>
          <p:cNvPr id="4" name="Рисунок 3" descr="Изображение выглядит как мебель, сиденье, стул&#10;&#10;Автоматически созданное описание">
            <a:extLst>
              <a:ext uri="{FF2B5EF4-FFF2-40B4-BE49-F238E27FC236}">
                <a16:creationId xmlns:a16="http://schemas.microsoft.com/office/drawing/2014/main" id="{0F386B41-D098-FB41-8D32-DB9BECA556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" r="9713"/>
          <a:stretch/>
        </p:blipFill>
        <p:spPr>
          <a:xfrm>
            <a:off x="8258966" y="377924"/>
            <a:ext cx="8605044" cy="981690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3834A9-0AB3-72CA-AD72-8E407CC31A0B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F31D8B-8045-E42B-9E3D-2A0301FDF39C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96609-A005-184D-55A1-BD026FBB9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9800FE-29F2-9C9A-BF26-5BF780F53F6B}"/>
              </a:ext>
            </a:extLst>
          </p:cNvPr>
          <p:cNvSpPr/>
          <p:nvPr/>
        </p:nvSpPr>
        <p:spPr>
          <a:xfrm>
            <a:off x="996156" y="2115290"/>
            <a:ext cx="146844" cy="2190010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244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500190" y="2115290"/>
            <a:ext cx="7415211" cy="154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9943"/>
                </a:solidFill>
                <a:effectLst/>
                <a:uLnTx/>
                <a:uFillTx/>
                <a:latin typeface="DINPro-Black" panose="02000503030000020004" pitchFamily="50" charset="0"/>
                <a:ea typeface="+mn-ea"/>
                <a:cs typeface="+mn-cs"/>
              </a:rPr>
              <a:t>Устройства для купания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9B9B5A7-CE97-4CBD-97BA-E4CEBA2AB6DE}"/>
              </a:ext>
            </a:extLst>
          </p:cNvPr>
          <p:cNvSpPr txBox="1"/>
          <p:nvPr/>
        </p:nvSpPr>
        <p:spPr>
          <a:xfrm>
            <a:off x="1500190" y="4372652"/>
            <a:ext cx="6370182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Данные изделия предназначены для удобства принятия ванны 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ontserrat Light" panose="00000400000000000000" pitchFamily="50" charset="-52"/>
              </a:rPr>
              <a:t>имеют несколько типоразмеров и вариантов исполнения</a:t>
            </a: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FF994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500" dirty="0">
                <a:solidFill>
                  <a:srgbClr val="3F3F3F"/>
                </a:solidFill>
                <a:latin typeface="Montserrat Light" panose="00000400000000000000" pitchFamily="50" charset="-52"/>
              </a:rPr>
              <a:t>оснащены ремнями-фиксаторами и часто подголовниками</a:t>
            </a: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ontserrat Light" panose="00000400000000000000" pitchFamily="50" charset="-52"/>
            </a:endParaRPr>
          </a:p>
        </p:txBody>
      </p:sp>
      <p:pic>
        <p:nvPicPr>
          <p:cNvPr id="5" name="Объект 5" descr="Изображение выглядит как инструмент&#10;&#10;Автоматически созданное описание">
            <a:extLst>
              <a:ext uri="{FF2B5EF4-FFF2-40B4-BE49-F238E27FC236}">
                <a16:creationId xmlns:a16="http://schemas.microsoft.com/office/drawing/2014/main" id="{E4F1A604-931D-EE9D-BE9A-EDE374C143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7" t="6771" r="12698" b="5660"/>
          <a:stretch/>
        </p:blipFill>
        <p:spPr>
          <a:xfrm flipH="1">
            <a:off x="12954000" y="3704934"/>
            <a:ext cx="4962926" cy="595208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5335B5-F301-BD52-CDC7-E4B31AF4DD88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E1AD4CD-7CB8-4F8F-E134-28E240918E35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94F4DA-1640-99FA-DC2D-3864F9024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0" y="452661"/>
            <a:ext cx="2600726" cy="47746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BFC535-131F-D8A0-A203-56BBC06B1D27}"/>
              </a:ext>
            </a:extLst>
          </p:cNvPr>
          <p:cNvSpPr/>
          <p:nvPr/>
        </p:nvSpPr>
        <p:spPr>
          <a:xfrm>
            <a:off x="996156" y="2115290"/>
            <a:ext cx="146844" cy="1428010"/>
          </a:xfrm>
          <a:prstGeom prst="rect">
            <a:avLst/>
          </a:prstGeom>
          <a:solidFill>
            <a:srgbClr val="FF9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сиденье, стул, мебель&#10;&#10;Автоматически созданное описание">
            <a:extLst>
              <a:ext uri="{FF2B5EF4-FFF2-40B4-BE49-F238E27FC236}">
                <a16:creationId xmlns:a16="http://schemas.microsoft.com/office/drawing/2014/main" id="{6542931B-1661-B082-CDAC-06D528E33A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4" t="2272" r="14801"/>
          <a:stretch/>
        </p:blipFill>
        <p:spPr>
          <a:xfrm flipH="1">
            <a:off x="9129940" y="475521"/>
            <a:ext cx="4899569" cy="690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668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ECB3EC-00F3-5AE8-CA7D-0DE9CC962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207" y="1714500"/>
            <a:ext cx="6923586" cy="248944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B7B737A2-C1B5-994A-CE4A-3DBADD540395}"/>
              </a:ext>
            </a:extLst>
          </p:cNvPr>
          <p:cNvSpPr txBox="1"/>
          <p:nvPr/>
        </p:nvSpPr>
        <p:spPr>
          <a:xfrm>
            <a:off x="1295400" y="6762420"/>
            <a:ext cx="5181600" cy="1904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z="2000" u="sng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Место заботы </a:t>
            </a:r>
            <a:r>
              <a:rPr lang="ru-RU" sz="2000" u="sng" spc="-86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Мск</a:t>
            </a:r>
            <a:endParaRPr lang="ru-RU" sz="2000" u="sng" spc="-86" dirty="0">
              <a:solidFill>
                <a:schemeClr val="tx1">
                  <a:lumMod val="75000"/>
                  <a:lumOff val="25000"/>
                </a:schemeClr>
              </a:solidFill>
              <a:latin typeface="Montserrat Medium" panose="00000600000000000000" pitchFamily="50" charset="-52"/>
            </a:endParaRP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Москва, Одесская 22, корпус 5</a:t>
            </a: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+7(495)215-51-99</a:t>
            </a: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Часы работы: ежедневно с 10:00 до 20:00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E76C335-79E9-CFDB-1545-4F402B2FEBB2}"/>
              </a:ext>
            </a:extLst>
          </p:cNvPr>
          <p:cNvSpPr txBox="1"/>
          <p:nvPr/>
        </p:nvSpPr>
        <p:spPr>
          <a:xfrm>
            <a:off x="5682208" y="4844546"/>
            <a:ext cx="6923586" cy="12772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ru-RU" sz="6000" spc="-300" dirty="0">
                <a:solidFill>
                  <a:srgbClr val="727E5D"/>
                </a:solidFill>
                <a:latin typeface="DINPro-Bold" panose="02000503030000020004" pitchFamily="50" charset="0"/>
              </a:rPr>
              <a:t>Остались вопросы?</a:t>
            </a:r>
            <a:endParaRPr lang="en-US" sz="6000" spc="-300" dirty="0">
              <a:solidFill>
                <a:srgbClr val="727E5D"/>
              </a:solidFill>
              <a:latin typeface="DINPro-Bold" panose="02000503030000020004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41BF70-9865-9665-8BC3-AEF66E3DE1FA}"/>
              </a:ext>
            </a:extLst>
          </p:cNvPr>
          <p:cNvSpPr txBox="1"/>
          <p:nvPr/>
        </p:nvSpPr>
        <p:spPr>
          <a:xfrm>
            <a:off x="6858000" y="6762420"/>
            <a:ext cx="5894603" cy="2476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z="2000" u="sng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Место заботы СПб</a:t>
            </a: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z="1800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Санкт-Петербург, Кременчугская 13, корпус 1</a:t>
            </a: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z="1800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+7(991)108-48-04</a:t>
            </a: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en-US" sz="1800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info@care-place.ru</a:t>
            </a:r>
            <a:endParaRPr lang="ru-RU" sz="1800" spc="-86" dirty="0">
              <a:solidFill>
                <a:schemeClr val="tx1">
                  <a:lumMod val="75000"/>
                  <a:lumOff val="25000"/>
                </a:schemeClr>
              </a:solidFill>
              <a:latin typeface="Montserrat Medium" panose="00000600000000000000" pitchFamily="50" charset="-52"/>
            </a:endParaRP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z="1800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Часы работы: ежедневно с 10:00 до 19:00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7B1348-0E40-1F1F-293C-5FBC00483C49}"/>
              </a:ext>
            </a:extLst>
          </p:cNvPr>
          <p:cNvSpPr txBox="1"/>
          <p:nvPr/>
        </p:nvSpPr>
        <p:spPr>
          <a:xfrm>
            <a:off x="12783083" y="6762420"/>
            <a:ext cx="5200117" cy="1035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z="2000" u="sng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Место заботы Волгоград</a:t>
            </a:r>
          </a:p>
          <a:p>
            <a:pPr marL="0" lvl="0" indent="0" algn="l">
              <a:lnSpc>
                <a:spcPts val="3828"/>
              </a:lnSpc>
              <a:spcBef>
                <a:spcPct val="0"/>
              </a:spcBef>
            </a:pPr>
            <a:r>
              <a:rPr lang="ru-RU" sz="3000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50" charset="-52"/>
              </a:rPr>
              <a:t>СКОРО ОТКРЫТИЕ!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D29A8B-2703-3209-0993-488F296AF4BA}"/>
              </a:ext>
            </a:extLst>
          </p:cNvPr>
          <p:cNvSpPr/>
          <p:nvPr/>
        </p:nvSpPr>
        <p:spPr>
          <a:xfrm>
            <a:off x="0" y="10194832"/>
            <a:ext cx="18288000" cy="89356"/>
          </a:xfrm>
          <a:prstGeom prst="rect">
            <a:avLst/>
          </a:prstGeom>
          <a:solidFill>
            <a:srgbClr val="727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A7920D9-FA91-2FE8-57E2-CED456FE1FB3}"/>
              </a:ext>
            </a:extLst>
          </p:cNvPr>
          <p:cNvSpPr/>
          <p:nvPr/>
        </p:nvSpPr>
        <p:spPr>
          <a:xfrm>
            <a:off x="0" y="0"/>
            <a:ext cx="18288000" cy="89356"/>
          </a:xfrm>
          <a:prstGeom prst="rect">
            <a:avLst/>
          </a:prstGeom>
          <a:solidFill>
            <a:srgbClr val="F8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025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25084</TotalTime>
  <Words>1873</Words>
  <Application>Microsoft Office PowerPoint</Application>
  <PresentationFormat>Произвольный</PresentationFormat>
  <Paragraphs>333</Paragraphs>
  <Slides>42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Calibri</vt:lpstr>
      <vt:lpstr>Montserrat Medium</vt:lpstr>
      <vt:lpstr>DINPro-Black</vt:lpstr>
      <vt:lpstr>Montserrat</vt:lpstr>
      <vt:lpstr>Arial</vt:lpstr>
      <vt:lpstr>DINPro-Regular</vt:lpstr>
      <vt:lpstr>Montserrat Light</vt:lpstr>
      <vt:lpstr>Verdana</vt:lpstr>
      <vt:lpstr>DINPro-Medium</vt:lpstr>
      <vt:lpstr>DINPro-Bold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Blue Green and Yellow Photo Collage Modern New Hire Resources Company Presentation</dc:title>
  <dc:creator>Сергей</dc:creator>
  <cp:lastModifiedBy>Eugen Bash</cp:lastModifiedBy>
  <cp:revision>247</cp:revision>
  <dcterms:created xsi:type="dcterms:W3CDTF">2006-08-16T00:00:00Z</dcterms:created>
  <dcterms:modified xsi:type="dcterms:W3CDTF">2023-04-21T11:26:41Z</dcterms:modified>
  <dc:identifier>DAE6fSoNy3o</dc:identifier>
</cp:coreProperties>
</file>