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6" r:id="rId4"/>
    <p:sldId id="287" r:id="rId5"/>
    <p:sldId id="288" r:id="rId6"/>
    <p:sldId id="289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64" r:id="rId15"/>
    <p:sldId id="265" r:id="rId16"/>
    <p:sldId id="266" r:id="rId17"/>
    <p:sldId id="267" r:id="rId18"/>
    <p:sldId id="268" r:id="rId19"/>
    <p:sldId id="277" r:id="rId20"/>
    <p:sldId id="290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D1D6E81-0265-4958-80A0-0D7F9C8881A6}">
          <p14:sldIdLst>
            <p14:sldId id="256"/>
            <p14:sldId id="259"/>
            <p14:sldId id="286"/>
            <p14:sldId id="287"/>
            <p14:sldId id="288"/>
            <p14:sldId id="289"/>
            <p14:sldId id="279"/>
            <p14:sldId id="280"/>
            <p14:sldId id="281"/>
            <p14:sldId id="282"/>
            <p14:sldId id="283"/>
            <p14:sldId id="284"/>
            <p14:sldId id="285"/>
            <p14:sldId id="264"/>
            <p14:sldId id="265"/>
            <p14:sldId id="266"/>
            <p14:sldId id="267"/>
            <p14:sldId id="268"/>
            <p14:sldId id="277"/>
            <p14:sldId id="290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68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31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07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67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7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71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7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35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0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4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68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1EF63-E3D5-4D8C-8B01-173D10E887C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F4365-17EC-485C-84E4-C894D749C8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75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3"/>
            <a:ext cx="7772400" cy="24757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Объективизация нарушенных функций у детей, находящихся в стационарном учреждении социального обслуживания. Оценка реабилитационного прогноза и реабилитационного потенциала с использованием ТСР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Головина Ю.А.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Врач по МСЭ ФКУ ГБ МСЭ по г. СПб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Аспирант СПбИУВЭК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5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Средний возраст обследованных детей </a:t>
            </a:r>
            <a:r>
              <a:rPr lang="ru-RU" dirty="0"/>
              <a:t>6</a:t>
            </a:r>
            <a:r>
              <a:rPr lang="ru-RU" dirty="0" smtClean="0"/>
              <a:t> - </a:t>
            </a:r>
            <a:r>
              <a:rPr lang="ru-RU" dirty="0"/>
              <a:t>18 лет </a:t>
            </a:r>
            <a:endParaRPr lang="ru-RU" dirty="0" smtClean="0"/>
          </a:p>
          <a:p>
            <a:r>
              <a:rPr lang="en-GB" dirty="0" smtClean="0"/>
              <a:t>GMFCS IV-V</a:t>
            </a:r>
            <a:r>
              <a:rPr lang="ru-RU" dirty="0" smtClean="0"/>
              <a:t>, </a:t>
            </a:r>
            <a:r>
              <a:rPr lang="en-GB" dirty="0" smtClean="0"/>
              <a:t>MACS IV-V</a:t>
            </a:r>
            <a:endParaRPr lang="ru-RU" dirty="0" smtClean="0"/>
          </a:p>
          <a:p>
            <a:r>
              <a:rPr lang="ru-RU" dirty="0" smtClean="0"/>
              <a:t>Использование кресла-коляски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GMFCS IV</a:t>
            </a:r>
          </a:p>
          <a:p>
            <a:pPr marL="0" indent="0">
              <a:buNone/>
            </a:pPr>
            <a:r>
              <a:rPr lang="ru-RU" dirty="0" smtClean="0"/>
              <a:t>• Раннее достижение предела двигательных навыков,</a:t>
            </a:r>
            <a:r>
              <a:rPr lang="en-GB" dirty="0" smtClean="0"/>
              <a:t> </a:t>
            </a:r>
            <a:r>
              <a:rPr lang="ru-RU" dirty="0" smtClean="0"/>
              <a:t>утрата функций с возрастом.</a:t>
            </a:r>
          </a:p>
          <a:p>
            <a:pPr marL="0" indent="0">
              <a:buNone/>
            </a:pPr>
            <a:r>
              <a:rPr lang="ru-RU" dirty="0" smtClean="0"/>
              <a:t>• Высокие риски развития ортопедических осложнений;</a:t>
            </a:r>
          </a:p>
          <a:p>
            <a:pPr marL="0" indent="0">
              <a:buNone/>
            </a:pPr>
            <a:r>
              <a:rPr lang="ru-RU" dirty="0" smtClean="0"/>
              <a:t>• Трудности в уходе, резкое ограничение</a:t>
            </a:r>
          </a:p>
          <a:p>
            <a:pPr marL="0" indent="0">
              <a:buNone/>
            </a:pPr>
            <a:r>
              <a:rPr lang="ru-RU" dirty="0" smtClean="0"/>
              <a:t>самообслуживания, зависимость от ухаживающего лица.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7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GMFCS IV</a:t>
            </a:r>
          </a:p>
          <a:p>
            <a:pPr marL="0" indent="0">
              <a:buNone/>
            </a:pPr>
            <a:r>
              <a:rPr lang="ru-RU" dirty="0" smtClean="0"/>
              <a:t>• Регулярность и физическая доступность реабилитации</a:t>
            </a:r>
          </a:p>
          <a:p>
            <a:pPr marL="0" indent="0">
              <a:buNone/>
            </a:pPr>
            <a:r>
              <a:rPr lang="ru-RU" dirty="0" smtClean="0"/>
              <a:t>• Регулярность и преемственность наблюдения ребёнка специалистами различного профиля.</a:t>
            </a:r>
          </a:p>
          <a:p>
            <a:pPr marL="0" indent="0">
              <a:buNone/>
            </a:pPr>
            <a:r>
              <a:rPr lang="ru-RU" dirty="0" smtClean="0"/>
              <a:t>• Адекватное ортезирование для профилактики развития осложнений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О</a:t>
            </a:r>
            <a:r>
              <a:rPr lang="ru-RU" dirty="0" smtClean="0"/>
              <a:t>перативное вмешательство для снижения мышечной </a:t>
            </a:r>
            <a:r>
              <a:rPr lang="ru-RU" dirty="0" err="1" smtClean="0"/>
              <a:t>спастичности</a:t>
            </a:r>
            <a:r>
              <a:rPr lang="ru-RU" dirty="0" smtClean="0"/>
              <a:t> и для устранения</a:t>
            </a:r>
          </a:p>
          <a:p>
            <a:pPr marL="0" indent="0">
              <a:buNone/>
            </a:pPr>
            <a:r>
              <a:rPr lang="ru-RU" dirty="0" smtClean="0"/>
              <a:t>контрактур или вывихов суставов.</a:t>
            </a:r>
          </a:p>
          <a:p>
            <a:pPr marL="0" indent="0">
              <a:buNone/>
            </a:pPr>
            <a:r>
              <a:rPr lang="ru-RU" dirty="0" smtClean="0"/>
              <a:t>• Учёт сопутствующей патологии.</a:t>
            </a:r>
          </a:p>
          <a:p>
            <a:pPr marL="0" indent="0">
              <a:buNone/>
            </a:pPr>
            <a:r>
              <a:rPr lang="ru-RU" dirty="0" smtClean="0"/>
              <a:t>• Психолого-педагогическая реабилитация.</a:t>
            </a:r>
          </a:p>
        </p:txBody>
      </p:sp>
    </p:spTree>
    <p:extLst>
      <p:ext uri="{BB962C8B-B14F-4D97-AF65-F5344CB8AC3E}">
        <p14:creationId xmlns:p14="http://schemas.microsoft.com/office/powerpoint/2010/main" val="368651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GMFCS V</a:t>
            </a:r>
          </a:p>
          <a:p>
            <a:pPr marL="0" indent="0">
              <a:buNone/>
            </a:pPr>
            <a:r>
              <a:rPr lang="ru-RU" dirty="0" smtClean="0"/>
              <a:t>• Тяжёлое физическое состояние, отсутствие двигательных навыков.</a:t>
            </a:r>
          </a:p>
          <a:p>
            <a:pPr marL="0" indent="0">
              <a:buNone/>
            </a:pPr>
            <a:r>
              <a:rPr lang="ru-RU" dirty="0" smtClean="0"/>
              <a:t>• Наличие тяжёлых контрактур суставов, деформаций скелета.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О</a:t>
            </a:r>
            <a:r>
              <a:rPr lang="ru-RU" dirty="0" smtClean="0"/>
              <a:t>тсутствие или тяжёлые нарушения глотания, проблемы с кормлением, частые аспирации, замедление физического развития (роста, веса).</a:t>
            </a:r>
          </a:p>
          <a:p>
            <a:pPr marL="0" indent="0">
              <a:buNone/>
            </a:pPr>
            <a:r>
              <a:rPr lang="ru-RU" dirty="0" smtClean="0"/>
              <a:t>• Трудности ухода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42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GMFCS V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Возможность комфортного позиционирования.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Уменьшение боли, облегчение ухода.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Подбор адекватного питания.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При возможности – налаживание контакта, коммуникации 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помощью невербальных методов.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Включение реабилитации в процесс повседневного ухода за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ребёнком.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Оперативное лечение с целью уменьшения боли, облегчения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ухода.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Паллиативная помощь.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• Наблюдение специалистами различного профиля.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718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/>
              <a:t>Анализ медицинской документации и анамнестических сведений показал, что </a:t>
            </a:r>
            <a:r>
              <a:rPr lang="ru-RU" b="1" dirty="0">
                <a:solidFill>
                  <a:srgbClr val="FF0000"/>
                </a:solidFill>
              </a:rPr>
              <a:t>78% </a:t>
            </a:r>
            <a:r>
              <a:rPr lang="ru-RU" b="1" dirty="0" smtClean="0">
                <a:solidFill>
                  <a:srgbClr val="FF0000"/>
                </a:solidFill>
              </a:rPr>
              <a:t>родились </a:t>
            </a:r>
            <a:r>
              <a:rPr lang="ru-RU" b="1" dirty="0">
                <a:solidFill>
                  <a:srgbClr val="FF0000"/>
                </a:solidFill>
              </a:rPr>
              <a:t>недоношенными </a:t>
            </a:r>
            <a:r>
              <a:rPr lang="ru-RU" dirty="0"/>
              <a:t>(с массой тела 780г - 2100г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Беременность осложнялась угрозой прерывания в 1 и 2 триместре, хронической соматической патологией, длительным безводным </a:t>
            </a:r>
            <a:r>
              <a:rPr lang="ru-RU" dirty="0" smtClean="0"/>
              <a:t>периодом, </a:t>
            </a:r>
            <a:r>
              <a:rPr lang="ru-RU" dirty="0"/>
              <a:t>хронической интоксикацией (никотиновой, алкогольной, </a:t>
            </a:r>
            <a:r>
              <a:rPr lang="ru-RU" dirty="0" err="1"/>
              <a:t>амфетаминовой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5185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 данным МРТ </a:t>
            </a:r>
            <a:r>
              <a:rPr lang="ru-RU" dirty="0"/>
              <a:t>головного мозга у половины детей выявлены признаки </a:t>
            </a:r>
            <a:r>
              <a:rPr lang="ru-RU" dirty="0" err="1"/>
              <a:t>перивентрикулярной</a:t>
            </a:r>
            <a:r>
              <a:rPr lang="ru-RU" dirty="0"/>
              <a:t> </a:t>
            </a:r>
            <a:r>
              <a:rPr lang="ru-RU" dirty="0" err="1"/>
              <a:t>лейкомаляции</a:t>
            </a:r>
            <a:r>
              <a:rPr lang="ru-RU" dirty="0"/>
              <a:t> различной степени выраженности в сочетании с гипоплазией мозолистого тела. </a:t>
            </a:r>
            <a:endParaRPr lang="ru-RU" dirty="0" smtClean="0"/>
          </a:p>
          <a:p>
            <a:r>
              <a:rPr lang="ru-RU" dirty="0" smtClean="0"/>
              <a:t>У 16% имеются </a:t>
            </a:r>
            <a:r>
              <a:rPr lang="ru-RU" dirty="0"/>
              <a:t>признаки </a:t>
            </a:r>
            <a:r>
              <a:rPr lang="ru-RU" dirty="0" err="1"/>
              <a:t>внутрижелудочкового</a:t>
            </a:r>
            <a:r>
              <a:rPr lang="ru-RU" dirty="0"/>
              <a:t> кровоизлияния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 </a:t>
            </a:r>
            <a:r>
              <a:rPr lang="ru-RU" dirty="0"/>
              <a:t>электроэнцефалограмме (ЭЭГ</a:t>
            </a:r>
            <a:r>
              <a:rPr lang="ru-RU" dirty="0" smtClean="0"/>
              <a:t>) у 16% детей регистрируется </a:t>
            </a:r>
            <a:r>
              <a:rPr lang="ru-RU" dirty="0"/>
              <a:t>эпилептиформная активность, без клинических проявлений и необходимости противосудорожной </a:t>
            </a:r>
            <a:r>
              <a:rPr lang="ru-RU" dirty="0" smtClean="0"/>
              <a:t>терапии</a:t>
            </a:r>
          </a:p>
          <a:p>
            <a:r>
              <a:rPr lang="ru-RU" dirty="0" smtClean="0"/>
              <a:t>12% детей имеют </a:t>
            </a:r>
            <a:r>
              <a:rPr lang="ru-RU" dirty="0"/>
              <a:t>диагноз </a:t>
            </a:r>
            <a:r>
              <a:rPr lang="ru-RU" dirty="0" smtClean="0"/>
              <a:t>«фокальная </a:t>
            </a:r>
            <a:r>
              <a:rPr lang="ru-RU" dirty="0"/>
              <a:t>структурная </a:t>
            </a:r>
            <a:r>
              <a:rPr lang="ru-RU" dirty="0" smtClean="0"/>
              <a:t>эпилепсия» </a:t>
            </a:r>
            <a:r>
              <a:rPr lang="ru-RU" dirty="0"/>
              <a:t>и </a:t>
            </a:r>
            <a:r>
              <a:rPr lang="ru-RU" dirty="0" smtClean="0"/>
              <a:t>получают </a:t>
            </a:r>
            <a:r>
              <a:rPr lang="ru-RU" dirty="0"/>
              <a:t>соответствующее лечение. Компенсированный </a:t>
            </a:r>
            <a:r>
              <a:rPr lang="ru-RU" dirty="0" err="1"/>
              <a:t>гидроцефальный</a:t>
            </a:r>
            <a:r>
              <a:rPr lang="ru-RU" dirty="0"/>
              <a:t> синдром диагностирован </a:t>
            </a:r>
            <a:r>
              <a:rPr lang="ru-RU" dirty="0" smtClean="0"/>
              <a:t>в 8%.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4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 smtClean="0"/>
              <a:t>Превалирующим </a:t>
            </a:r>
            <a:r>
              <a:rPr lang="ru-RU" dirty="0" err="1" smtClean="0"/>
              <a:t>симптомокомплексом</a:t>
            </a:r>
            <a:r>
              <a:rPr lang="ru-RU" dirty="0" smtClean="0"/>
              <a:t> является </a:t>
            </a:r>
            <a:r>
              <a:rPr lang="ru-RU" dirty="0" err="1"/>
              <a:t>тетрапарез</a:t>
            </a:r>
            <a:r>
              <a:rPr lang="ru-RU" dirty="0"/>
              <a:t> с  нарушениями самообслуживания (поднятие и перенос объектов - </a:t>
            </a:r>
            <a:r>
              <a:rPr lang="en-GB" dirty="0"/>
              <a:t>d</a:t>
            </a:r>
            <a:r>
              <a:rPr lang="ru-RU" dirty="0"/>
              <a:t>430.2, </a:t>
            </a:r>
            <a:r>
              <a:rPr lang="en-GB" dirty="0"/>
              <a:t>d</a:t>
            </a:r>
            <a:r>
              <a:rPr lang="ru-RU" dirty="0"/>
              <a:t>430.3, </a:t>
            </a:r>
            <a:r>
              <a:rPr lang="en-GB" dirty="0"/>
              <a:t>d</a:t>
            </a:r>
            <a:r>
              <a:rPr lang="ru-RU" dirty="0"/>
              <a:t>430.4; мытье тела – </a:t>
            </a:r>
            <a:r>
              <a:rPr lang="en-GB" dirty="0"/>
              <a:t>d</a:t>
            </a:r>
            <a:r>
              <a:rPr lang="ru-RU" dirty="0"/>
              <a:t>510.4; одевание – </a:t>
            </a:r>
            <a:r>
              <a:rPr lang="en-GB" dirty="0"/>
              <a:t>d</a:t>
            </a:r>
            <a:r>
              <a:rPr lang="ru-RU" dirty="0"/>
              <a:t>540.4, прием пищи – </a:t>
            </a:r>
            <a:r>
              <a:rPr lang="en-GB" dirty="0"/>
              <a:t>d</a:t>
            </a:r>
            <a:r>
              <a:rPr lang="ru-RU" dirty="0"/>
              <a:t>550.4, питье -  </a:t>
            </a:r>
            <a:r>
              <a:rPr lang="en-GB" dirty="0"/>
              <a:t>d</a:t>
            </a:r>
            <a:r>
              <a:rPr lang="ru-RU" dirty="0"/>
              <a:t>560.4) и передвижения (ходьба – </a:t>
            </a:r>
            <a:r>
              <a:rPr lang="en-GB" dirty="0"/>
              <a:t>d</a:t>
            </a:r>
            <a:r>
              <a:rPr lang="ru-RU" dirty="0"/>
              <a:t>450.3, </a:t>
            </a:r>
            <a:r>
              <a:rPr lang="en-GB" dirty="0"/>
              <a:t>d</a:t>
            </a:r>
            <a:r>
              <a:rPr lang="ru-RU" dirty="0"/>
              <a:t>450.4; изменение позы тела - </a:t>
            </a:r>
            <a:r>
              <a:rPr lang="en-GB" dirty="0"/>
              <a:t>d</a:t>
            </a:r>
            <a:r>
              <a:rPr lang="ru-RU" dirty="0"/>
              <a:t>410.3, </a:t>
            </a:r>
            <a:r>
              <a:rPr lang="en-GB" dirty="0"/>
              <a:t>d</a:t>
            </a:r>
            <a:r>
              <a:rPr lang="ru-RU" dirty="0"/>
              <a:t>410.4; поддержание положения тела - </a:t>
            </a:r>
            <a:r>
              <a:rPr lang="en-GB" dirty="0"/>
              <a:t>d</a:t>
            </a:r>
            <a:r>
              <a:rPr lang="ru-RU" dirty="0"/>
              <a:t>415.3,  </a:t>
            </a:r>
            <a:r>
              <a:rPr lang="en-GB" dirty="0"/>
              <a:t>d</a:t>
            </a:r>
            <a:r>
              <a:rPr lang="ru-RU" dirty="0"/>
              <a:t>415.4; перемещение тела - </a:t>
            </a:r>
            <a:r>
              <a:rPr lang="en-GB" dirty="0"/>
              <a:t>d</a:t>
            </a:r>
            <a:r>
              <a:rPr lang="ru-RU" dirty="0"/>
              <a:t>420.3, </a:t>
            </a:r>
            <a:r>
              <a:rPr lang="en-GB" dirty="0"/>
              <a:t>d</a:t>
            </a:r>
            <a:r>
              <a:rPr lang="ru-RU" dirty="0"/>
              <a:t>420.4). </a:t>
            </a:r>
          </a:p>
        </p:txBody>
      </p:sp>
    </p:spTree>
    <p:extLst>
      <p:ext uri="{BB962C8B-B14F-4D97-AF65-F5344CB8AC3E}">
        <p14:creationId xmlns:p14="http://schemas.microsoft.com/office/powerpoint/2010/main" val="110765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/>
              <a:t>интеллектуальные и познавательные нарушения (функции ориентированности – </a:t>
            </a:r>
            <a:r>
              <a:rPr lang="en-GB" dirty="0"/>
              <a:t>b</a:t>
            </a:r>
            <a:r>
              <a:rPr lang="ru-RU" dirty="0"/>
              <a:t>114.3, </a:t>
            </a:r>
            <a:r>
              <a:rPr lang="en-GB" dirty="0"/>
              <a:t>b</a:t>
            </a:r>
            <a:r>
              <a:rPr lang="ru-RU" dirty="0"/>
              <a:t>114.4; функции внимания – </a:t>
            </a:r>
            <a:r>
              <a:rPr lang="en-GB" dirty="0"/>
              <a:t>b</a:t>
            </a:r>
            <a:r>
              <a:rPr lang="ru-RU" dirty="0"/>
              <a:t>140.2, </a:t>
            </a:r>
            <a:r>
              <a:rPr lang="en-GB" dirty="0"/>
              <a:t>b</a:t>
            </a:r>
            <a:r>
              <a:rPr lang="ru-RU" dirty="0"/>
              <a:t>140.3, </a:t>
            </a:r>
            <a:r>
              <a:rPr lang="en-GB" dirty="0"/>
              <a:t>b</a:t>
            </a:r>
            <a:r>
              <a:rPr lang="ru-RU" dirty="0"/>
              <a:t>140.4; функции памяти </a:t>
            </a:r>
            <a:r>
              <a:rPr lang="en-GB" dirty="0"/>
              <a:t>b</a:t>
            </a:r>
            <a:r>
              <a:rPr lang="ru-RU" dirty="0"/>
              <a:t>144.2, </a:t>
            </a:r>
            <a:r>
              <a:rPr lang="en-GB" dirty="0"/>
              <a:t>b</a:t>
            </a:r>
            <a:r>
              <a:rPr lang="ru-RU" dirty="0"/>
              <a:t>144.3, </a:t>
            </a:r>
            <a:r>
              <a:rPr lang="en-GB" dirty="0"/>
              <a:t>b</a:t>
            </a:r>
            <a:r>
              <a:rPr lang="ru-RU" dirty="0"/>
              <a:t>144.4; функции мышления - </a:t>
            </a:r>
            <a:r>
              <a:rPr lang="en-GB" dirty="0"/>
              <a:t>b</a:t>
            </a:r>
            <a:r>
              <a:rPr lang="ru-RU" dirty="0"/>
              <a:t>160.3, </a:t>
            </a:r>
            <a:r>
              <a:rPr lang="en-GB" dirty="0"/>
              <a:t>b</a:t>
            </a:r>
            <a:r>
              <a:rPr lang="ru-RU" dirty="0"/>
              <a:t>160.4),  нарушения коммуникации </a:t>
            </a:r>
            <a:r>
              <a:rPr lang="ru-RU" dirty="0" smtClean="0"/>
              <a:t>(функции </a:t>
            </a:r>
            <a:r>
              <a:rPr lang="ru-RU" dirty="0"/>
              <a:t>речи – </a:t>
            </a:r>
            <a:r>
              <a:rPr lang="en-GB" dirty="0"/>
              <a:t>b</a:t>
            </a:r>
            <a:r>
              <a:rPr lang="ru-RU" dirty="0"/>
              <a:t>167.3, </a:t>
            </a:r>
            <a:r>
              <a:rPr lang="en-GB" dirty="0"/>
              <a:t>b</a:t>
            </a:r>
            <a:r>
              <a:rPr lang="ru-RU" dirty="0"/>
              <a:t>176.4), нарушение поведения (</a:t>
            </a:r>
            <a:r>
              <a:rPr lang="en-GB" dirty="0"/>
              <a:t>d</a:t>
            </a:r>
            <a:r>
              <a:rPr lang="ru-RU" dirty="0"/>
              <a:t>7202.2, </a:t>
            </a:r>
            <a:r>
              <a:rPr lang="en-US" dirty="0"/>
              <a:t>d</a:t>
            </a:r>
            <a:r>
              <a:rPr lang="ru-RU" dirty="0"/>
              <a:t>7202.3), сенсорные нарушения (функции зрения – </a:t>
            </a:r>
            <a:r>
              <a:rPr lang="en-GB" dirty="0"/>
              <a:t>b</a:t>
            </a:r>
            <a:r>
              <a:rPr lang="ru-RU" dirty="0"/>
              <a:t>210.2; функции слуха – </a:t>
            </a:r>
            <a:r>
              <a:rPr lang="en-GB" dirty="0"/>
              <a:t>b</a:t>
            </a:r>
            <a:r>
              <a:rPr lang="ru-RU" dirty="0"/>
              <a:t>230.2).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8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выраженные нарушения статодинамических функций диагностированы у 32% детей </a:t>
            </a:r>
            <a:r>
              <a:rPr lang="ru-RU" dirty="0" smtClean="0"/>
              <a:t>- </a:t>
            </a:r>
            <a:r>
              <a:rPr lang="en-GB" dirty="0"/>
              <a:t>GMFCS IV</a:t>
            </a:r>
            <a:r>
              <a:rPr lang="ru-RU" dirty="0"/>
              <a:t>, </a:t>
            </a:r>
            <a:r>
              <a:rPr lang="en-GB" dirty="0"/>
              <a:t>MACS IV</a:t>
            </a:r>
            <a:r>
              <a:rPr lang="ru-RU" dirty="0"/>
              <a:t>, у остальных детей (</a:t>
            </a:r>
            <a:r>
              <a:rPr lang="ru-RU" dirty="0" smtClean="0"/>
              <a:t>68%) </a:t>
            </a:r>
            <a:r>
              <a:rPr lang="ru-RU" dirty="0"/>
              <a:t>- значительно выраженные нарушения статодинамических функций, </a:t>
            </a:r>
            <a:r>
              <a:rPr lang="en-GB" dirty="0"/>
              <a:t>GMFCS V</a:t>
            </a:r>
            <a:r>
              <a:rPr lang="ru-RU" dirty="0"/>
              <a:t>, </a:t>
            </a:r>
            <a:r>
              <a:rPr lang="en-GB" dirty="0"/>
              <a:t>MACS V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Лишь </a:t>
            </a:r>
            <a:r>
              <a:rPr lang="ru-RU" dirty="0"/>
              <a:t>10% </a:t>
            </a:r>
            <a:r>
              <a:rPr lang="ru-RU" dirty="0" smtClean="0"/>
              <a:t>детей </a:t>
            </a:r>
            <a:r>
              <a:rPr lang="ru-RU" dirty="0"/>
              <a:t>могут самостоятельно использовать кресло-коляску с ручным приводом. Остальные дети нуждаются в постоянном уходе и обслуживании персоналом, что является отражением наличия у них тяжелых и абсолютных нарушений структур и функций организма,  активности и участия.</a:t>
            </a:r>
          </a:p>
        </p:txBody>
      </p:sp>
    </p:spTree>
    <p:extLst>
      <p:ext uri="{BB962C8B-B14F-4D97-AF65-F5344CB8AC3E}">
        <p14:creationId xmlns:p14="http://schemas.microsoft.com/office/powerpoint/2010/main" val="66986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У всех детей </a:t>
            </a:r>
            <a:r>
              <a:rPr lang="ru-RU" dirty="0"/>
              <a:t>выявлены вторичные осложнения в </a:t>
            </a:r>
            <a:r>
              <a:rPr lang="ru-RU" dirty="0" smtClean="0"/>
              <a:t>виде:</a:t>
            </a:r>
          </a:p>
          <a:p>
            <a:r>
              <a:rPr lang="ru-RU" dirty="0" smtClean="0"/>
              <a:t> </a:t>
            </a:r>
            <a:r>
              <a:rPr lang="ru-RU" dirty="0"/>
              <a:t>деформирующих </a:t>
            </a:r>
            <a:r>
              <a:rPr lang="ru-RU" dirty="0" err="1"/>
              <a:t>дорсопатий</a:t>
            </a:r>
            <a:r>
              <a:rPr lang="ru-RU" dirty="0"/>
              <a:t> (позиционный кифоз грудного отдела позвоночника, сколиотическая деформация 3-4 степени, усиленный лордоз, патология стоп),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виде множественных контрактур суставов верхних и нижних конечностей (</a:t>
            </a:r>
            <a:r>
              <a:rPr lang="en-GB" dirty="0"/>
              <a:t>b</a:t>
            </a:r>
            <a:r>
              <a:rPr lang="ru-RU" dirty="0"/>
              <a:t>710.3, </a:t>
            </a:r>
            <a:r>
              <a:rPr lang="en-GB" dirty="0"/>
              <a:t>b</a:t>
            </a:r>
            <a:r>
              <a:rPr lang="ru-RU" dirty="0"/>
              <a:t>710.4, </a:t>
            </a:r>
            <a:r>
              <a:rPr lang="en-GB" dirty="0"/>
              <a:t>b</a:t>
            </a:r>
            <a:r>
              <a:rPr lang="ru-RU" dirty="0"/>
              <a:t>760.3, </a:t>
            </a:r>
            <a:r>
              <a:rPr lang="en-GB" dirty="0"/>
              <a:t>b</a:t>
            </a:r>
            <a:r>
              <a:rPr lang="ru-RU" dirty="0"/>
              <a:t>760.4), </a:t>
            </a:r>
            <a:endParaRPr lang="ru-RU" dirty="0" smtClean="0"/>
          </a:p>
          <a:p>
            <a:r>
              <a:rPr lang="ru-RU" dirty="0" smtClean="0"/>
              <a:t>патологии </a:t>
            </a:r>
            <a:r>
              <a:rPr lang="ru-RU" dirty="0"/>
              <a:t>тазобедренных суставов (вывих, подвывих). </a:t>
            </a:r>
          </a:p>
        </p:txBody>
      </p:sp>
    </p:spTree>
    <p:extLst>
      <p:ext uri="{BB962C8B-B14F-4D97-AF65-F5344CB8AC3E}">
        <p14:creationId xmlns:p14="http://schemas.microsoft.com/office/powerpoint/2010/main" val="6733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Частота формирования подвывиха бедра в зависимости от уровня </a:t>
            </a:r>
            <a:r>
              <a:rPr lang="en-GB" sz="2800" b="1" i="1" dirty="0" smtClean="0">
                <a:solidFill>
                  <a:srgbClr val="FF0000"/>
                </a:solidFill>
              </a:rPr>
              <a:t>GMFCS</a:t>
            </a:r>
            <a:br>
              <a:rPr lang="en-GB" sz="2800" b="1" i="1" dirty="0" smtClean="0">
                <a:solidFill>
                  <a:srgbClr val="FF0000"/>
                </a:solidFill>
              </a:rPr>
            </a:b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en-GB" dirty="0" smtClean="0"/>
              <a:t>I</a:t>
            </a:r>
            <a:r>
              <a:rPr lang="ru-RU" dirty="0" smtClean="0"/>
              <a:t> – 0%</a:t>
            </a:r>
            <a:endParaRPr lang="en-US" dirty="0" smtClean="0"/>
          </a:p>
          <a:p>
            <a:r>
              <a:rPr lang="en-US" dirty="0" smtClean="0"/>
              <a:t>II</a:t>
            </a:r>
            <a:r>
              <a:rPr lang="ru-RU" dirty="0" smtClean="0"/>
              <a:t> – 15,1 %</a:t>
            </a:r>
            <a:endParaRPr lang="en-US" dirty="0" smtClean="0"/>
          </a:p>
          <a:p>
            <a:r>
              <a:rPr lang="en-US" dirty="0" smtClean="0"/>
              <a:t>III</a:t>
            </a:r>
            <a:r>
              <a:rPr lang="ru-RU" dirty="0" smtClean="0"/>
              <a:t> – 41,3%</a:t>
            </a:r>
            <a:endParaRPr lang="en-US" dirty="0" smtClean="0"/>
          </a:p>
          <a:p>
            <a:r>
              <a:rPr lang="en-US" dirty="0" smtClean="0"/>
              <a:t>IV</a:t>
            </a:r>
            <a:r>
              <a:rPr lang="ru-RU" dirty="0" smtClean="0"/>
              <a:t> – 69,2%</a:t>
            </a:r>
            <a:endParaRPr lang="en-US" dirty="0" smtClean="0"/>
          </a:p>
          <a:p>
            <a:r>
              <a:rPr lang="en-US" dirty="0" smtClean="0"/>
              <a:t>V</a:t>
            </a:r>
            <a:r>
              <a:rPr lang="ru-RU" dirty="0" smtClean="0"/>
              <a:t> – 89,7%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Кресло-коляска 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лишь </a:t>
            </a:r>
            <a:r>
              <a:rPr lang="ru-RU" dirty="0"/>
              <a:t>28 % </a:t>
            </a:r>
            <a:r>
              <a:rPr lang="ru-RU" dirty="0" smtClean="0"/>
              <a:t>детей </a:t>
            </a:r>
            <a:r>
              <a:rPr lang="ru-RU" dirty="0"/>
              <a:t>имеют индивидуально подобранные </a:t>
            </a:r>
            <a:r>
              <a:rPr lang="ru-RU" dirty="0" smtClean="0"/>
              <a:t>характеристики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8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лительный </a:t>
            </a:r>
            <a:r>
              <a:rPr lang="ru-RU" dirty="0"/>
              <a:t>период исполнения рекомендаций индивидуальной программы реабилитации и абилитации, в службе административной системы и политики общей социальной поддержки (е575.3). </a:t>
            </a:r>
            <a:endParaRPr lang="ru-RU" b="1" i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Ситуация </a:t>
            </a:r>
            <a:r>
              <a:rPr lang="ru-RU" dirty="0"/>
              <a:t>значительно улучшается </a:t>
            </a:r>
            <a:r>
              <a:rPr lang="ru-RU" dirty="0" smtClean="0"/>
              <a:t>с </a:t>
            </a:r>
            <a:r>
              <a:rPr lang="ru-RU" dirty="0"/>
              <a:t>введением электронного сертификата для приобретения технических средств реабилитации.</a:t>
            </a:r>
          </a:p>
        </p:txBody>
      </p:sp>
    </p:spTree>
    <p:extLst>
      <p:ext uri="{BB962C8B-B14F-4D97-AF65-F5344CB8AC3E}">
        <p14:creationId xmlns:p14="http://schemas.microsoft.com/office/powerpoint/2010/main" val="426575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                             Причины</a:t>
            </a:r>
          </a:p>
          <a:p>
            <a:r>
              <a:rPr lang="ru-RU" dirty="0" smtClean="0"/>
              <a:t>Низкий уровень знаний и информированности</a:t>
            </a:r>
          </a:p>
          <a:p>
            <a:r>
              <a:rPr lang="ru-RU" dirty="0" smtClean="0"/>
              <a:t>Отсутствие раннего вмешательства</a:t>
            </a:r>
          </a:p>
          <a:p>
            <a:r>
              <a:rPr lang="ru-RU" dirty="0" smtClean="0"/>
              <a:t>Отсутствие «реальных» </a:t>
            </a:r>
            <a:r>
              <a:rPr lang="ru-RU" dirty="0" err="1" smtClean="0"/>
              <a:t>мультидисциплинарных</a:t>
            </a:r>
            <a:r>
              <a:rPr lang="ru-RU" dirty="0" smtClean="0"/>
              <a:t> бригад в условиях поликлиники</a:t>
            </a:r>
          </a:p>
          <a:p>
            <a:r>
              <a:rPr lang="ru-RU" dirty="0" smtClean="0"/>
              <a:t>Низкий уровень реабилитации в «Доме ребенка»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01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После перевода в ДДИ</a:t>
            </a:r>
          </a:p>
          <a:p>
            <a:r>
              <a:rPr lang="ru-RU" dirty="0" smtClean="0"/>
              <a:t>Быстрое прогрессирование заболевания</a:t>
            </a:r>
          </a:p>
          <a:p>
            <a:r>
              <a:rPr lang="ru-RU" dirty="0" err="1" smtClean="0"/>
              <a:t>Некорригируемые</a:t>
            </a:r>
            <a:r>
              <a:rPr lang="ru-RU" dirty="0" smtClean="0"/>
              <a:t> деформации</a:t>
            </a:r>
          </a:p>
          <a:p>
            <a:r>
              <a:rPr lang="ru-RU" dirty="0" smtClean="0"/>
              <a:t>Отсутствие должного эффекта от реабилитационных мероприятий</a:t>
            </a:r>
          </a:p>
          <a:p>
            <a:r>
              <a:rPr lang="ru-RU" dirty="0" smtClean="0"/>
              <a:t>Барьеры при получении ТСР, ограничение их использования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Итог - паллиативная помощь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71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Диспансеризация </a:t>
            </a:r>
          </a:p>
          <a:p>
            <a:r>
              <a:rPr lang="ru-RU" dirty="0" smtClean="0"/>
              <a:t>Дефекты организации поликлинической помощи</a:t>
            </a:r>
          </a:p>
          <a:p>
            <a:r>
              <a:rPr lang="ru-RU" dirty="0" smtClean="0"/>
              <a:t>Отсутствие реабилитации в послеоперационный период</a:t>
            </a:r>
          </a:p>
          <a:p>
            <a:r>
              <a:rPr lang="ru-RU" dirty="0" smtClean="0"/>
              <a:t>Осложнения после оперативного лечения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34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/>
              <a:t>В странах с высоким уровнем дохода популяционные данные показывают, что:</a:t>
            </a:r>
          </a:p>
          <a:p>
            <a:r>
              <a:rPr lang="ru-RU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2 из 3 человек с церебральным параличом будут ходить, 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3 из 4 - говорить, 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1 из 2 - иметь нормальный интеллект.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18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Раннее вмешательство при церебральном параличе улучшает результаты.</a:t>
            </a:r>
          </a:p>
          <a:p>
            <a:r>
              <a:rPr lang="ru-RU" dirty="0" smtClean="0"/>
              <a:t>Развитие мозга и совершенствование двигательной системы осуществляется под влиянием активности моторной коры. </a:t>
            </a:r>
          </a:p>
          <a:p>
            <a:r>
              <a:rPr lang="ru-RU" dirty="0" smtClean="0"/>
              <a:t>Раннее активное движение и вмешательство необходимы, для формирования корково-спинальных путей.</a:t>
            </a:r>
          </a:p>
          <a:p>
            <a:r>
              <a:rPr lang="ru-RU" dirty="0"/>
              <a:t>Ч</a:t>
            </a:r>
            <a:r>
              <a:rPr lang="ru-RU" dirty="0" smtClean="0"/>
              <a:t>ерез открытие и взаимодействие с окружающей средой, контролируется и формируется рост и развитие мышц, связок и костей.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19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Благодарю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3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902</Words>
  <Application>Microsoft Office PowerPoint</Application>
  <PresentationFormat>Экран (4:3)</PresentationFormat>
  <Paragraphs>93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Объективизация нарушенных функций у детей, находящихся в стационарном учреждении социального обслуживания. Оценка реабилитационного прогноза и реабилитационного потенциала с использованием ТСР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Частота формирования подвывиха бедра в зависимости от уровня GMFCS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Объективизация нарушенных функций у детей, находящихся в стационарном учреждении социального обслуживания. Оценка реабилитационного прогноза и реабилитационного потенциала с использованием ТСР</dc:title>
  <dc:creator>юрий головин</dc:creator>
  <cp:lastModifiedBy>юрий головин</cp:lastModifiedBy>
  <cp:revision>36</cp:revision>
  <dcterms:created xsi:type="dcterms:W3CDTF">2023-04-25T19:51:35Z</dcterms:created>
  <dcterms:modified xsi:type="dcterms:W3CDTF">2023-04-27T19:30:30Z</dcterms:modified>
</cp:coreProperties>
</file>