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3" r:id="rId2"/>
  </p:sldMasterIdLst>
  <p:notesMasterIdLst>
    <p:notesMasterId r:id="rId11"/>
  </p:notesMasterIdLst>
  <p:sldIdLst>
    <p:sldId id="279" r:id="rId3"/>
    <p:sldId id="281" r:id="rId4"/>
    <p:sldId id="287" r:id="rId5"/>
    <p:sldId id="285" r:id="rId6"/>
    <p:sldId id="284" r:id="rId7"/>
    <p:sldId id="288" r:id="rId8"/>
    <p:sldId id="286" r:id="rId9"/>
    <p:sldId id="27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58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ACB092-E664-44AF-A9D5-82B9C7BC3448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DB5B2-BA0A-4576-94BF-E2EFC7EA8D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100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154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65C5-A05C-4CE3-924F-E7DC216B6506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15290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ACADA-F339-4AF5-AA71-18118E138525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61838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4D7B3-654F-4181-BC50-FCD4EE8EDDBC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763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D2BE3-2B75-428A-A144-76C9E8DC3CF0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13858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4BAA5-B2EE-4852-9355-1C2C3DC7640A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89588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7FB0-6946-4B35-B07C-36A1C78D84C2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934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B8CAC-70A0-4DAE-9E9E-DA82C3D727AC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665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32989-DB63-4B89-B5D5-29AB7F65108A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5828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2CA65-8820-41D1-9DDB-E6F1C59D745A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13289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66D1-FD0E-4255-81C8-8F310204246F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862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4B3C-1932-4DA4-9EC0-E590FAAF0BC2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828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75335-1FC8-48F2-927C-04893F3EBB5E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775F55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06FC6-30E3-42AA-9C85-B659C3EBC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3725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33AB-88CF-4EBC-8F61-E24FB9A4FF2A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56464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CE2E-B781-46F0-9ED3-100BFFE1AFE2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02045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A216-F88C-49A9-A4F8-D82A855C61EF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994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582E9-7307-44A1-AC20-26819BDA2DED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56532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3691-017D-49C2-B104-6313927A412D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174586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C8F06-A93D-4EDB-96C0-FE01CABE3EC6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3751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D470-3E33-4F12-B876-F9D1AA286FBB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547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C29D3-E487-459B-91A4-579993142E2C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725301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F39C9-F019-44AE-B2EF-47775F5C899B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7672119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7120-9A44-4607-84F0-73B32B4DD139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6615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DB4E2-18E8-49EC-B987-FE9EA536C9BE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894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6FCAC-7AE9-4A86-BAB9-CD44F6CEC2DE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775F55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06FC6-30E3-42AA-9C85-B659C3EBC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705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98BA4C5-B52B-4118-B4C1-56343B9EE4A0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299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7F2FD09-6D94-40BA-9119-BD534596400C}" type="datetime1">
              <a:rPr lang="ru-RU" smtClean="0">
                <a:solidFill>
                  <a:srgbClr val="775F55"/>
                </a:solidFill>
              </a:rPr>
              <a:t>14.05.2024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618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di4.ru/" TargetMode="External"/><Relationship Id="rId2" Type="http://schemas.openxmlformats.org/officeDocument/2006/relationships/hyperlink" Target="mailto:ddi4@ksp.gov.spb.ru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181140"/>
            <a:ext cx="8424936" cy="3560228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«Психолого-педагогический медико-социальный консилиум – один из перспективных методов командной работы» </a:t>
            </a:r>
            <a:endParaRPr lang="ru-RU" sz="2400" dirty="0" smtClean="0">
              <a:solidFill>
                <a:schemeClr val="tx1"/>
              </a:solidFill>
            </a:endParaRPr>
          </a:p>
          <a:p>
            <a:endParaRPr lang="ru-RU" sz="2000" dirty="0" smtClean="0">
              <a:solidFill>
                <a:schemeClr val="tx1"/>
              </a:solidFill>
            </a:endParaRPr>
          </a:p>
          <a:p>
            <a:endParaRPr lang="ru-RU" sz="2000" dirty="0">
              <a:solidFill>
                <a:schemeClr val="tx1"/>
              </a:solidFill>
            </a:endParaRPr>
          </a:p>
          <a:p>
            <a:endParaRPr lang="ru-RU" sz="2000" dirty="0" smtClean="0">
              <a:solidFill>
                <a:schemeClr val="tx1"/>
              </a:solidFill>
            </a:endParaRPr>
          </a:p>
          <a:p>
            <a:endParaRPr lang="ru-RU" dirty="0"/>
          </a:p>
          <a:p>
            <a:endParaRPr lang="ru-RU" sz="1600" dirty="0" smtClean="0">
              <a:solidFill>
                <a:schemeClr val="tx1"/>
              </a:solidFill>
            </a:endParaRPr>
          </a:p>
          <a:p>
            <a:endParaRPr lang="ru-RU" sz="1600" dirty="0" smtClean="0">
              <a:solidFill>
                <a:schemeClr val="tx1"/>
              </a:solidFill>
            </a:endParaRPr>
          </a:p>
          <a:p>
            <a:endParaRPr lang="ru-RU" sz="1600" dirty="0" smtClean="0">
              <a:solidFill>
                <a:schemeClr val="tx1"/>
              </a:solidFill>
            </a:endParaRPr>
          </a:p>
          <a:p>
            <a:endParaRPr lang="ru-RU" sz="16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ru-RU" sz="1400" dirty="0" smtClean="0">
                <a:solidFill>
                  <a:schemeClr val="tx1"/>
                </a:solidFill>
              </a:rPr>
              <a:t>Санкт-Петербург,</a:t>
            </a:r>
          </a:p>
          <a:p>
            <a:pPr>
              <a:spcBef>
                <a:spcPts val="0"/>
              </a:spcBef>
            </a:pPr>
            <a:r>
              <a:rPr lang="ru-RU" sz="1400" dirty="0" smtClean="0">
                <a:solidFill>
                  <a:schemeClr val="tx1"/>
                </a:solidFill>
              </a:rPr>
              <a:t>2024 г.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621195"/>
            <a:ext cx="8856984" cy="1299499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2000" b="1" dirty="0"/>
              <a:t>«Семейно-ориентированный подход в работе учреждений социального обслуживания»</a:t>
            </a:r>
            <a:r>
              <a:rPr lang="ru-RU" sz="20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1600" dirty="0"/>
              <a:t/>
            </a:r>
            <a:br>
              <a:rPr lang="ru-RU" sz="1600" dirty="0"/>
            </a:br>
            <a:endParaRPr lang="ru-RU" sz="1600" dirty="0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260648"/>
            <a:ext cx="7128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Санкт-Петербургское государственное бюджетное стационарное учреждение социального обслуживания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«Дом-интернат для детей с отклонениями в умственном развитии № 4»</a:t>
            </a:r>
            <a:endParaRPr lang="ru-RU" sz="1400" b="1" dirty="0">
              <a:solidFill>
                <a:prstClr val="black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706" y="250304"/>
            <a:ext cx="1011585" cy="1011585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985008"/>
              </p:ext>
            </p:extLst>
          </p:nvPr>
        </p:nvGraphicFramePr>
        <p:xfrm>
          <a:off x="3401492" y="4005064"/>
          <a:ext cx="5580069" cy="15121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80069"/>
              </a:tblGrid>
              <a:tr h="1512168">
                <a:tc>
                  <a:txBody>
                    <a:bodyPr/>
                    <a:lstStyle/>
                    <a:p>
                      <a:pPr algn="l"/>
                      <a:endParaRPr lang="ru-RU" sz="1600" baseline="0" dirty="0" smtClean="0"/>
                    </a:p>
                    <a:p>
                      <a:pPr algn="l"/>
                      <a:endParaRPr lang="ru-RU" sz="1600" baseline="0" dirty="0" smtClean="0"/>
                    </a:p>
                    <a:p>
                      <a:pPr algn="l"/>
                      <a:r>
                        <a:rPr lang="ru-RU" sz="1600" baseline="0" dirty="0" smtClean="0"/>
                        <a:t>Начальник организационно-методического отдела – Капустянская Лариса Владимировна</a:t>
                      </a:r>
                      <a:endParaRPr lang="ru-RU" sz="1600" dirty="0" smtClean="0"/>
                    </a:p>
                    <a:p>
                      <a:pPr algn="l"/>
                      <a:endParaRPr lang="ru-RU" sz="18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142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92611"/>
            <a:ext cx="7772400" cy="1082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3348970"/>
            <a:ext cx="3451473" cy="300506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67544" y="1484784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Консилиум - постоянно </a:t>
            </a:r>
            <a:r>
              <a:rPr lang="ru-RU" sz="2000" dirty="0"/>
              <a:t>действующий, объединенный общими целями, скоординированный коллектив специалистов, реализующих ту или иную стратегию сопровождения ребенка в </a:t>
            </a:r>
            <a:r>
              <a:rPr lang="ru-RU" sz="2000" dirty="0" smtClean="0"/>
              <a:t>учреждении </a:t>
            </a:r>
            <a:r>
              <a:rPr lang="ru-RU" sz="2000" dirty="0"/>
              <a:t>и разрабатывающий тактики сопровождения. К</a:t>
            </a:r>
            <a:r>
              <a:rPr lang="ru-RU" sz="2000" dirty="0" smtClean="0"/>
              <a:t>онсилиум </a:t>
            </a:r>
            <a:r>
              <a:rPr lang="ru-RU" sz="2000" dirty="0"/>
              <a:t>специалистов, </a:t>
            </a:r>
            <a:r>
              <a:rPr lang="ru-RU" sz="2000" dirty="0" smtClean="0"/>
              <a:t>вправе </a:t>
            </a:r>
            <a:r>
              <a:rPr lang="ru-RU" sz="2000" dirty="0"/>
              <a:t>профессионально определить уровень развития </a:t>
            </a:r>
            <a:r>
              <a:rPr lang="ru-RU" sz="2000" dirty="0" smtClean="0"/>
              <a:t>ребенка и </a:t>
            </a:r>
            <a:r>
              <a:rPr lang="ru-RU" sz="2000" dirty="0"/>
              <a:t>предложить тот или иной курс </a:t>
            </a:r>
            <a:r>
              <a:rPr lang="ru-RU" sz="2000" dirty="0" smtClean="0"/>
              <a:t>лечения, реабилитации, воспитания, образования.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4405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 rot="5400000" flipH="1" flipV="1">
            <a:off x="209895" y="838258"/>
            <a:ext cx="3827667" cy="28803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2202773"/>
            <a:ext cx="4007259" cy="44654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5536" y="4509120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ПОЛОЖЕНИЕ </a:t>
            </a:r>
          </a:p>
          <a:p>
            <a:r>
              <a:rPr lang="ru-RU" dirty="0"/>
              <a:t>О ПОРЯДКЕ ВЕДЕНИЯ ИНДИВИДУАЛЬНОЙ КАРТЫ РАБОТЫ С ПОЛУЧАТЕЛЕМ СОЦИАЛЬНЫХ УСЛУГ</a:t>
            </a:r>
          </a:p>
        </p:txBody>
      </p:sp>
    </p:spTree>
    <p:extLst>
      <p:ext uri="{BB962C8B-B14F-4D97-AF65-F5344CB8AC3E}">
        <p14:creationId xmlns:p14="http://schemas.microsoft.com/office/powerpoint/2010/main" val="1039735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78098"/>
          </a:xfrm>
        </p:spPr>
        <p:txBody>
          <a:bodyPr/>
          <a:lstStyle/>
          <a:p>
            <a:r>
              <a:rPr lang="ru-RU" dirty="0" smtClean="0"/>
              <a:t>Состав консилиума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228184" y="1029087"/>
            <a:ext cx="2304256" cy="5120569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1475430"/>
            <a:ext cx="2088232" cy="4640514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TextBox 6"/>
          <p:cNvSpPr txBox="1"/>
          <p:nvPr/>
        </p:nvSpPr>
        <p:spPr>
          <a:xfrm>
            <a:off x="146305" y="1772816"/>
            <a:ext cx="3561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зав. отделением, врач-педиатр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</a:t>
            </a:r>
            <a:r>
              <a:rPr lang="ru-RU" dirty="0" smtClean="0"/>
              <a:t>тарший воспитатель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</a:t>
            </a:r>
            <a:r>
              <a:rPr lang="ru-RU" dirty="0" smtClean="0"/>
              <a:t>таршая медицинская </a:t>
            </a:r>
            <a:r>
              <a:rPr lang="ru-RU" dirty="0"/>
              <a:t>с</a:t>
            </a:r>
            <a:r>
              <a:rPr lang="ru-RU" dirty="0" smtClean="0"/>
              <a:t>естра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</a:t>
            </a:r>
            <a:r>
              <a:rPr lang="ru-RU" dirty="0" smtClean="0"/>
              <a:t>едагог-психолог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логопед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</a:t>
            </a:r>
            <a:r>
              <a:rPr lang="ru-RU" dirty="0" smtClean="0"/>
              <a:t>пециалист по социальной работе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</a:t>
            </a:r>
            <a:r>
              <a:rPr lang="ru-RU" dirty="0" smtClean="0"/>
              <a:t>отрудники группы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б</a:t>
            </a:r>
            <a:r>
              <a:rPr lang="ru-RU" dirty="0" smtClean="0"/>
              <a:t>лизкие взрослые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учителя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4963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8"/>
          <a:stretch/>
        </p:blipFill>
        <p:spPr>
          <a:xfrm>
            <a:off x="5436096" y="1700808"/>
            <a:ext cx="3498090" cy="2734816"/>
          </a:xfr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4" name="TextBox 3"/>
          <p:cNvSpPr txBox="1"/>
          <p:nvPr/>
        </p:nvSpPr>
        <p:spPr>
          <a:xfrm>
            <a:off x="251520" y="764704"/>
            <a:ext cx="5040560" cy="5472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Вопросы по режиму и форме обучения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Потребность в специальных технических средствах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Потребность в специальных дидактических пособиях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Вопросы необходимости использования средств альтернативной и дополнительной коммуникации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Создание условий по социальной адаптации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Вопросы по режиму питания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Вопросы медицинского сопровождения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Вопросы по оказанию помощи семье, ближайшему социальному окружению ПСУ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Возможность включения ПСУ в дополнительное образование сопровождение специалистами (логопед, педагог-психолог, инструктор АФК и др.)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0807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568952" cy="115212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Цель – создание и реализация индивидуальной программы сопровождения ПСУ в соответствии с рекомендациями; обеспечение комплексного сопровождения ПСУ; оценка достижений/динамики ПСУ. 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5"/>
          <a:stretch/>
        </p:blipFill>
        <p:spPr>
          <a:xfrm>
            <a:off x="4932040" y="2420888"/>
            <a:ext cx="3792958" cy="3022848"/>
          </a:xfr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323528" y="1484784"/>
            <a:ext cx="439248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/>
              <a:t>Задачи</a:t>
            </a:r>
          </a:p>
          <a:p>
            <a:r>
              <a:rPr lang="ru-RU" dirty="0" smtClean="0"/>
              <a:t>1</a:t>
            </a:r>
            <a:r>
              <a:rPr lang="ru-RU" dirty="0"/>
              <a:t>. создание и </a:t>
            </a:r>
            <a:r>
              <a:rPr lang="ru-RU" dirty="0" smtClean="0"/>
              <a:t>реализация</a:t>
            </a:r>
            <a:r>
              <a:rPr lang="ru-RU" dirty="0"/>
              <a:t> </a:t>
            </a:r>
            <a:r>
              <a:rPr lang="ru-RU" dirty="0" smtClean="0"/>
              <a:t>индивидуального маршрута </a:t>
            </a:r>
            <a:r>
              <a:rPr lang="ru-RU" dirty="0"/>
              <a:t>психолого-педагогического медико-социального сопровождения </a:t>
            </a:r>
            <a:r>
              <a:rPr lang="ru-RU" dirty="0" smtClean="0"/>
              <a:t>ПСУ;</a:t>
            </a:r>
          </a:p>
          <a:p>
            <a:r>
              <a:rPr lang="ru-RU" dirty="0" smtClean="0"/>
              <a:t>2. Оценка </a:t>
            </a:r>
            <a:r>
              <a:rPr lang="ru-RU" dirty="0"/>
              <a:t>эффективности </a:t>
            </a:r>
            <a:r>
              <a:rPr lang="ru-RU" dirty="0" smtClean="0"/>
              <a:t>реализации индивидуального маршрута;</a:t>
            </a:r>
          </a:p>
          <a:p>
            <a:r>
              <a:rPr lang="ru-RU" dirty="0" smtClean="0"/>
              <a:t>3. </a:t>
            </a:r>
            <a:r>
              <a:rPr lang="ru-RU" dirty="0"/>
              <a:t>Корректировка индивидуального маршрута психолого-педагогического медико-социального сопровождения </a:t>
            </a:r>
            <a:r>
              <a:rPr lang="ru-RU" dirty="0" smtClean="0"/>
              <a:t>ПСУ при необходимости в соответствии с особенностями развития ПСУ;</a:t>
            </a:r>
          </a:p>
          <a:p>
            <a:r>
              <a:rPr lang="ru-RU" dirty="0" smtClean="0"/>
              <a:t>4. Подготовка и ведение документации по актуальному развитию ПСУ, динамика состояния;</a:t>
            </a:r>
          </a:p>
          <a:p>
            <a:r>
              <a:rPr lang="ru-RU" dirty="0" smtClean="0"/>
              <a:t>5. консультативно-просветительская работа с сотрудниками, родителями (законными представителями)</a:t>
            </a:r>
          </a:p>
          <a:p>
            <a:r>
              <a:rPr lang="ru-RU" dirty="0" smtClean="0"/>
              <a:t>6. Взаимодействие с другими организациями.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8652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47248" cy="11569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Актуальные проблемы </a:t>
            </a:r>
            <a:br>
              <a:rPr lang="ru-RU" dirty="0" smtClean="0"/>
            </a:br>
            <a:r>
              <a:rPr lang="ru-RU" dirty="0" smtClean="0"/>
              <a:t>и пути их решения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539551" y="1412776"/>
            <a:ext cx="5290653" cy="482453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Недостаточно информации и нормативных </a:t>
            </a:r>
            <a:r>
              <a:rPr lang="ru-RU" dirty="0"/>
              <a:t>документов по организации консилиумов в организациях</a:t>
            </a:r>
          </a:p>
          <a:p>
            <a:r>
              <a:rPr lang="ru-RU" dirty="0" smtClean="0"/>
              <a:t>Количество </a:t>
            </a:r>
            <a:r>
              <a:rPr lang="ru-RU" dirty="0" smtClean="0"/>
              <a:t>консилиумов </a:t>
            </a:r>
          </a:p>
          <a:p>
            <a:r>
              <a:rPr lang="ru-RU" dirty="0" smtClean="0"/>
              <a:t>Удобное </a:t>
            </a:r>
            <a:r>
              <a:rPr lang="ru-RU" dirty="0" smtClean="0"/>
              <a:t>для всех расписание проведения консилиумов</a:t>
            </a:r>
          </a:p>
          <a:p>
            <a:r>
              <a:rPr lang="ru-RU" dirty="0" smtClean="0"/>
              <a:t>Формальность деятельности  консилиумов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Психолого-педагогический </a:t>
            </a:r>
            <a:r>
              <a:rPr lang="ru-RU" dirty="0"/>
              <a:t>медико-социальный консилиум – </a:t>
            </a:r>
            <a:r>
              <a:rPr lang="ru-RU" dirty="0" smtClean="0"/>
              <a:t>был и остаётся одним </a:t>
            </a:r>
            <a:r>
              <a:rPr lang="ru-RU" dirty="0"/>
              <a:t>из </a:t>
            </a:r>
            <a:r>
              <a:rPr lang="ru-RU" dirty="0" smtClean="0"/>
              <a:t>эффективных и  перспективных </a:t>
            </a:r>
            <a:r>
              <a:rPr lang="ru-RU" dirty="0"/>
              <a:t>методов командной </a:t>
            </a:r>
            <a:r>
              <a:rPr lang="ru-RU" dirty="0" smtClean="0"/>
              <a:t>работы по сопровождению ПСУ.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205" y="1746954"/>
            <a:ext cx="2828789" cy="4304149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115881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561972" y="1124744"/>
            <a:ext cx="4514084" cy="3816424"/>
          </a:xfrm>
        </p:spPr>
        <p:txBody>
          <a:bodyPr>
            <a:normAutofit/>
          </a:bodyPr>
          <a:lstStyle/>
          <a:p>
            <a:pPr algn="just"/>
            <a:r>
              <a:rPr lang="ru-RU" sz="1400" dirty="0"/>
              <a:t>Санкт-Петербургское государственное бюджетное стационарное учреждение социального </a:t>
            </a:r>
            <a:r>
              <a:rPr lang="ru-RU" sz="1400" dirty="0" smtClean="0"/>
              <a:t>обслуживания «Дом-интернат </a:t>
            </a:r>
            <a:r>
              <a:rPr lang="ru-RU" sz="1400" dirty="0"/>
              <a:t>для детей с отклонениями в умственном развитии № 4</a:t>
            </a:r>
            <a:r>
              <a:rPr lang="ru-RU" sz="1400" dirty="0" smtClean="0"/>
              <a:t>» (СПб ГБСУСО «ДДИ №4»)</a:t>
            </a:r>
            <a:endParaRPr lang="ru-RU" sz="1400" dirty="0"/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196620 Санкт- Петербург, г. Павловск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ул. Елизаветинская д. 9-15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т/факс (812) 452-23-36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эл.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очта: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2"/>
              </a:rPr>
              <a:t>ddi4@ksp.gov.spb.ru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400" dirty="0"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3"/>
              </a:rPr>
              <a:t>ddi4.ru/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5943625" y="5922268"/>
            <a:ext cx="2448272" cy="5760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Спасибо за внимание!</a:t>
            </a:r>
            <a:endParaRPr lang="ru-RU" sz="1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872" y="1412776"/>
            <a:ext cx="2739777" cy="2739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547664" y="581522"/>
            <a:ext cx="24314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94B6D2">
                    <a:lumMod val="75000"/>
                  </a:srgbClr>
                </a:solidFill>
              </a:rPr>
              <a:t>Наши контакты</a:t>
            </a:r>
            <a:endParaRPr lang="ru-RU" b="1" dirty="0">
              <a:solidFill>
                <a:prstClr val="black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636" y="3789040"/>
            <a:ext cx="2301577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01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Справедливость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1065</TotalTime>
  <Words>380</Words>
  <Application>Microsoft Office PowerPoint</Application>
  <PresentationFormat>Экран (4:3)</PresentationFormat>
  <Paragraphs>71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Справедливость</vt:lpstr>
      <vt:lpstr>1_Справедливость</vt:lpstr>
      <vt:lpstr> «Семейно-ориентированный подход в работе учреждений социального обслуживания»  </vt:lpstr>
      <vt:lpstr>Презентация PowerPoint</vt:lpstr>
      <vt:lpstr>Презентация PowerPoint</vt:lpstr>
      <vt:lpstr>Состав консилиума</vt:lpstr>
      <vt:lpstr>Презентация PowerPoint</vt:lpstr>
      <vt:lpstr>Цель – создание и реализация индивидуальной программы сопровождения ПСУ в соответствии с рекомендациями; обеспечение комплексного сопровождения ПСУ; оценка достижений/динамики ПСУ. </vt:lpstr>
      <vt:lpstr>Актуальные проблемы  и пути их решения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Пользователь Windows</cp:lastModifiedBy>
  <cp:revision>89</cp:revision>
  <dcterms:created xsi:type="dcterms:W3CDTF">2023-10-28T16:11:00Z</dcterms:created>
  <dcterms:modified xsi:type="dcterms:W3CDTF">2024-05-14T21:39:02Z</dcterms:modified>
</cp:coreProperties>
</file>