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0" r:id="rId2"/>
    <p:sldId id="272" r:id="rId3"/>
    <p:sldId id="274" r:id="rId4"/>
    <p:sldId id="288" r:id="rId5"/>
    <p:sldId id="276" r:id="rId6"/>
    <p:sldId id="286" r:id="rId7"/>
    <p:sldId id="277" r:id="rId8"/>
    <p:sldId id="279" r:id="rId9"/>
    <p:sldId id="283" r:id="rId10"/>
    <p:sldId id="282" r:id="rId11"/>
    <p:sldId id="287" r:id="rId12"/>
    <p:sldId id="281" r:id="rId13"/>
    <p:sldId id="278" r:id="rId14"/>
  </p:sldIdLst>
  <p:sldSz cx="9144000" cy="5143500" type="screen16x9"/>
  <p:notesSz cx="6794500" cy="9931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339933"/>
    <a:srgbClr val="B2B2B2"/>
    <a:srgbClr val="99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020" y="-21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68917A-B349-4068-BA10-D0453E859260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FF8EA019-1889-4100-A570-B2AB504A8B07}">
      <dgm:prSet phldrT="[Текст]" custT="1"/>
      <dgm:spPr/>
      <dgm:t>
        <a:bodyPr/>
        <a:lstStyle/>
        <a:p>
          <a:r>
            <a:rPr lang="ru-RU" sz="1400" b="1" dirty="0" smtClean="0"/>
            <a:t>301</a:t>
          </a:r>
          <a:r>
            <a:rPr lang="ru-RU" sz="1400" dirty="0" smtClean="0"/>
            <a:t> воспитанник</a:t>
          </a:r>
          <a:endParaRPr lang="ru-RU" sz="1400" dirty="0"/>
        </a:p>
      </dgm:t>
    </dgm:pt>
    <dgm:pt modelId="{73643787-D218-40E1-91BF-C90DDC6BB2F7}" type="parTrans" cxnId="{BB9BEA29-2484-4424-B7E6-4AE4C88CBB94}">
      <dgm:prSet/>
      <dgm:spPr/>
      <dgm:t>
        <a:bodyPr/>
        <a:lstStyle/>
        <a:p>
          <a:endParaRPr lang="ru-RU"/>
        </a:p>
      </dgm:t>
    </dgm:pt>
    <dgm:pt modelId="{10B1CC3B-63C6-4909-9D31-2408F656CCF9}" type="sibTrans" cxnId="{BB9BEA29-2484-4424-B7E6-4AE4C88CBB94}">
      <dgm:prSet/>
      <dgm:spPr/>
      <dgm:t>
        <a:bodyPr/>
        <a:lstStyle/>
        <a:p>
          <a:endParaRPr lang="ru-RU"/>
        </a:p>
      </dgm:t>
    </dgm:pt>
    <dgm:pt modelId="{C175392A-22F0-4DE4-8E93-422F45C2C860}">
      <dgm:prSet phldrT="[Текст]" custT="1"/>
      <dgm:spPr/>
      <dgm:t>
        <a:bodyPr/>
        <a:lstStyle/>
        <a:p>
          <a:r>
            <a:rPr lang="ru-RU" sz="1400" b="1" dirty="0" smtClean="0"/>
            <a:t>177 </a:t>
          </a:r>
          <a:r>
            <a:rPr lang="ru-RU" sz="1400" dirty="0" smtClean="0"/>
            <a:t>воспитанников до 18 лет</a:t>
          </a:r>
          <a:endParaRPr lang="ru-RU" sz="1400" dirty="0"/>
        </a:p>
      </dgm:t>
    </dgm:pt>
    <dgm:pt modelId="{24411CC1-2EB6-4B71-B383-A15106B54F7C}" type="parTrans" cxnId="{D3A89302-F9C1-428F-B839-34764CB78220}">
      <dgm:prSet/>
      <dgm:spPr/>
      <dgm:t>
        <a:bodyPr/>
        <a:lstStyle/>
        <a:p>
          <a:endParaRPr lang="ru-RU"/>
        </a:p>
      </dgm:t>
    </dgm:pt>
    <dgm:pt modelId="{398DAB68-9797-469B-B86E-DD7BD0B3331B}" type="sibTrans" cxnId="{D3A89302-F9C1-428F-B839-34764CB78220}">
      <dgm:prSet/>
      <dgm:spPr/>
      <dgm:t>
        <a:bodyPr/>
        <a:lstStyle/>
        <a:p>
          <a:endParaRPr lang="ru-RU"/>
        </a:p>
      </dgm:t>
    </dgm:pt>
    <dgm:pt modelId="{5551ADAF-0912-46D0-9112-7247343151FD}">
      <dgm:prSet phldrT="[Текст]" custT="1"/>
      <dgm:spPr/>
      <dgm:t>
        <a:bodyPr/>
        <a:lstStyle/>
        <a:p>
          <a:r>
            <a:rPr lang="ru-RU" sz="1200" dirty="0" smtClean="0"/>
            <a:t>6 сирот </a:t>
          </a:r>
          <a:endParaRPr lang="ru-RU" sz="1200" dirty="0"/>
        </a:p>
      </dgm:t>
    </dgm:pt>
    <dgm:pt modelId="{A6A1B286-C8A0-4D11-8301-DEB96BF379E3}" type="parTrans" cxnId="{93FC30A6-E571-4130-AF6D-9F17DA65C327}">
      <dgm:prSet/>
      <dgm:spPr/>
      <dgm:t>
        <a:bodyPr/>
        <a:lstStyle/>
        <a:p>
          <a:endParaRPr lang="ru-RU"/>
        </a:p>
      </dgm:t>
    </dgm:pt>
    <dgm:pt modelId="{858D40B5-80FE-4518-A8E6-F38E0DA52BCD}" type="sibTrans" cxnId="{93FC30A6-E571-4130-AF6D-9F17DA65C327}">
      <dgm:prSet/>
      <dgm:spPr/>
      <dgm:t>
        <a:bodyPr/>
        <a:lstStyle/>
        <a:p>
          <a:endParaRPr lang="ru-RU"/>
        </a:p>
      </dgm:t>
    </dgm:pt>
    <dgm:pt modelId="{DECA71C3-DC25-43D9-A97E-BEAEF9A37562}">
      <dgm:prSet phldrT="[Текст]"/>
      <dgm:spPr/>
      <dgm:t>
        <a:bodyPr/>
        <a:lstStyle/>
        <a:p>
          <a:r>
            <a:rPr lang="ru-RU" dirty="0" smtClean="0"/>
            <a:t>68 детей, оставшихся без попечения родителей</a:t>
          </a:r>
          <a:endParaRPr lang="ru-RU" dirty="0"/>
        </a:p>
      </dgm:t>
    </dgm:pt>
    <dgm:pt modelId="{6318FBCE-2C86-41D7-A7BF-9AAF172DC2DC}" type="parTrans" cxnId="{7E04E041-E715-4BC3-B827-A5A887C8A411}">
      <dgm:prSet/>
      <dgm:spPr/>
      <dgm:t>
        <a:bodyPr/>
        <a:lstStyle/>
        <a:p>
          <a:endParaRPr lang="ru-RU"/>
        </a:p>
      </dgm:t>
    </dgm:pt>
    <dgm:pt modelId="{7AAB737D-B67F-4F6F-8BB4-A76651A98748}" type="sibTrans" cxnId="{7E04E041-E715-4BC3-B827-A5A887C8A411}">
      <dgm:prSet/>
      <dgm:spPr/>
      <dgm:t>
        <a:bodyPr/>
        <a:lstStyle/>
        <a:p>
          <a:endParaRPr lang="ru-RU"/>
        </a:p>
      </dgm:t>
    </dgm:pt>
    <dgm:pt modelId="{6942CCF3-606B-43A5-B1C1-2E6814858B1D}">
      <dgm:prSet phldrT="[Текст]" custT="1"/>
      <dgm:spPr/>
      <dgm:t>
        <a:bodyPr/>
        <a:lstStyle/>
        <a:p>
          <a:r>
            <a:rPr lang="ru-RU" sz="1400" b="1" dirty="0" smtClean="0"/>
            <a:t>124 </a:t>
          </a:r>
          <a:r>
            <a:rPr lang="ru-RU" sz="1400" dirty="0" smtClean="0"/>
            <a:t>воспитанника старше 18 лет</a:t>
          </a:r>
          <a:endParaRPr lang="ru-RU" sz="1400" dirty="0"/>
        </a:p>
      </dgm:t>
    </dgm:pt>
    <dgm:pt modelId="{802B7B40-4DBA-4462-8D69-9E97FB68BE51}" type="parTrans" cxnId="{A452A608-6ECA-460F-AF22-7EFD41C53E34}">
      <dgm:prSet/>
      <dgm:spPr/>
      <dgm:t>
        <a:bodyPr/>
        <a:lstStyle/>
        <a:p>
          <a:endParaRPr lang="ru-RU"/>
        </a:p>
      </dgm:t>
    </dgm:pt>
    <dgm:pt modelId="{1AF31DA7-4E2E-4924-B100-D8B90EB210A2}" type="sibTrans" cxnId="{A452A608-6ECA-460F-AF22-7EFD41C53E34}">
      <dgm:prSet/>
      <dgm:spPr/>
      <dgm:t>
        <a:bodyPr/>
        <a:lstStyle/>
        <a:p>
          <a:endParaRPr lang="ru-RU"/>
        </a:p>
      </dgm:t>
    </dgm:pt>
    <dgm:pt modelId="{F5F6FE8B-75EC-40F2-992C-395E37372BDD}">
      <dgm:prSet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dirty="0" smtClean="0"/>
            <a:t>104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dirty="0" smtClean="0"/>
            <a:t>воспитанника,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dirty="0" smtClean="0"/>
            <a:t> имеют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dirty="0" smtClean="0"/>
            <a:t>родителей</a:t>
          </a:r>
          <a:endParaRPr lang="ru-RU" dirty="0"/>
        </a:p>
      </dgm:t>
    </dgm:pt>
    <dgm:pt modelId="{375478B5-409B-4587-93D8-EDCA7283BA7B}" type="parTrans" cxnId="{FA7531BE-2BA3-4D9A-999A-E50A1B74E904}">
      <dgm:prSet/>
      <dgm:spPr/>
      <dgm:t>
        <a:bodyPr/>
        <a:lstStyle/>
        <a:p>
          <a:endParaRPr lang="ru-RU"/>
        </a:p>
      </dgm:t>
    </dgm:pt>
    <dgm:pt modelId="{B280614D-BB84-419A-8310-9BD73AA5C357}" type="sibTrans" cxnId="{FA7531BE-2BA3-4D9A-999A-E50A1B74E904}">
      <dgm:prSet/>
      <dgm:spPr/>
      <dgm:t>
        <a:bodyPr/>
        <a:lstStyle/>
        <a:p>
          <a:endParaRPr lang="ru-RU"/>
        </a:p>
      </dgm:t>
    </dgm:pt>
    <dgm:pt modelId="{2D8BF944-B276-4275-BAAD-293BFE7B87BD}" type="pres">
      <dgm:prSet presAssocID="{A968917A-B349-4068-BA10-D0453E85926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FA19971-1AE6-44A7-A237-EE55BC7217A6}" type="pres">
      <dgm:prSet presAssocID="{FF8EA019-1889-4100-A570-B2AB504A8B07}" presName="hierRoot1" presStyleCnt="0"/>
      <dgm:spPr/>
    </dgm:pt>
    <dgm:pt modelId="{0A0B03C4-C05E-457E-B357-770429CC46DB}" type="pres">
      <dgm:prSet presAssocID="{FF8EA019-1889-4100-A570-B2AB504A8B07}" presName="composite" presStyleCnt="0"/>
      <dgm:spPr/>
    </dgm:pt>
    <dgm:pt modelId="{3394DB4A-1590-411B-B59E-A6F106E33896}" type="pres">
      <dgm:prSet presAssocID="{FF8EA019-1889-4100-A570-B2AB504A8B07}" presName="background" presStyleLbl="node0" presStyleIdx="0" presStyleCnt="1"/>
      <dgm:spPr/>
    </dgm:pt>
    <dgm:pt modelId="{7BCBFB2F-5310-4758-9226-47DABFEA3B08}" type="pres">
      <dgm:prSet presAssocID="{FF8EA019-1889-4100-A570-B2AB504A8B07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711440-2E64-426D-AB06-DD78293CA5EA}" type="pres">
      <dgm:prSet presAssocID="{FF8EA019-1889-4100-A570-B2AB504A8B07}" presName="hierChild2" presStyleCnt="0"/>
      <dgm:spPr/>
    </dgm:pt>
    <dgm:pt modelId="{B67495C7-CA78-42A8-9922-434420FE7F72}" type="pres">
      <dgm:prSet presAssocID="{24411CC1-2EB6-4B71-B383-A15106B54F7C}" presName="Name10" presStyleLbl="parChTrans1D2" presStyleIdx="0" presStyleCnt="2"/>
      <dgm:spPr/>
      <dgm:t>
        <a:bodyPr/>
        <a:lstStyle/>
        <a:p>
          <a:endParaRPr lang="ru-RU"/>
        </a:p>
      </dgm:t>
    </dgm:pt>
    <dgm:pt modelId="{8CC68ADD-EA6F-43D5-B197-4421110E0989}" type="pres">
      <dgm:prSet presAssocID="{C175392A-22F0-4DE4-8E93-422F45C2C860}" presName="hierRoot2" presStyleCnt="0"/>
      <dgm:spPr/>
    </dgm:pt>
    <dgm:pt modelId="{53FB52C7-35A9-420D-BA77-32F628296CC2}" type="pres">
      <dgm:prSet presAssocID="{C175392A-22F0-4DE4-8E93-422F45C2C860}" presName="composite2" presStyleCnt="0"/>
      <dgm:spPr/>
    </dgm:pt>
    <dgm:pt modelId="{F8DB103F-3B61-4F94-8D1C-D20667DF4824}" type="pres">
      <dgm:prSet presAssocID="{C175392A-22F0-4DE4-8E93-422F45C2C860}" presName="background2" presStyleLbl="node2" presStyleIdx="0" presStyleCnt="2"/>
      <dgm:spPr/>
    </dgm:pt>
    <dgm:pt modelId="{9427BA76-8DF8-429B-950B-68333C704078}" type="pres">
      <dgm:prSet presAssocID="{C175392A-22F0-4DE4-8E93-422F45C2C860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A7415D-C271-40B3-A8C2-166DA49B5C1E}" type="pres">
      <dgm:prSet presAssocID="{C175392A-22F0-4DE4-8E93-422F45C2C860}" presName="hierChild3" presStyleCnt="0"/>
      <dgm:spPr/>
    </dgm:pt>
    <dgm:pt modelId="{A88F81FA-D6C7-4F4B-A267-B8CBA4B05ACB}" type="pres">
      <dgm:prSet presAssocID="{A6A1B286-C8A0-4D11-8301-DEB96BF379E3}" presName="Name17" presStyleLbl="parChTrans1D3" presStyleIdx="0" presStyleCnt="3"/>
      <dgm:spPr/>
      <dgm:t>
        <a:bodyPr/>
        <a:lstStyle/>
        <a:p>
          <a:endParaRPr lang="ru-RU"/>
        </a:p>
      </dgm:t>
    </dgm:pt>
    <dgm:pt modelId="{4E2F6D99-5CB4-44C7-808D-679E668C1304}" type="pres">
      <dgm:prSet presAssocID="{5551ADAF-0912-46D0-9112-7247343151FD}" presName="hierRoot3" presStyleCnt="0"/>
      <dgm:spPr/>
    </dgm:pt>
    <dgm:pt modelId="{F46E7314-37A3-4212-A0C3-89F262B1D407}" type="pres">
      <dgm:prSet presAssocID="{5551ADAF-0912-46D0-9112-7247343151FD}" presName="composite3" presStyleCnt="0"/>
      <dgm:spPr/>
    </dgm:pt>
    <dgm:pt modelId="{20A2DA89-ECAD-4B2F-9086-C9014BE212DD}" type="pres">
      <dgm:prSet presAssocID="{5551ADAF-0912-46D0-9112-7247343151FD}" presName="background3" presStyleLbl="node3" presStyleIdx="0" presStyleCnt="3"/>
      <dgm:spPr/>
    </dgm:pt>
    <dgm:pt modelId="{9ACD77E1-017F-47BE-AC6D-FE34487C3EEA}" type="pres">
      <dgm:prSet presAssocID="{5551ADAF-0912-46D0-9112-7247343151FD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C14867-8BA9-43CD-A965-D6294BA0BD3F}" type="pres">
      <dgm:prSet presAssocID="{5551ADAF-0912-46D0-9112-7247343151FD}" presName="hierChild4" presStyleCnt="0"/>
      <dgm:spPr/>
    </dgm:pt>
    <dgm:pt modelId="{BA9A836C-44B6-42B4-B8AA-6B502828B23D}" type="pres">
      <dgm:prSet presAssocID="{6318FBCE-2C86-41D7-A7BF-9AAF172DC2DC}" presName="Name17" presStyleLbl="parChTrans1D3" presStyleIdx="1" presStyleCnt="3"/>
      <dgm:spPr/>
      <dgm:t>
        <a:bodyPr/>
        <a:lstStyle/>
        <a:p>
          <a:endParaRPr lang="ru-RU"/>
        </a:p>
      </dgm:t>
    </dgm:pt>
    <dgm:pt modelId="{4EEB8211-1670-45E7-AD99-711FBB5D9427}" type="pres">
      <dgm:prSet presAssocID="{DECA71C3-DC25-43D9-A97E-BEAEF9A37562}" presName="hierRoot3" presStyleCnt="0"/>
      <dgm:spPr/>
    </dgm:pt>
    <dgm:pt modelId="{FF10C41C-8398-4B8C-A56B-47D826F51AE9}" type="pres">
      <dgm:prSet presAssocID="{DECA71C3-DC25-43D9-A97E-BEAEF9A37562}" presName="composite3" presStyleCnt="0"/>
      <dgm:spPr/>
    </dgm:pt>
    <dgm:pt modelId="{7A3C649E-D47B-4DC4-A4B2-323F0F95F2DD}" type="pres">
      <dgm:prSet presAssocID="{DECA71C3-DC25-43D9-A97E-BEAEF9A37562}" presName="background3" presStyleLbl="node3" presStyleIdx="1" presStyleCnt="3"/>
      <dgm:spPr/>
    </dgm:pt>
    <dgm:pt modelId="{B2B3CC85-83CA-43FF-9EF7-C62C5282E9FB}" type="pres">
      <dgm:prSet presAssocID="{DECA71C3-DC25-43D9-A97E-BEAEF9A37562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8F8284-822D-4D90-BDA3-9449E479B097}" type="pres">
      <dgm:prSet presAssocID="{DECA71C3-DC25-43D9-A97E-BEAEF9A37562}" presName="hierChild4" presStyleCnt="0"/>
      <dgm:spPr/>
    </dgm:pt>
    <dgm:pt modelId="{644D6ED4-FF2C-40FA-A5A7-77218FBAA2EC}" type="pres">
      <dgm:prSet presAssocID="{375478B5-409B-4587-93D8-EDCA7283BA7B}" presName="Name17" presStyleLbl="parChTrans1D3" presStyleIdx="2" presStyleCnt="3"/>
      <dgm:spPr/>
      <dgm:t>
        <a:bodyPr/>
        <a:lstStyle/>
        <a:p>
          <a:endParaRPr lang="ru-RU"/>
        </a:p>
      </dgm:t>
    </dgm:pt>
    <dgm:pt modelId="{B83FE962-E172-4730-BF1C-BB908E654FC6}" type="pres">
      <dgm:prSet presAssocID="{F5F6FE8B-75EC-40F2-992C-395E37372BDD}" presName="hierRoot3" presStyleCnt="0"/>
      <dgm:spPr/>
    </dgm:pt>
    <dgm:pt modelId="{BBC95D9C-CFD2-4D18-A601-EBB2D1726098}" type="pres">
      <dgm:prSet presAssocID="{F5F6FE8B-75EC-40F2-992C-395E37372BDD}" presName="composite3" presStyleCnt="0"/>
      <dgm:spPr/>
    </dgm:pt>
    <dgm:pt modelId="{FD275672-BE84-4EB1-B7C1-9969CBE2BA40}" type="pres">
      <dgm:prSet presAssocID="{F5F6FE8B-75EC-40F2-992C-395E37372BDD}" presName="background3" presStyleLbl="node3" presStyleIdx="2" presStyleCnt="3"/>
      <dgm:spPr/>
    </dgm:pt>
    <dgm:pt modelId="{A3FC519F-ECB7-42A3-A0B9-218D287844BD}" type="pres">
      <dgm:prSet presAssocID="{F5F6FE8B-75EC-40F2-992C-395E37372BDD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E87F106-D19B-4C0B-B085-435EE8F4651F}" type="pres">
      <dgm:prSet presAssocID="{F5F6FE8B-75EC-40F2-992C-395E37372BDD}" presName="hierChild4" presStyleCnt="0"/>
      <dgm:spPr/>
    </dgm:pt>
    <dgm:pt modelId="{09AA1286-7695-4361-8585-FFE8534D0DB9}" type="pres">
      <dgm:prSet presAssocID="{802B7B40-4DBA-4462-8D69-9E97FB68BE51}" presName="Name10" presStyleLbl="parChTrans1D2" presStyleIdx="1" presStyleCnt="2"/>
      <dgm:spPr/>
      <dgm:t>
        <a:bodyPr/>
        <a:lstStyle/>
        <a:p>
          <a:endParaRPr lang="ru-RU"/>
        </a:p>
      </dgm:t>
    </dgm:pt>
    <dgm:pt modelId="{509BA847-87CE-4F27-A98C-9C0F53D883E7}" type="pres">
      <dgm:prSet presAssocID="{6942CCF3-606B-43A5-B1C1-2E6814858B1D}" presName="hierRoot2" presStyleCnt="0"/>
      <dgm:spPr/>
    </dgm:pt>
    <dgm:pt modelId="{80ADF25F-2746-4794-B94E-CF60AC032732}" type="pres">
      <dgm:prSet presAssocID="{6942CCF3-606B-43A5-B1C1-2E6814858B1D}" presName="composite2" presStyleCnt="0"/>
      <dgm:spPr/>
    </dgm:pt>
    <dgm:pt modelId="{005DBAEB-F819-41E4-82FA-330502A61D26}" type="pres">
      <dgm:prSet presAssocID="{6942CCF3-606B-43A5-B1C1-2E6814858B1D}" presName="background2" presStyleLbl="node2" presStyleIdx="1" presStyleCnt="2"/>
      <dgm:spPr/>
    </dgm:pt>
    <dgm:pt modelId="{F9E7B9AB-65AA-4C2A-959A-D20FDF69A4D6}" type="pres">
      <dgm:prSet presAssocID="{6942CCF3-606B-43A5-B1C1-2E6814858B1D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BEFF3C3-BB64-41E8-B9DB-4BB1D7FA136D}" type="pres">
      <dgm:prSet presAssocID="{6942CCF3-606B-43A5-B1C1-2E6814858B1D}" presName="hierChild3" presStyleCnt="0"/>
      <dgm:spPr/>
    </dgm:pt>
  </dgm:ptLst>
  <dgm:cxnLst>
    <dgm:cxn modelId="{5C6F82F6-C4B8-40E6-8FF2-571B008BB4A1}" type="presOf" srcId="{A6A1B286-C8A0-4D11-8301-DEB96BF379E3}" destId="{A88F81FA-D6C7-4F4B-A267-B8CBA4B05ACB}" srcOrd="0" destOrd="0" presId="urn:microsoft.com/office/officeart/2005/8/layout/hierarchy1"/>
    <dgm:cxn modelId="{56EAAF89-DAF4-4889-A432-1E64B9D04FF1}" type="presOf" srcId="{802B7B40-4DBA-4462-8D69-9E97FB68BE51}" destId="{09AA1286-7695-4361-8585-FFE8534D0DB9}" srcOrd="0" destOrd="0" presId="urn:microsoft.com/office/officeart/2005/8/layout/hierarchy1"/>
    <dgm:cxn modelId="{A452A608-6ECA-460F-AF22-7EFD41C53E34}" srcId="{FF8EA019-1889-4100-A570-B2AB504A8B07}" destId="{6942CCF3-606B-43A5-B1C1-2E6814858B1D}" srcOrd="1" destOrd="0" parTransId="{802B7B40-4DBA-4462-8D69-9E97FB68BE51}" sibTransId="{1AF31DA7-4E2E-4924-B100-D8B90EB210A2}"/>
    <dgm:cxn modelId="{A10783D2-A163-407C-A954-7A606233CD09}" type="presOf" srcId="{A968917A-B349-4068-BA10-D0453E859260}" destId="{2D8BF944-B276-4275-BAAD-293BFE7B87BD}" srcOrd="0" destOrd="0" presId="urn:microsoft.com/office/officeart/2005/8/layout/hierarchy1"/>
    <dgm:cxn modelId="{93FC30A6-E571-4130-AF6D-9F17DA65C327}" srcId="{C175392A-22F0-4DE4-8E93-422F45C2C860}" destId="{5551ADAF-0912-46D0-9112-7247343151FD}" srcOrd="0" destOrd="0" parTransId="{A6A1B286-C8A0-4D11-8301-DEB96BF379E3}" sibTransId="{858D40B5-80FE-4518-A8E6-F38E0DA52BCD}"/>
    <dgm:cxn modelId="{E34EE8CF-DB24-42B1-9271-3494EE892536}" type="presOf" srcId="{DECA71C3-DC25-43D9-A97E-BEAEF9A37562}" destId="{B2B3CC85-83CA-43FF-9EF7-C62C5282E9FB}" srcOrd="0" destOrd="0" presId="urn:microsoft.com/office/officeart/2005/8/layout/hierarchy1"/>
    <dgm:cxn modelId="{24413000-CE6E-4273-98F7-00F193E5B70F}" type="presOf" srcId="{6942CCF3-606B-43A5-B1C1-2E6814858B1D}" destId="{F9E7B9AB-65AA-4C2A-959A-D20FDF69A4D6}" srcOrd="0" destOrd="0" presId="urn:microsoft.com/office/officeart/2005/8/layout/hierarchy1"/>
    <dgm:cxn modelId="{CC3D79CC-1FA7-495C-8659-779254B988C7}" type="presOf" srcId="{5551ADAF-0912-46D0-9112-7247343151FD}" destId="{9ACD77E1-017F-47BE-AC6D-FE34487C3EEA}" srcOrd="0" destOrd="0" presId="urn:microsoft.com/office/officeart/2005/8/layout/hierarchy1"/>
    <dgm:cxn modelId="{5B0788F1-4A7C-4EE2-8511-6F022B5E37AA}" type="presOf" srcId="{24411CC1-2EB6-4B71-B383-A15106B54F7C}" destId="{B67495C7-CA78-42A8-9922-434420FE7F72}" srcOrd="0" destOrd="0" presId="urn:microsoft.com/office/officeart/2005/8/layout/hierarchy1"/>
    <dgm:cxn modelId="{E0932773-1746-490E-AB31-AB9D42DE9E69}" type="presOf" srcId="{375478B5-409B-4587-93D8-EDCA7283BA7B}" destId="{644D6ED4-FF2C-40FA-A5A7-77218FBAA2EC}" srcOrd="0" destOrd="0" presId="urn:microsoft.com/office/officeart/2005/8/layout/hierarchy1"/>
    <dgm:cxn modelId="{FA7531BE-2BA3-4D9A-999A-E50A1B74E904}" srcId="{C175392A-22F0-4DE4-8E93-422F45C2C860}" destId="{F5F6FE8B-75EC-40F2-992C-395E37372BDD}" srcOrd="2" destOrd="0" parTransId="{375478B5-409B-4587-93D8-EDCA7283BA7B}" sibTransId="{B280614D-BB84-419A-8310-9BD73AA5C357}"/>
    <dgm:cxn modelId="{D3A89302-F9C1-428F-B839-34764CB78220}" srcId="{FF8EA019-1889-4100-A570-B2AB504A8B07}" destId="{C175392A-22F0-4DE4-8E93-422F45C2C860}" srcOrd="0" destOrd="0" parTransId="{24411CC1-2EB6-4B71-B383-A15106B54F7C}" sibTransId="{398DAB68-9797-469B-B86E-DD7BD0B3331B}"/>
    <dgm:cxn modelId="{BB9BEA29-2484-4424-B7E6-4AE4C88CBB94}" srcId="{A968917A-B349-4068-BA10-D0453E859260}" destId="{FF8EA019-1889-4100-A570-B2AB504A8B07}" srcOrd="0" destOrd="0" parTransId="{73643787-D218-40E1-91BF-C90DDC6BB2F7}" sibTransId="{10B1CC3B-63C6-4909-9D31-2408F656CCF9}"/>
    <dgm:cxn modelId="{DA0BDD5A-A3E9-40EB-A0EE-19EC6EE3C38C}" type="presOf" srcId="{6318FBCE-2C86-41D7-A7BF-9AAF172DC2DC}" destId="{BA9A836C-44B6-42B4-B8AA-6B502828B23D}" srcOrd="0" destOrd="0" presId="urn:microsoft.com/office/officeart/2005/8/layout/hierarchy1"/>
    <dgm:cxn modelId="{7E04E041-E715-4BC3-B827-A5A887C8A411}" srcId="{C175392A-22F0-4DE4-8E93-422F45C2C860}" destId="{DECA71C3-DC25-43D9-A97E-BEAEF9A37562}" srcOrd="1" destOrd="0" parTransId="{6318FBCE-2C86-41D7-A7BF-9AAF172DC2DC}" sibTransId="{7AAB737D-B67F-4F6F-8BB4-A76651A98748}"/>
    <dgm:cxn modelId="{0B1655AD-9E2C-4FF2-8BBA-5745AD6C640A}" type="presOf" srcId="{C175392A-22F0-4DE4-8E93-422F45C2C860}" destId="{9427BA76-8DF8-429B-950B-68333C704078}" srcOrd="0" destOrd="0" presId="urn:microsoft.com/office/officeart/2005/8/layout/hierarchy1"/>
    <dgm:cxn modelId="{B40044BC-4212-496D-8750-A9622C064DAD}" type="presOf" srcId="{F5F6FE8B-75EC-40F2-992C-395E37372BDD}" destId="{A3FC519F-ECB7-42A3-A0B9-218D287844BD}" srcOrd="0" destOrd="0" presId="urn:microsoft.com/office/officeart/2005/8/layout/hierarchy1"/>
    <dgm:cxn modelId="{ED4D65CE-23F3-4F8E-A21A-35F1E024610A}" type="presOf" srcId="{FF8EA019-1889-4100-A570-B2AB504A8B07}" destId="{7BCBFB2F-5310-4758-9226-47DABFEA3B08}" srcOrd="0" destOrd="0" presId="urn:microsoft.com/office/officeart/2005/8/layout/hierarchy1"/>
    <dgm:cxn modelId="{ED787E14-D2A7-4393-ACB6-4F5B1BFF6E38}" type="presParOf" srcId="{2D8BF944-B276-4275-BAAD-293BFE7B87BD}" destId="{6FA19971-1AE6-44A7-A237-EE55BC7217A6}" srcOrd="0" destOrd="0" presId="urn:microsoft.com/office/officeart/2005/8/layout/hierarchy1"/>
    <dgm:cxn modelId="{1B44F73E-BDB2-42ED-9F1E-E16D109C59C4}" type="presParOf" srcId="{6FA19971-1AE6-44A7-A237-EE55BC7217A6}" destId="{0A0B03C4-C05E-457E-B357-770429CC46DB}" srcOrd="0" destOrd="0" presId="urn:microsoft.com/office/officeart/2005/8/layout/hierarchy1"/>
    <dgm:cxn modelId="{A73CF709-EB97-4B80-9B57-7D139277EB5B}" type="presParOf" srcId="{0A0B03C4-C05E-457E-B357-770429CC46DB}" destId="{3394DB4A-1590-411B-B59E-A6F106E33896}" srcOrd="0" destOrd="0" presId="urn:microsoft.com/office/officeart/2005/8/layout/hierarchy1"/>
    <dgm:cxn modelId="{628CF536-6791-4927-BFAC-86DE702155A8}" type="presParOf" srcId="{0A0B03C4-C05E-457E-B357-770429CC46DB}" destId="{7BCBFB2F-5310-4758-9226-47DABFEA3B08}" srcOrd="1" destOrd="0" presId="urn:microsoft.com/office/officeart/2005/8/layout/hierarchy1"/>
    <dgm:cxn modelId="{E4F33A2C-35A5-436F-B1D8-894AB93EC52D}" type="presParOf" srcId="{6FA19971-1AE6-44A7-A237-EE55BC7217A6}" destId="{41711440-2E64-426D-AB06-DD78293CA5EA}" srcOrd="1" destOrd="0" presId="urn:microsoft.com/office/officeart/2005/8/layout/hierarchy1"/>
    <dgm:cxn modelId="{44BB0490-8E5E-4457-B60C-A5574E56ADFE}" type="presParOf" srcId="{41711440-2E64-426D-AB06-DD78293CA5EA}" destId="{B67495C7-CA78-42A8-9922-434420FE7F72}" srcOrd="0" destOrd="0" presId="urn:microsoft.com/office/officeart/2005/8/layout/hierarchy1"/>
    <dgm:cxn modelId="{A14CD48D-4F16-4AB3-9084-DC85A1D0C32B}" type="presParOf" srcId="{41711440-2E64-426D-AB06-DD78293CA5EA}" destId="{8CC68ADD-EA6F-43D5-B197-4421110E0989}" srcOrd="1" destOrd="0" presId="urn:microsoft.com/office/officeart/2005/8/layout/hierarchy1"/>
    <dgm:cxn modelId="{919B718E-CBB9-4D8E-B3CB-53A30052E237}" type="presParOf" srcId="{8CC68ADD-EA6F-43D5-B197-4421110E0989}" destId="{53FB52C7-35A9-420D-BA77-32F628296CC2}" srcOrd="0" destOrd="0" presId="urn:microsoft.com/office/officeart/2005/8/layout/hierarchy1"/>
    <dgm:cxn modelId="{F87267E3-E980-4752-8218-F9B211F117B7}" type="presParOf" srcId="{53FB52C7-35A9-420D-BA77-32F628296CC2}" destId="{F8DB103F-3B61-4F94-8D1C-D20667DF4824}" srcOrd="0" destOrd="0" presId="urn:microsoft.com/office/officeart/2005/8/layout/hierarchy1"/>
    <dgm:cxn modelId="{93749F97-CCD5-439B-8E8B-18076363CB48}" type="presParOf" srcId="{53FB52C7-35A9-420D-BA77-32F628296CC2}" destId="{9427BA76-8DF8-429B-950B-68333C704078}" srcOrd="1" destOrd="0" presId="urn:microsoft.com/office/officeart/2005/8/layout/hierarchy1"/>
    <dgm:cxn modelId="{4384EC3F-7E67-487E-A015-E3AD83444091}" type="presParOf" srcId="{8CC68ADD-EA6F-43D5-B197-4421110E0989}" destId="{91A7415D-C271-40B3-A8C2-166DA49B5C1E}" srcOrd="1" destOrd="0" presId="urn:microsoft.com/office/officeart/2005/8/layout/hierarchy1"/>
    <dgm:cxn modelId="{20F57D26-883C-4698-BE45-731ED04840FB}" type="presParOf" srcId="{91A7415D-C271-40B3-A8C2-166DA49B5C1E}" destId="{A88F81FA-D6C7-4F4B-A267-B8CBA4B05ACB}" srcOrd="0" destOrd="0" presId="urn:microsoft.com/office/officeart/2005/8/layout/hierarchy1"/>
    <dgm:cxn modelId="{E8285C46-D589-45C9-B412-9CF2F437CD4C}" type="presParOf" srcId="{91A7415D-C271-40B3-A8C2-166DA49B5C1E}" destId="{4E2F6D99-5CB4-44C7-808D-679E668C1304}" srcOrd="1" destOrd="0" presId="urn:microsoft.com/office/officeart/2005/8/layout/hierarchy1"/>
    <dgm:cxn modelId="{372A4240-F52D-4DCA-8B18-E960DF50AC13}" type="presParOf" srcId="{4E2F6D99-5CB4-44C7-808D-679E668C1304}" destId="{F46E7314-37A3-4212-A0C3-89F262B1D407}" srcOrd="0" destOrd="0" presId="urn:microsoft.com/office/officeart/2005/8/layout/hierarchy1"/>
    <dgm:cxn modelId="{37682304-5920-4EA1-BA75-5196853CDE94}" type="presParOf" srcId="{F46E7314-37A3-4212-A0C3-89F262B1D407}" destId="{20A2DA89-ECAD-4B2F-9086-C9014BE212DD}" srcOrd="0" destOrd="0" presId="urn:microsoft.com/office/officeart/2005/8/layout/hierarchy1"/>
    <dgm:cxn modelId="{EB1C3461-55AB-40F2-8138-E148DF177FE6}" type="presParOf" srcId="{F46E7314-37A3-4212-A0C3-89F262B1D407}" destId="{9ACD77E1-017F-47BE-AC6D-FE34487C3EEA}" srcOrd="1" destOrd="0" presId="urn:microsoft.com/office/officeart/2005/8/layout/hierarchy1"/>
    <dgm:cxn modelId="{30455878-3C18-4E25-875A-327BC0B581F7}" type="presParOf" srcId="{4E2F6D99-5CB4-44C7-808D-679E668C1304}" destId="{91C14867-8BA9-43CD-A965-D6294BA0BD3F}" srcOrd="1" destOrd="0" presId="urn:microsoft.com/office/officeart/2005/8/layout/hierarchy1"/>
    <dgm:cxn modelId="{312C05F8-DC8B-4BD8-BB8F-A1DEF157CDDD}" type="presParOf" srcId="{91A7415D-C271-40B3-A8C2-166DA49B5C1E}" destId="{BA9A836C-44B6-42B4-B8AA-6B502828B23D}" srcOrd="2" destOrd="0" presId="urn:microsoft.com/office/officeart/2005/8/layout/hierarchy1"/>
    <dgm:cxn modelId="{0A1C3238-0920-4658-AC0E-69ADE514C70A}" type="presParOf" srcId="{91A7415D-C271-40B3-A8C2-166DA49B5C1E}" destId="{4EEB8211-1670-45E7-AD99-711FBB5D9427}" srcOrd="3" destOrd="0" presId="urn:microsoft.com/office/officeart/2005/8/layout/hierarchy1"/>
    <dgm:cxn modelId="{0233E978-C5E7-4752-BE9E-ED98A84AAC28}" type="presParOf" srcId="{4EEB8211-1670-45E7-AD99-711FBB5D9427}" destId="{FF10C41C-8398-4B8C-A56B-47D826F51AE9}" srcOrd="0" destOrd="0" presId="urn:microsoft.com/office/officeart/2005/8/layout/hierarchy1"/>
    <dgm:cxn modelId="{590E96DE-BD17-4DB5-823A-5AC56ADFD730}" type="presParOf" srcId="{FF10C41C-8398-4B8C-A56B-47D826F51AE9}" destId="{7A3C649E-D47B-4DC4-A4B2-323F0F95F2DD}" srcOrd="0" destOrd="0" presId="urn:microsoft.com/office/officeart/2005/8/layout/hierarchy1"/>
    <dgm:cxn modelId="{BDE5036F-A0CC-4194-AFBE-96860CB0CCB6}" type="presParOf" srcId="{FF10C41C-8398-4B8C-A56B-47D826F51AE9}" destId="{B2B3CC85-83CA-43FF-9EF7-C62C5282E9FB}" srcOrd="1" destOrd="0" presId="urn:microsoft.com/office/officeart/2005/8/layout/hierarchy1"/>
    <dgm:cxn modelId="{C4831F19-178D-4324-AA6E-5022A185AE20}" type="presParOf" srcId="{4EEB8211-1670-45E7-AD99-711FBB5D9427}" destId="{D68F8284-822D-4D90-BDA3-9449E479B097}" srcOrd="1" destOrd="0" presId="urn:microsoft.com/office/officeart/2005/8/layout/hierarchy1"/>
    <dgm:cxn modelId="{2BB307E7-A2AD-449F-80B7-EC1D259BA2D9}" type="presParOf" srcId="{91A7415D-C271-40B3-A8C2-166DA49B5C1E}" destId="{644D6ED4-FF2C-40FA-A5A7-77218FBAA2EC}" srcOrd="4" destOrd="0" presId="urn:microsoft.com/office/officeart/2005/8/layout/hierarchy1"/>
    <dgm:cxn modelId="{9CD56B16-FF76-4B66-A537-9A8B73D3903E}" type="presParOf" srcId="{91A7415D-C271-40B3-A8C2-166DA49B5C1E}" destId="{B83FE962-E172-4730-BF1C-BB908E654FC6}" srcOrd="5" destOrd="0" presId="urn:microsoft.com/office/officeart/2005/8/layout/hierarchy1"/>
    <dgm:cxn modelId="{8BD85F93-E85D-4A5B-9BF6-2988339B7294}" type="presParOf" srcId="{B83FE962-E172-4730-BF1C-BB908E654FC6}" destId="{BBC95D9C-CFD2-4D18-A601-EBB2D1726098}" srcOrd="0" destOrd="0" presId="urn:microsoft.com/office/officeart/2005/8/layout/hierarchy1"/>
    <dgm:cxn modelId="{070EF784-DE41-4A74-8E76-FFD3A57B012A}" type="presParOf" srcId="{BBC95D9C-CFD2-4D18-A601-EBB2D1726098}" destId="{FD275672-BE84-4EB1-B7C1-9969CBE2BA40}" srcOrd="0" destOrd="0" presId="urn:microsoft.com/office/officeart/2005/8/layout/hierarchy1"/>
    <dgm:cxn modelId="{89C0F6D7-9BCB-4D77-9404-E64AFB080C60}" type="presParOf" srcId="{BBC95D9C-CFD2-4D18-A601-EBB2D1726098}" destId="{A3FC519F-ECB7-42A3-A0B9-218D287844BD}" srcOrd="1" destOrd="0" presId="urn:microsoft.com/office/officeart/2005/8/layout/hierarchy1"/>
    <dgm:cxn modelId="{064C9072-4900-49E4-806B-6BA6AFBCCAC0}" type="presParOf" srcId="{B83FE962-E172-4730-BF1C-BB908E654FC6}" destId="{4E87F106-D19B-4C0B-B085-435EE8F4651F}" srcOrd="1" destOrd="0" presId="urn:microsoft.com/office/officeart/2005/8/layout/hierarchy1"/>
    <dgm:cxn modelId="{41B94FC3-0AC2-4EC6-8BF4-D08DE6382128}" type="presParOf" srcId="{41711440-2E64-426D-AB06-DD78293CA5EA}" destId="{09AA1286-7695-4361-8585-FFE8534D0DB9}" srcOrd="2" destOrd="0" presId="urn:microsoft.com/office/officeart/2005/8/layout/hierarchy1"/>
    <dgm:cxn modelId="{39E38937-F53F-4BA8-9435-4D2F9EE91E23}" type="presParOf" srcId="{41711440-2E64-426D-AB06-DD78293CA5EA}" destId="{509BA847-87CE-4F27-A98C-9C0F53D883E7}" srcOrd="3" destOrd="0" presId="urn:microsoft.com/office/officeart/2005/8/layout/hierarchy1"/>
    <dgm:cxn modelId="{385E91AE-0078-411C-947D-C529A4775CCA}" type="presParOf" srcId="{509BA847-87CE-4F27-A98C-9C0F53D883E7}" destId="{80ADF25F-2746-4794-B94E-CF60AC032732}" srcOrd="0" destOrd="0" presId="urn:microsoft.com/office/officeart/2005/8/layout/hierarchy1"/>
    <dgm:cxn modelId="{48CB1E99-2D11-4A79-98BE-D67599D8A0F0}" type="presParOf" srcId="{80ADF25F-2746-4794-B94E-CF60AC032732}" destId="{005DBAEB-F819-41E4-82FA-330502A61D26}" srcOrd="0" destOrd="0" presId="urn:microsoft.com/office/officeart/2005/8/layout/hierarchy1"/>
    <dgm:cxn modelId="{D0E9CDB8-7AA6-4D56-8B2E-B16126688D10}" type="presParOf" srcId="{80ADF25F-2746-4794-B94E-CF60AC032732}" destId="{F9E7B9AB-65AA-4C2A-959A-D20FDF69A4D6}" srcOrd="1" destOrd="0" presId="urn:microsoft.com/office/officeart/2005/8/layout/hierarchy1"/>
    <dgm:cxn modelId="{41235D05-43EE-4B36-BAB3-486E3D151DE5}" type="presParOf" srcId="{509BA847-87CE-4F27-A98C-9C0F53D883E7}" destId="{DBEFF3C3-BB64-41E8-B9DB-4BB1D7FA136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AA1286-7695-4361-8585-FFE8534D0DB9}">
      <dsp:nvSpPr>
        <dsp:cNvPr id="0" name=""/>
        <dsp:cNvSpPr/>
      </dsp:nvSpPr>
      <dsp:spPr>
        <a:xfrm>
          <a:off x="4006148" y="876195"/>
          <a:ext cx="842367" cy="4008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3194"/>
              </a:lnTo>
              <a:lnTo>
                <a:pt x="842367" y="273194"/>
              </a:lnTo>
              <a:lnTo>
                <a:pt x="842367" y="40089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4D6ED4-FF2C-40FA-A5A7-77218FBAA2EC}">
      <dsp:nvSpPr>
        <dsp:cNvPr id="0" name=""/>
        <dsp:cNvSpPr/>
      </dsp:nvSpPr>
      <dsp:spPr>
        <a:xfrm>
          <a:off x="3163781" y="2152381"/>
          <a:ext cx="1684734" cy="4008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3194"/>
              </a:lnTo>
              <a:lnTo>
                <a:pt x="1684734" y="273194"/>
              </a:lnTo>
              <a:lnTo>
                <a:pt x="1684734" y="40089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9A836C-44B6-42B4-B8AA-6B502828B23D}">
      <dsp:nvSpPr>
        <dsp:cNvPr id="0" name=""/>
        <dsp:cNvSpPr/>
      </dsp:nvSpPr>
      <dsp:spPr>
        <a:xfrm>
          <a:off x="3118061" y="2152381"/>
          <a:ext cx="91440" cy="40089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089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8F81FA-D6C7-4F4B-A267-B8CBA4B05ACB}">
      <dsp:nvSpPr>
        <dsp:cNvPr id="0" name=""/>
        <dsp:cNvSpPr/>
      </dsp:nvSpPr>
      <dsp:spPr>
        <a:xfrm>
          <a:off x="1479047" y="2152381"/>
          <a:ext cx="1684734" cy="400890"/>
        </a:xfrm>
        <a:custGeom>
          <a:avLst/>
          <a:gdLst/>
          <a:ahLst/>
          <a:cxnLst/>
          <a:rect l="0" t="0" r="0" b="0"/>
          <a:pathLst>
            <a:path>
              <a:moveTo>
                <a:pt x="1684734" y="0"/>
              </a:moveTo>
              <a:lnTo>
                <a:pt x="1684734" y="273194"/>
              </a:lnTo>
              <a:lnTo>
                <a:pt x="0" y="273194"/>
              </a:lnTo>
              <a:lnTo>
                <a:pt x="0" y="40089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7495C7-CA78-42A8-9922-434420FE7F72}">
      <dsp:nvSpPr>
        <dsp:cNvPr id="0" name=""/>
        <dsp:cNvSpPr/>
      </dsp:nvSpPr>
      <dsp:spPr>
        <a:xfrm>
          <a:off x="3163781" y="876195"/>
          <a:ext cx="842367" cy="400890"/>
        </a:xfrm>
        <a:custGeom>
          <a:avLst/>
          <a:gdLst/>
          <a:ahLst/>
          <a:cxnLst/>
          <a:rect l="0" t="0" r="0" b="0"/>
          <a:pathLst>
            <a:path>
              <a:moveTo>
                <a:pt x="842367" y="0"/>
              </a:moveTo>
              <a:lnTo>
                <a:pt x="842367" y="273194"/>
              </a:lnTo>
              <a:lnTo>
                <a:pt x="0" y="273194"/>
              </a:lnTo>
              <a:lnTo>
                <a:pt x="0" y="40089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94DB4A-1590-411B-B59E-A6F106E33896}">
      <dsp:nvSpPr>
        <dsp:cNvPr id="0" name=""/>
        <dsp:cNvSpPr/>
      </dsp:nvSpPr>
      <dsp:spPr>
        <a:xfrm>
          <a:off x="3316938" y="899"/>
          <a:ext cx="1378418" cy="8752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CBFB2F-5310-4758-9226-47DABFEA3B08}">
      <dsp:nvSpPr>
        <dsp:cNvPr id="0" name=""/>
        <dsp:cNvSpPr/>
      </dsp:nvSpPr>
      <dsp:spPr>
        <a:xfrm>
          <a:off x="3470096" y="146399"/>
          <a:ext cx="1378418" cy="8752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301</a:t>
          </a:r>
          <a:r>
            <a:rPr lang="ru-RU" sz="1400" kern="1200" dirty="0" smtClean="0"/>
            <a:t> воспитанник</a:t>
          </a:r>
          <a:endParaRPr lang="ru-RU" sz="1400" kern="1200" dirty="0"/>
        </a:p>
      </dsp:txBody>
      <dsp:txXfrm>
        <a:off x="3495733" y="172036"/>
        <a:ext cx="1327144" cy="824021"/>
      </dsp:txXfrm>
    </dsp:sp>
    <dsp:sp modelId="{F8DB103F-3B61-4F94-8D1C-D20667DF4824}">
      <dsp:nvSpPr>
        <dsp:cNvPr id="0" name=""/>
        <dsp:cNvSpPr/>
      </dsp:nvSpPr>
      <dsp:spPr>
        <a:xfrm>
          <a:off x="2474571" y="1277085"/>
          <a:ext cx="1378418" cy="87529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27BA76-8DF8-429B-950B-68333C704078}">
      <dsp:nvSpPr>
        <dsp:cNvPr id="0" name=""/>
        <dsp:cNvSpPr/>
      </dsp:nvSpPr>
      <dsp:spPr>
        <a:xfrm>
          <a:off x="2627729" y="1422585"/>
          <a:ext cx="1378418" cy="8752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177 </a:t>
          </a:r>
          <a:r>
            <a:rPr lang="ru-RU" sz="1400" kern="1200" dirty="0" smtClean="0"/>
            <a:t>воспитанников до 18 лет</a:t>
          </a:r>
          <a:endParaRPr lang="ru-RU" sz="1400" kern="1200" dirty="0"/>
        </a:p>
      </dsp:txBody>
      <dsp:txXfrm>
        <a:off x="2653366" y="1448222"/>
        <a:ext cx="1327144" cy="824021"/>
      </dsp:txXfrm>
    </dsp:sp>
    <dsp:sp modelId="{20A2DA89-ECAD-4B2F-9086-C9014BE212DD}">
      <dsp:nvSpPr>
        <dsp:cNvPr id="0" name=""/>
        <dsp:cNvSpPr/>
      </dsp:nvSpPr>
      <dsp:spPr>
        <a:xfrm>
          <a:off x="789837" y="2553271"/>
          <a:ext cx="1378418" cy="87529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CD77E1-017F-47BE-AC6D-FE34487C3EEA}">
      <dsp:nvSpPr>
        <dsp:cNvPr id="0" name=""/>
        <dsp:cNvSpPr/>
      </dsp:nvSpPr>
      <dsp:spPr>
        <a:xfrm>
          <a:off x="942995" y="2698771"/>
          <a:ext cx="1378418" cy="8752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6 сирот </a:t>
          </a:r>
          <a:endParaRPr lang="ru-RU" sz="1200" kern="1200" dirty="0"/>
        </a:p>
      </dsp:txBody>
      <dsp:txXfrm>
        <a:off x="968632" y="2724408"/>
        <a:ext cx="1327144" cy="824021"/>
      </dsp:txXfrm>
    </dsp:sp>
    <dsp:sp modelId="{7A3C649E-D47B-4DC4-A4B2-323F0F95F2DD}">
      <dsp:nvSpPr>
        <dsp:cNvPr id="0" name=""/>
        <dsp:cNvSpPr/>
      </dsp:nvSpPr>
      <dsp:spPr>
        <a:xfrm>
          <a:off x="2474571" y="2553271"/>
          <a:ext cx="1378418" cy="87529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B3CC85-83CA-43FF-9EF7-C62C5282E9FB}">
      <dsp:nvSpPr>
        <dsp:cNvPr id="0" name=""/>
        <dsp:cNvSpPr/>
      </dsp:nvSpPr>
      <dsp:spPr>
        <a:xfrm>
          <a:off x="2627729" y="2698771"/>
          <a:ext cx="1378418" cy="8752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68 детей, оставшихся без попечения родителей</a:t>
          </a:r>
          <a:endParaRPr lang="ru-RU" sz="1100" kern="1200" dirty="0"/>
        </a:p>
      </dsp:txBody>
      <dsp:txXfrm>
        <a:off x="2653366" y="2724408"/>
        <a:ext cx="1327144" cy="824021"/>
      </dsp:txXfrm>
    </dsp:sp>
    <dsp:sp modelId="{FD275672-BE84-4EB1-B7C1-9969CBE2BA40}">
      <dsp:nvSpPr>
        <dsp:cNvPr id="0" name=""/>
        <dsp:cNvSpPr/>
      </dsp:nvSpPr>
      <dsp:spPr>
        <a:xfrm>
          <a:off x="4159305" y="2553271"/>
          <a:ext cx="1378418" cy="87529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FC519F-ECB7-42A3-A0B9-218D287844BD}">
      <dsp:nvSpPr>
        <dsp:cNvPr id="0" name=""/>
        <dsp:cNvSpPr/>
      </dsp:nvSpPr>
      <dsp:spPr>
        <a:xfrm>
          <a:off x="4312463" y="2698771"/>
          <a:ext cx="1378418" cy="8752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100" kern="1200" dirty="0" smtClean="0"/>
            <a:t>104 </a:t>
          </a:r>
        </a:p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100" kern="1200" dirty="0" smtClean="0"/>
            <a:t>воспитанника,</a:t>
          </a:r>
        </a:p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100" kern="1200" dirty="0" smtClean="0"/>
            <a:t> имеют</a:t>
          </a:r>
        </a:p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100" kern="1200" dirty="0" smtClean="0"/>
            <a:t>родителей</a:t>
          </a:r>
          <a:endParaRPr lang="ru-RU" sz="1100" kern="1200" dirty="0"/>
        </a:p>
      </dsp:txBody>
      <dsp:txXfrm>
        <a:off x="4338100" y="2724408"/>
        <a:ext cx="1327144" cy="824021"/>
      </dsp:txXfrm>
    </dsp:sp>
    <dsp:sp modelId="{005DBAEB-F819-41E4-82FA-330502A61D26}">
      <dsp:nvSpPr>
        <dsp:cNvPr id="0" name=""/>
        <dsp:cNvSpPr/>
      </dsp:nvSpPr>
      <dsp:spPr>
        <a:xfrm>
          <a:off x="4159305" y="1277085"/>
          <a:ext cx="1378418" cy="87529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E7B9AB-65AA-4C2A-959A-D20FDF69A4D6}">
      <dsp:nvSpPr>
        <dsp:cNvPr id="0" name=""/>
        <dsp:cNvSpPr/>
      </dsp:nvSpPr>
      <dsp:spPr>
        <a:xfrm>
          <a:off x="4312463" y="1422585"/>
          <a:ext cx="1378418" cy="8752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124 </a:t>
          </a:r>
          <a:r>
            <a:rPr lang="ru-RU" sz="1400" kern="1200" dirty="0" smtClean="0"/>
            <a:t>воспитанника старше 18 лет</a:t>
          </a:r>
          <a:endParaRPr lang="ru-RU" sz="1400" kern="1200" dirty="0"/>
        </a:p>
      </dsp:txBody>
      <dsp:txXfrm>
        <a:off x="4338100" y="1448222"/>
        <a:ext cx="1327144" cy="8240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84BA72-7C55-480C-A560-F7EE18C49B3A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4538"/>
            <a:ext cx="66198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8050"/>
            <a:ext cx="5435600" cy="44688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810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8316B0-209D-47DD-8718-DD55B4C350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634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754F1-78D3-4962-B28C-AA239106BB60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493-922E-4FC3-AB85-31F38E4C5A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487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754F1-78D3-4962-B28C-AA239106BB60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493-922E-4FC3-AB85-31F38E4C5A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6650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754F1-78D3-4962-B28C-AA239106BB60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493-922E-4FC3-AB85-31F38E4C5A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310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754F1-78D3-4962-B28C-AA239106BB60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493-922E-4FC3-AB85-31F38E4C5A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6982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754F1-78D3-4962-B28C-AA239106BB60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493-922E-4FC3-AB85-31F38E4C5A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58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754F1-78D3-4962-B28C-AA239106BB60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493-922E-4FC3-AB85-31F38E4C5A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0301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754F1-78D3-4962-B28C-AA239106BB60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493-922E-4FC3-AB85-31F38E4C5A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1644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754F1-78D3-4962-B28C-AA239106BB60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493-922E-4FC3-AB85-31F38E4C5A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887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754F1-78D3-4962-B28C-AA239106BB60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493-922E-4FC3-AB85-31F38E4C5A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948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754F1-78D3-4962-B28C-AA239106BB60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493-922E-4FC3-AB85-31F38E4C5A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353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754F1-78D3-4962-B28C-AA239106BB60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493-922E-4FC3-AB85-31F38E4C5A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9001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754F1-78D3-4962-B28C-AA239106BB60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7B493-922E-4FC3-AB85-31F38E4C5A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380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microsoft.com/office/2007/relationships/hdphoto" Target="../media/hdphoto1.wdp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5.png"/><Relationship Id="rId4" Type="http://schemas.openxmlformats.org/officeDocument/2006/relationships/image" Target="../media/image4.jpe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microsoft.com/office/2007/relationships/hdphoto" Target="../media/hdphoto1.wdp"/><Relationship Id="rId7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2.png"/><Relationship Id="rId9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13" Type="http://schemas.openxmlformats.org/officeDocument/2006/relationships/image" Target="../media/image37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12" Type="http://schemas.openxmlformats.org/officeDocument/2006/relationships/image" Target="../media/image36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11" Type="http://schemas.openxmlformats.org/officeDocument/2006/relationships/image" Target="../media/image35.jpe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Relationship Id="rId14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11" Type="http://schemas.openxmlformats.org/officeDocument/2006/relationships/image" Target="../media/image5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-8320" y="-183753"/>
            <a:ext cx="9156435" cy="5446837"/>
            <a:chOff x="1" y="-161041"/>
            <a:chExt cx="9156435" cy="7262449"/>
          </a:xfrm>
        </p:grpSpPr>
        <p:pic>
          <p:nvPicPr>
            <p:cNvPr id="8" name="Picture 2" descr="C:\Users\NVMamontova\Desktop\фон.jpg"/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20000"/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916" b="6378"/>
            <a:stretch/>
          </p:blipFill>
          <p:spPr bwMode="auto">
            <a:xfrm>
              <a:off x="1" y="0"/>
              <a:ext cx="9143999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Скругленный прямоугольник 8"/>
            <p:cNvSpPr/>
            <p:nvPr/>
          </p:nvSpPr>
          <p:spPr>
            <a:xfrm>
              <a:off x="58557" y="-161041"/>
              <a:ext cx="9097879" cy="726244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AD166754-25B5-8149-9988-97F555A83409}"/>
                </a:ext>
              </a:extLst>
            </p:cNvPr>
            <p:cNvSpPr/>
            <p:nvPr/>
          </p:nvSpPr>
          <p:spPr>
            <a:xfrm rot="10800000" flipV="1">
              <a:off x="687937" y="6206536"/>
              <a:ext cx="8149512" cy="60959"/>
            </a:xfrm>
            <a:prstGeom prst="rect">
              <a:avLst/>
            </a:prstGeom>
            <a:solidFill>
              <a:srgbClr val="87BD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dirty="0"/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AD166754-25B5-8149-9988-97F555A83409}"/>
                </a:ext>
              </a:extLst>
            </p:cNvPr>
            <p:cNvSpPr/>
            <p:nvPr/>
          </p:nvSpPr>
          <p:spPr>
            <a:xfrm rot="10800000" flipV="1">
              <a:off x="707732" y="1170240"/>
              <a:ext cx="7665781" cy="45719"/>
            </a:xfrm>
            <a:prstGeom prst="rect">
              <a:avLst/>
            </a:prstGeom>
            <a:solidFill>
              <a:srgbClr val="87BD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dirty="0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7838737" y="32544"/>
              <a:ext cx="45719" cy="1784239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9" name="Прямоугольник 18"/>
          <p:cNvSpPr/>
          <p:nvPr/>
        </p:nvSpPr>
        <p:spPr>
          <a:xfrm>
            <a:off x="2051720" y="4637650"/>
            <a:ext cx="46712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Courier New" panose="02070309020205020404" pitchFamily="49" charset="0"/>
              </a:rPr>
              <a:t>15 мая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Courier New" panose="02070309020205020404" pitchFamily="49" charset="0"/>
              </a:rPr>
              <a:t>2024  г.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+mj-lt"/>
              <a:cs typeface="Courier New" panose="02070309020205020404" pitchFamily="49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lc="http://schemas.openxmlformats.org/drawingml/2006/lockedCanvas" xmlns:a16="http://schemas.microsoft.com/office/drawing/2014/main" xmlns="" id="{C0866AE5-A324-F247-91BD-E1E78D4B0B11}"/>
              </a:ext>
            </a:extLst>
          </p:cNvPr>
          <p:cNvSpPr/>
          <p:nvPr/>
        </p:nvSpPr>
        <p:spPr>
          <a:xfrm>
            <a:off x="542853" y="1462151"/>
            <a:ext cx="8104413" cy="193899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spc="50" dirty="0">
                <a:ln w="11430"/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Актуальные вопросы семейно-ориентированного подхода в работе специалистов Санкт-Петербургского государственного бюджетного стационарного учреждения социального обслуживания «Дом-интернат для детей-инвалидов и инвалидов с детства с нарушениями умственного развития № 1»</a:t>
            </a:r>
            <a:endParaRPr lang="ru-RU" sz="2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440438" y="141480"/>
            <a:ext cx="6408435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СПб ГБСУСО «Дом-интернат для детей-инвалидов и инвалидов с детства с нарушениями умственного развития №1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»</a:t>
            </a:r>
          </a:p>
          <a:p>
            <a:pPr algn="ctr">
              <a:lnSpc>
                <a:spcPts val="1500"/>
              </a:lnSpc>
            </a:pP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Комитета по социальной политике</a:t>
            </a:r>
            <a:endParaRPr lang="ru-RU" sz="14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lc="http://schemas.openxmlformats.org/drawingml/2006/lockedCanvas" xmlns:a16="http://schemas.microsoft.com/office/drawing/2014/main" xmlns="" id="{AD166754-25B5-8149-9988-97F555A83409}"/>
              </a:ext>
            </a:extLst>
          </p:cNvPr>
          <p:cNvSpPr/>
          <p:nvPr/>
        </p:nvSpPr>
        <p:spPr>
          <a:xfrm rot="5400000" flipV="1">
            <a:off x="791405" y="970132"/>
            <a:ext cx="1126191" cy="45721"/>
          </a:xfrm>
          <a:prstGeom prst="rect">
            <a:avLst/>
          </a:prstGeom>
          <a:solidFill>
            <a:srgbClr val="87BD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lc="http://schemas.openxmlformats.org/drawingml/2006/lockedCanvas" xmlns:a16="http://schemas.microsoft.com/office/drawing/2014/main" xmlns="" id="{C0866AE5-A324-F247-91BD-E1E78D4B0B11}"/>
              </a:ext>
            </a:extLst>
          </p:cNvPr>
          <p:cNvSpPr/>
          <p:nvPr/>
        </p:nvSpPr>
        <p:spPr>
          <a:xfrm>
            <a:off x="642910" y="3857634"/>
            <a:ext cx="7715304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93025" y="-47571"/>
            <a:ext cx="936104" cy="858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286000" y="155608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r>
              <a:rPr lang="ru-RU" dirty="0"/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42909" y="3505663"/>
            <a:ext cx="731265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Кайкина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Л.И., заместитель директора по учебно-воспитательной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работе</a:t>
            </a:r>
          </a:p>
          <a:p>
            <a:pPr>
              <a:lnSpc>
                <a:spcPts val="1500"/>
              </a:lnSpc>
            </a:pPr>
            <a:endParaRPr lang="ru-RU" sz="14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1500"/>
              </a:lnSpc>
            </a:pP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Беженарова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В. В., заместитель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директора – руководитель Центра социальной и трудовой реабилитации</a:t>
            </a:r>
            <a:endParaRPr lang="ru-RU" sz="14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lc="http://schemas.openxmlformats.org/drawingml/2006/lockedCanvas" xmlns:a16="http://schemas.microsoft.com/office/drawing/2014/main" xmlns="" id="{AD166754-25B5-8149-9988-97F555A83409}"/>
              </a:ext>
            </a:extLst>
          </p:cNvPr>
          <p:cNvSpPr/>
          <p:nvPr/>
        </p:nvSpPr>
        <p:spPr>
          <a:xfrm rot="5400000" flipV="1">
            <a:off x="7509073" y="4193029"/>
            <a:ext cx="1372377" cy="45722"/>
          </a:xfrm>
          <a:prstGeom prst="rect">
            <a:avLst/>
          </a:prstGeom>
          <a:solidFill>
            <a:srgbClr val="87BD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  <p:pic>
        <p:nvPicPr>
          <p:cNvPr id="28" name="Picture 3" descr="E:\Хмелева\Методист ДДИ\семинары, делегации\СЕМИНАРЫ В ДДИ 1\2024\19.04.2024\Заставка\Презентация к Году семьи (1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95" y="141480"/>
            <a:ext cx="1051441" cy="717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802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2" y="-120781"/>
            <a:ext cx="9143999" cy="5446837"/>
            <a:chOff x="1" y="-161041"/>
            <a:chExt cx="9143999" cy="7262449"/>
          </a:xfrm>
        </p:grpSpPr>
        <p:pic>
          <p:nvPicPr>
            <p:cNvPr id="8" name="Picture 2" descr="C:\Users\NVMamontova\Desktop\фон.jpg"/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20000"/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916" b="6378"/>
            <a:stretch/>
          </p:blipFill>
          <p:spPr bwMode="auto">
            <a:xfrm>
              <a:off x="1" y="0"/>
              <a:ext cx="9143999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Скругленный прямоугольник 8"/>
            <p:cNvSpPr/>
            <p:nvPr/>
          </p:nvSpPr>
          <p:spPr>
            <a:xfrm>
              <a:off x="58557" y="-161041"/>
              <a:ext cx="9085443" cy="726244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AD166754-25B5-8149-9988-97F555A83409}"/>
                </a:ext>
              </a:extLst>
            </p:cNvPr>
            <p:cNvSpPr/>
            <p:nvPr/>
          </p:nvSpPr>
          <p:spPr>
            <a:xfrm rot="10800000" flipV="1">
              <a:off x="889743" y="6213309"/>
              <a:ext cx="7665781" cy="45719"/>
            </a:xfrm>
            <a:prstGeom prst="rect">
              <a:avLst/>
            </a:prstGeom>
            <a:solidFill>
              <a:srgbClr val="87BD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dirty="0"/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AD166754-25B5-8149-9988-97F555A83409}"/>
                </a:ext>
              </a:extLst>
            </p:cNvPr>
            <p:cNvSpPr/>
            <p:nvPr/>
          </p:nvSpPr>
          <p:spPr>
            <a:xfrm rot="10800000" flipV="1">
              <a:off x="707732" y="1170240"/>
              <a:ext cx="7665781" cy="45719"/>
            </a:xfrm>
            <a:prstGeom prst="rect">
              <a:avLst/>
            </a:prstGeom>
            <a:solidFill>
              <a:srgbClr val="87BD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dirty="0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7351738" y="4540"/>
              <a:ext cx="45719" cy="178423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3" name="Прямоугольник 22">
            <a:extLst>
              <a:ext uri="{FF2B5EF4-FFF2-40B4-BE49-F238E27FC236}">
                <a16:creationId xmlns:lc="http://schemas.openxmlformats.org/drawingml/2006/lockedCanvas" xmlns:a16="http://schemas.microsoft.com/office/drawing/2014/main" xmlns="" id="{C0866AE5-A324-F247-91BD-E1E78D4B0B11}"/>
              </a:ext>
            </a:extLst>
          </p:cNvPr>
          <p:cNvSpPr/>
          <p:nvPr/>
        </p:nvSpPr>
        <p:spPr>
          <a:xfrm>
            <a:off x="179512" y="1326413"/>
            <a:ext cx="8712968" cy="32316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itchFamily="2" charset="2"/>
              <a:buChar char="v"/>
            </a:pP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Федеральный 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закон от 28.12.2013 № 442-ФЗ «Об основах социального обслуживания граждан в РФ</a:t>
            </a: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»;</a:t>
            </a:r>
          </a:p>
          <a:p>
            <a:pPr marL="342900" indent="-342900">
              <a:buFont typeface="Wingdings" pitchFamily="2" charset="2"/>
              <a:buChar char="v"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Закон Санкт-Петербурга  от 24.12.2014 г. «О социальном обслуживании населения в Санкт-Петербурге» № </a:t>
            </a: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717-135;</a:t>
            </a:r>
          </a:p>
          <a:p>
            <a:pPr marL="342900" indent="-342900">
              <a:buFont typeface="Wingdings" pitchFamily="2" charset="2"/>
              <a:buChar char="v"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Постановление 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Правительства Российской Федерации от 24 мая 2014 г. № 481 «О деятельности организаций для детей-сирот и детей, оставшихся без попечения родителей, и об устройстве в них детей, оставшихся без попечения родителей» </a:t>
            </a:r>
            <a:endParaRPr lang="ru-RU" sz="2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Устав 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учреждения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lc="http://schemas.openxmlformats.org/drawingml/2006/lockedCanvas" xmlns:a16="http://schemas.microsoft.com/office/drawing/2014/main" xmlns="" id="{C0866AE5-A324-F247-91BD-E1E78D4B0B11}"/>
              </a:ext>
            </a:extLst>
          </p:cNvPr>
          <p:cNvSpPr/>
          <p:nvPr/>
        </p:nvSpPr>
        <p:spPr>
          <a:xfrm>
            <a:off x="1475656" y="416014"/>
            <a:ext cx="5581854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Нормативные документы: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52481" y="37481"/>
            <a:ext cx="903044" cy="828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s://kilmezlib.ru/wp-content/uploads/2024/02/40f2ed75-6ac7-4eb4-adb5-e0565e38af8e.jpe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7" b="8010"/>
          <a:stretch/>
        </p:blipFill>
        <p:spPr bwMode="auto">
          <a:xfrm>
            <a:off x="87952" y="71860"/>
            <a:ext cx="962294" cy="840110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1599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2" y="-151669"/>
            <a:ext cx="9161488" cy="5446837"/>
            <a:chOff x="1" y="-202225"/>
            <a:chExt cx="9161488" cy="7262449"/>
          </a:xfrm>
        </p:grpSpPr>
        <p:pic>
          <p:nvPicPr>
            <p:cNvPr id="8" name="Picture 2" descr="C:\Users\NVMamontova\Desktop\фон.jpg"/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20000"/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916" b="6378"/>
            <a:stretch/>
          </p:blipFill>
          <p:spPr bwMode="auto">
            <a:xfrm>
              <a:off x="1" y="0"/>
              <a:ext cx="9143999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Скругленный прямоугольник 8"/>
            <p:cNvSpPr/>
            <p:nvPr/>
          </p:nvSpPr>
          <p:spPr>
            <a:xfrm>
              <a:off x="76046" y="-202225"/>
              <a:ext cx="9085443" cy="726244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AD166754-25B5-8149-9988-97F555A83409}"/>
                </a:ext>
              </a:extLst>
            </p:cNvPr>
            <p:cNvSpPr/>
            <p:nvPr/>
          </p:nvSpPr>
          <p:spPr>
            <a:xfrm rot="10800000" flipV="1">
              <a:off x="739109" y="1033792"/>
              <a:ext cx="7665781" cy="45719"/>
            </a:xfrm>
            <a:prstGeom prst="rect">
              <a:avLst/>
            </a:prstGeom>
            <a:solidFill>
              <a:srgbClr val="87BD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dirty="0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2641128" y="-41088"/>
              <a:ext cx="45719" cy="1784239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3" name="Прямоугольник 22">
            <a:extLst>
              <a:ext uri="{FF2B5EF4-FFF2-40B4-BE49-F238E27FC236}">
                <a16:creationId xmlns:lc="http://schemas.openxmlformats.org/drawingml/2006/lockedCanvas" xmlns:a16="http://schemas.microsoft.com/office/drawing/2014/main" xmlns="" id="{C0866AE5-A324-F247-91BD-E1E78D4B0B11}"/>
              </a:ext>
            </a:extLst>
          </p:cNvPr>
          <p:cNvSpPr/>
          <p:nvPr/>
        </p:nvSpPr>
        <p:spPr>
          <a:xfrm>
            <a:off x="179512" y="1326413"/>
            <a:ext cx="3384376" cy="258532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Структура  учреждения </a:t>
            </a: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отделения психолого-педагогической помощи;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 отделения милосердия для детей с тяжелыми и множественными нарушениями развития;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Центр социальной и трудовой реабилитации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lc="http://schemas.openxmlformats.org/drawingml/2006/lockedCanvas" xmlns:a16="http://schemas.microsoft.com/office/drawing/2014/main" xmlns="" id="{C0866AE5-A324-F247-91BD-E1E78D4B0B11}"/>
              </a:ext>
            </a:extLst>
          </p:cNvPr>
          <p:cNvSpPr/>
          <p:nvPr/>
        </p:nvSpPr>
        <p:spPr>
          <a:xfrm>
            <a:off x="1475656" y="416014"/>
            <a:ext cx="5581854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4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https://kilmezlib.ru/wp-content/uploads/2024/02/40f2ed75-6ac7-4eb4-adb5-e0565e38af8e.jpe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7" b="8010"/>
          <a:stretch/>
        </p:blipFill>
        <p:spPr bwMode="auto">
          <a:xfrm>
            <a:off x="95076" y="4188735"/>
            <a:ext cx="962294" cy="840110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280075568"/>
              </p:ext>
            </p:extLst>
          </p:nvPr>
        </p:nvGraphicFramePr>
        <p:xfrm>
          <a:off x="2640133" y="1033823"/>
          <a:ext cx="6480720" cy="35749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2915816" y="249917"/>
            <a:ext cx="59293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КОНТИНГЕНТ ВОСПИТАННИКОВ ДДИ №1</a:t>
            </a:r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4" name="Picture 2" descr="E:\Хмелева\Методист ДДИ\Логотипы ДДИ\logo ddi-1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76" y="187533"/>
            <a:ext cx="2458318" cy="58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420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2" y="-120781"/>
            <a:ext cx="9143999" cy="5446837"/>
            <a:chOff x="1" y="-161041"/>
            <a:chExt cx="9143999" cy="7262449"/>
          </a:xfrm>
        </p:grpSpPr>
        <p:pic>
          <p:nvPicPr>
            <p:cNvPr id="8" name="Picture 2" descr="C:\Users\NVMamontova\Desktop\фон.jpg"/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20000"/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916" b="6378"/>
            <a:stretch/>
          </p:blipFill>
          <p:spPr bwMode="auto">
            <a:xfrm>
              <a:off x="1" y="0"/>
              <a:ext cx="9143999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Скругленный прямоугольник 8"/>
            <p:cNvSpPr/>
            <p:nvPr/>
          </p:nvSpPr>
          <p:spPr>
            <a:xfrm>
              <a:off x="58557" y="-161041"/>
              <a:ext cx="9085443" cy="726244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AD166754-25B5-8149-9988-97F555A83409}"/>
                </a:ext>
              </a:extLst>
            </p:cNvPr>
            <p:cNvSpPr/>
            <p:nvPr/>
          </p:nvSpPr>
          <p:spPr>
            <a:xfrm rot="10800000" flipV="1">
              <a:off x="889743" y="6213309"/>
              <a:ext cx="7665781" cy="45719"/>
            </a:xfrm>
            <a:prstGeom prst="rect">
              <a:avLst/>
            </a:prstGeom>
            <a:solidFill>
              <a:srgbClr val="87BD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dirty="0"/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AD166754-25B5-8149-9988-97F555A83409}"/>
                </a:ext>
              </a:extLst>
            </p:cNvPr>
            <p:cNvSpPr/>
            <p:nvPr/>
          </p:nvSpPr>
          <p:spPr>
            <a:xfrm rot="10800000" flipV="1">
              <a:off x="707732" y="1170240"/>
              <a:ext cx="7665781" cy="45719"/>
            </a:xfrm>
            <a:prstGeom prst="rect">
              <a:avLst/>
            </a:prstGeom>
            <a:solidFill>
              <a:srgbClr val="87BD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dirty="0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7351738" y="4540"/>
              <a:ext cx="45719" cy="178423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3" name="Прямоугольник 22">
            <a:extLst>
              <a:ext uri="{FF2B5EF4-FFF2-40B4-BE49-F238E27FC236}">
                <a16:creationId xmlns:lc="http://schemas.openxmlformats.org/drawingml/2006/lockedCanvas" xmlns:a16="http://schemas.microsoft.com/office/drawing/2014/main" xmlns="" id="{C0866AE5-A324-F247-91BD-E1E78D4B0B11}"/>
              </a:ext>
            </a:extLst>
          </p:cNvPr>
          <p:cNvSpPr/>
          <p:nvPr/>
        </p:nvSpPr>
        <p:spPr>
          <a:xfrm>
            <a:off x="179512" y="1326413"/>
            <a:ext cx="8712968" cy="32316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itchFamily="2" charset="2"/>
              <a:buChar char="v"/>
            </a:pP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Федеральный 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закон от 28.12.2013 № 442-ФЗ «Об основах социального обслуживания граждан в РФ</a:t>
            </a: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»;</a:t>
            </a:r>
          </a:p>
          <a:p>
            <a:pPr marL="342900" indent="-342900">
              <a:buFont typeface="Wingdings" pitchFamily="2" charset="2"/>
              <a:buChar char="v"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Закон Санкт-Петербурга  от 24.12.2014 г. «О социальном обслуживании населения в Санкт-Петербурге» № </a:t>
            </a: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717-135;</a:t>
            </a:r>
          </a:p>
          <a:p>
            <a:pPr marL="342900" indent="-342900">
              <a:buFont typeface="Wingdings" pitchFamily="2" charset="2"/>
              <a:buChar char="v"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Постановление 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Правительства Российской Федерации от 24 мая 2014 г. № 481 «О деятельности организаций для детей-сирот и детей, оставшихся без попечения родителей, и об устройстве в них детей, оставшихся без попечения родителей» </a:t>
            </a:r>
            <a:endParaRPr lang="ru-RU" sz="2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Устав 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учреждения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lc="http://schemas.openxmlformats.org/drawingml/2006/lockedCanvas" xmlns:a16="http://schemas.microsoft.com/office/drawing/2014/main" xmlns="" id="{C0866AE5-A324-F247-91BD-E1E78D4B0B11}"/>
              </a:ext>
            </a:extLst>
          </p:cNvPr>
          <p:cNvSpPr/>
          <p:nvPr/>
        </p:nvSpPr>
        <p:spPr>
          <a:xfrm>
            <a:off x="1475656" y="416014"/>
            <a:ext cx="5581854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Нормативные документы: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52481" y="37481"/>
            <a:ext cx="903044" cy="828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s://kilmezlib.ru/wp-content/uploads/2024/02/40f2ed75-6ac7-4eb4-adb5-e0565e38af8e.jpe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7" b="8010"/>
          <a:stretch/>
        </p:blipFill>
        <p:spPr bwMode="auto">
          <a:xfrm>
            <a:off x="87952" y="71860"/>
            <a:ext cx="962294" cy="840110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97" y="0"/>
            <a:ext cx="9150350" cy="5138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1559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-6430" y="-151669"/>
            <a:ext cx="9143999" cy="5446837"/>
            <a:chOff x="1" y="-161041"/>
            <a:chExt cx="9143999" cy="7262449"/>
          </a:xfrm>
        </p:grpSpPr>
        <p:pic>
          <p:nvPicPr>
            <p:cNvPr id="8" name="Picture 2" descr="C:\Users\NVMamontova\Desktop\фон.jpg"/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20000"/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916" b="6378"/>
            <a:stretch/>
          </p:blipFill>
          <p:spPr bwMode="auto">
            <a:xfrm>
              <a:off x="1" y="0"/>
              <a:ext cx="9143999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Скругленный прямоугольник 8"/>
            <p:cNvSpPr/>
            <p:nvPr/>
          </p:nvSpPr>
          <p:spPr>
            <a:xfrm>
              <a:off x="58557" y="-161041"/>
              <a:ext cx="9085443" cy="726244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AD166754-25B5-8149-9988-97F555A83409}"/>
                </a:ext>
              </a:extLst>
            </p:cNvPr>
            <p:cNvSpPr/>
            <p:nvPr/>
          </p:nvSpPr>
          <p:spPr>
            <a:xfrm rot="10800000" flipV="1">
              <a:off x="707732" y="1373440"/>
              <a:ext cx="7665781" cy="45719"/>
            </a:xfrm>
            <a:prstGeom prst="rect">
              <a:avLst/>
            </a:prstGeom>
            <a:solidFill>
              <a:srgbClr val="87BD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dirty="0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8183154" y="54943"/>
              <a:ext cx="45719" cy="1784239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3" name="Прямоугольник 22">
            <a:extLst>
              <a:ext uri="{FF2B5EF4-FFF2-40B4-BE49-F238E27FC236}">
                <a16:creationId xmlns:lc="http://schemas.openxmlformats.org/drawingml/2006/lockedCanvas" xmlns:a16="http://schemas.microsoft.com/office/drawing/2014/main" xmlns="" id="{C0866AE5-A324-F247-91BD-E1E78D4B0B11}"/>
              </a:ext>
            </a:extLst>
          </p:cNvPr>
          <p:cNvSpPr/>
          <p:nvPr/>
        </p:nvSpPr>
        <p:spPr>
          <a:xfrm>
            <a:off x="251520" y="1203598"/>
            <a:ext cx="8712968" cy="415498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itchFamily="2" charset="2"/>
              <a:buChar char="v"/>
            </a:pP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размещены сведения в Федеральном банке данных о детях-сиротах и детях, оставшихся без попечения </a:t>
            </a: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родителей;</a:t>
            </a:r>
          </a:p>
          <a:p>
            <a:pPr marL="342900" indent="-342900">
              <a:buFont typeface="Wingdings" pitchFamily="2" charset="2"/>
              <a:buChar char="v"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рганизовано взаимодействие  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 благотворительными фондами и общественными организациями по вопросу устройства в семьи детей-сирот и детей, оставшихся без попечения </a:t>
            </a: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родителей;</a:t>
            </a:r>
          </a:p>
          <a:p>
            <a:pPr marL="342900" indent="-342900">
              <a:buFont typeface="Wingdings" pitchFamily="2" charset="2"/>
              <a:buChar char="v"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 сайте фонда "Дети ждут" размещена информация о детях-сиротах и детях, оставшихся без попечения </a:t>
            </a: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родителей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;</a:t>
            </a:r>
            <a:endParaRPr lang="ru-RU" sz="2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endParaRPr lang="ru-RU" sz="2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 сайте учреждения разработана вкладка "жизнеустройство", где размещена информация о детях-сиротах и детях, оставшихся без попечения </a:t>
            </a: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родителей.</a:t>
            </a:r>
            <a:endParaRPr lang="ru-RU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endParaRPr lang="ru-RU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lc="http://schemas.openxmlformats.org/drawingml/2006/lockedCanvas" xmlns:a16="http://schemas.microsoft.com/office/drawing/2014/main" xmlns="" id="{C0866AE5-A324-F247-91BD-E1E78D4B0B11}"/>
              </a:ext>
            </a:extLst>
          </p:cNvPr>
          <p:cNvSpPr/>
          <p:nvPr/>
        </p:nvSpPr>
        <p:spPr>
          <a:xfrm>
            <a:off x="57061" y="23275"/>
            <a:ext cx="8119661" cy="10156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Проведение информационной компании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 привлечению лиц, желающих усыновить (удочерить) или принять под опеку (попечительство) ребенка: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96209" y="117032"/>
            <a:ext cx="903044" cy="828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4641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-6430" y="-151669"/>
            <a:ext cx="9143999" cy="5446837"/>
            <a:chOff x="1" y="-161041"/>
            <a:chExt cx="9143999" cy="7262449"/>
          </a:xfrm>
        </p:grpSpPr>
        <p:pic>
          <p:nvPicPr>
            <p:cNvPr id="8" name="Picture 2" descr="C:\Users\NVMamontova\Desktop\фон.jpg"/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20000"/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916" b="6378"/>
            <a:stretch/>
          </p:blipFill>
          <p:spPr bwMode="auto">
            <a:xfrm>
              <a:off x="1" y="0"/>
              <a:ext cx="9143999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Скругленный прямоугольник 8"/>
            <p:cNvSpPr/>
            <p:nvPr/>
          </p:nvSpPr>
          <p:spPr>
            <a:xfrm>
              <a:off x="58557" y="-161041"/>
              <a:ext cx="9085443" cy="726244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AD166754-25B5-8149-9988-97F555A83409}"/>
                </a:ext>
              </a:extLst>
            </p:cNvPr>
            <p:cNvSpPr/>
            <p:nvPr/>
          </p:nvSpPr>
          <p:spPr>
            <a:xfrm rot="10800000" flipV="1">
              <a:off x="707732" y="1373440"/>
              <a:ext cx="7665781" cy="45719"/>
            </a:xfrm>
            <a:prstGeom prst="rect">
              <a:avLst/>
            </a:prstGeom>
            <a:solidFill>
              <a:srgbClr val="87BD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dirty="0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8183154" y="54943"/>
              <a:ext cx="45719" cy="1784239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4" name="Прямоугольник 23">
            <a:extLst>
              <a:ext uri="{FF2B5EF4-FFF2-40B4-BE49-F238E27FC236}">
                <a16:creationId xmlns:lc="http://schemas.openxmlformats.org/drawingml/2006/lockedCanvas" xmlns:a16="http://schemas.microsoft.com/office/drawing/2014/main" xmlns="" id="{C0866AE5-A324-F247-91BD-E1E78D4B0B11}"/>
              </a:ext>
            </a:extLst>
          </p:cNvPr>
          <p:cNvSpPr/>
          <p:nvPr/>
        </p:nvSpPr>
        <p:spPr>
          <a:xfrm>
            <a:off x="57061" y="23275"/>
            <a:ext cx="8119661" cy="10156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Проведение информационной компании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 привлечению лиц, желающих усыновить (удочерить) или принять под опеку (попечительство)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ребенка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96209" y="117032"/>
            <a:ext cx="903044" cy="828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1" t="8224" r="33492" b="3983"/>
          <a:stretch/>
        </p:blipFill>
        <p:spPr bwMode="auto">
          <a:xfrm>
            <a:off x="5563568" y="2058136"/>
            <a:ext cx="3535685" cy="302781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2" t="7754" r="11625" b="16711"/>
          <a:stretch/>
        </p:blipFill>
        <p:spPr bwMode="auto">
          <a:xfrm>
            <a:off x="7820" y="2058136"/>
            <a:ext cx="5555748" cy="302781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2126" y="1334447"/>
            <a:ext cx="8784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сайте учреждения разработана вкладка "жизнеустройство", где размещена информация о детях-сиротах и детях, оставшихся без попечения родителей.</a:t>
            </a:r>
            <a:endParaRPr lang="ru-RU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20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-42465" y="-182557"/>
            <a:ext cx="9143999" cy="5446837"/>
            <a:chOff x="1" y="-161041"/>
            <a:chExt cx="9143999" cy="7262449"/>
          </a:xfrm>
        </p:grpSpPr>
        <p:pic>
          <p:nvPicPr>
            <p:cNvPr id="8" name="Picture 2" descr="C:\Users\NVMamontova\Desktop\фон.jpg"/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20000"/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916" b="6378"/>
            <a:stretch/>
          </p:blipFill>
          <p:spPr bwMode="auto">
            <a:xfrm>
              <a:off x="1" y="0"/>
              <a:ext cx="9143999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Скругленный прямоугольник 8"/>
            <p:cNvSpPr/>
            <p:nvPr/>
          </p:nvSpPr>
          <p:spPr>
            <a:xfrm>
              <a:off x="58557" y="-161041"/>
              <a:ext cx="9085443" cy="726244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AD166754-25B5-8149-9988-97F555A83409}"/>
                </a:ext>
              </a:extLst>
            </p:cNvPr>
            <p:cNvSpPr/>
            <p:nvPr/>
          </p:nvSpPr>
          <p:spPr>
            <a:xfrm rot="10800000" flipV="1">
              <a:off x="707732" y="787083"/>
              <a:ext cx="7665781" cy="45719"/>
            </a:xfrm>
            <a:prstGeom prst="rect">
              <a:avLst/>
            </a:prstGeom>
            <a:solidFill>
              <a:srgbClr val="87BD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dirty="0"/>
            </a:p>
          </p:txBody>
        </p:sp>
      </p:grpSp>
      <p:sp>
        <p:nvSpPr>
          <p:cNvPr id="24" name="Прямоугольник 23">
            <a:extLst>
              <a:ext uri="{FF2B5EF4-FFF2-40B4-BE49-F238E27FC236}">
                <a16:creationId xmlns:lc="http://schemas.openxmlformats.org/drawingml/2006/lockedCanvas" xmlns:a16="http://schemas.microsoft.com/office/drawing/2014/main" xmlns="" id="{C0866AE5-A324-F247-91BD-E1E78D4B0B11}"/>
              </a:ext>
            </a:extLst>
          </p:cNvPr>
          <p:cNvSpPr/>
          <p:nvPr/>
        </p:nvSpPr>
        <p:spPr>
          <a:xfrm>
            <a:off x="1003632" y="66871"/>
            <a:ext cx="6880736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Участие родителей в досуговых мероприятиях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44408" y="-30888"/>
            <a:ext cx="759028" cy="69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s://kilmezlib.ru/wp-content/uploads/2024/02/40f2ed75-6ac7-4eb4-adb5-e0565e38af8e.jpe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7" b="8010"/>
          <a:stretch/>
        </p:blipFill>
        <p:spPr bwMode="auto">
          <a:xfrm>
            <a:off x="113797" y="31529"/>
            <a:ext cx="714238" cy="623550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E:\Хмелева\Методист ДДИ\1. РАБОЧИЙ СТОЛ 10.03.2024\ПРОГРАММА ВОСПИТАНИЯ\ДДИ 1 ПРОГРАММА ВОСПИТАНИЯ\План воспитательной работы\2024\Стенд год семьи\фото с родителями\IMG_396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1" y="620940"/>
            <a:ext cx="3280208" cy="2184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E:\Хмелева\Методист ДДИ\1. РАБОЧИЙ СТОЛ 10.03.2024\ПРОГРАММА ВОСПИТАНИЯ\ДДИ 1 ПРОГРАММА ВОСПИТАНИЯ\План воспитательной работы\2024\Стенд год семьи\фото с родителями\IMG-20220824-WA0055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44" t="8888" r="12200"/>
          <a:stretch/>
        </p:blipFill>
        <p:spPr bwMode="auto">
          <a:xfrm>
            <a:off x="5724425" y="2776307"/>
            <a:ext cx="3376449" cy="22722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E:\Хмелева\Методист ДДИ\1. РАБОЧИЙ СТОЛ 10.03.2024\ПРОГРАММА ВОСПИТАНИЯ\ДДИ 1 ПРОГРАММА ВОСПИТАНИЯ\План воспитательной работы\2024\Стенд год семьи\фото с родителями\IMG-20240212-WA0019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34" b="13725"/>
          <a:stretch/>
        </p:blipFill>
        <p:spPr bwMode="auto">
          <a:xfrm>
            <a:off x="667970" y="2910387"/>
            <a:ext cx="2103830" cy="21049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/>
          <p:cNvPicPr>
            <a:picLocks noGrp="1"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54" b="10631"/>
          <a:stretch/>
        </p:blipFill>
        <p:spPr bwMode="auto">
          <a:xfrm>
            <a:off x="6373244" y="636798"/>
            <a:ext cx="2078809" cy="20653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 descr="C:\Users\пользователь\Desktop\ПРОГРАММА ВОСПИТАНИЯ\ДДИ 1 ПРОГРАММА ВОСПИТАНИЯ\План воспитательной работы\2024\Стенд год семьи\фото с родителями\IMG-20240314-WA0019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7" t="4577" r="11120" b="11865"/>
          <a:stretch/>
        </p:blipFill>
        <p:spPr bwMode="auto">
          <a:xfrm>
            <a:off x="3448387" y="1120703"/>
            <a:ext cx="2162293" cy="29414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2609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6470" y="-151670"/>
            <a:ext cx="9143999" cy="5446837"/>
            <a:chOff x="1" y="-161041"/>
            <a:chExt cx="9143999" cy="7262449"/>
          </a:xfrm>
        </p:grpSpPr>
        <p:pic>
          <p:nvPicPr>
            <p:cNvPr id="8" name="Picture 2" descr="C:\Users\NVMamontova\Desktop\фон.jpg"/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20000"/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916" b="6378"/>
            <a:stretch/>
          </p:blipFill>
          <p:spPr bwMode="auto">
            <a:xfrm>
              <a:off x="1" y="0"/>
              <a:ext cx="9143999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Скругленный прямоугольник 8"/>
            <p:cNvSpPr/>
            <p:nvPr/>
          </p:nvSpPr>
          <p:spPr>
            <a:xfrm>
              <a:off x="58557" y="-161041"/>
              <a:ext cx="9085443" cy="726244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AD166754-25B5-8149-9988-97F555A83409}"/>
                </a:ext>
              </a:extLst>
            </p:cNvPr>
            <p:cNvSpPr/>
            <p:nvPr/>
          </p:nvSpPr>
          <p:spPr>
            <a:xfrm rot="10800000" flipV="1">
              <a:off x="707732" y="1170240"/>
              <a:ext cx="7665781" cy="45719"/>
            </a:xfrm>
            <a:prstGeom prst="rect">
              <a:avLst/>
            </a:prstGeom>
            <a:solidFill>
              <a:srgbClr val="87BD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dirty="0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7617849" y="4540"/>
              <a:ext cx="45719" cy="1784239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4" name="Прямоугольник 23">
            <a:extLst>
              <a:ext uri="{FF2B5EF4-FFF2-40B4-BE49-F238E27FC236}">
                <a16:creationId xmlns:lc="http://schemas.openxmlformats.org/drawingml/2006/lockedCanvas" xmlns:a16="http://schemas.microsoft.com/office/drawing/2014/main" xmlns="" id="{C0866AE5-A324-F247-91BD-E1E78D4B0B11}"/>
              </a:ext>
            </a:extLst>
          </p:cNvPr>
          <p:cNvSpPr/>
          <p:nvPr/>
        </p:nvSpPr>
        <p:spPr>
          <a:xfrm>
            <a:off x="1003632" y="66871"/>
            <a:ext cx="6880736" cy="7078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Участие родителей/законных представителей в проектной деятельности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89436" y="55295"/>
            <a:ext cx="903044" cy="828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s://kilmezlib.ru/wp-content/uploads/2024/02/40f2ed75-6ac7-4eb4-adb5-e0565e38af8e.jpe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7" b="8010"/>
          <a:stretch/>
        </p:blipFill>
        <p:spPr bwMode="auto">
          <a:xfrm>
            <a:off x="41338" y="72179"/>
            <a:ext cx="962294" cy="840110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>
            <a:extLst>
              <a:ext uri="{FF2B5EF4-FFF2-40B4-BE49-F238E27FC236}">
                <a16:creationId xmlns:lc="http://schemas.openxmlformats.org/drawingml/2006/lockedCanvas" xmlns:a16="http://schemas.microsoft.com/office/drawing/2014/main" xmlns="" id="{C0866AE5-A324-F247-91BD-E1E78D4B0B11}"/>
              </a:ext>
            </a:extLst>
          </p:cNvPr>
          <p:cNvSpPr/>
          <p:nvPr/>
        </p:nvSpPr>
        <p:spPr>
          <a:xfrm>
            <a:off x="6470" y="3723878"/>
            <a:ext cx="2214909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Альтернативная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дополнительная коммуникация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25" y="998413"/>
            <a:ext cx="2344905" cy="2699172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6" name="Picture 6" descr="E:\Хмелева\Методист ДДИ\семинары, делегации\СЕМИНАРЫ В ДДИ 1\2024\19.04.2024\Стендовые доклады\Обширнова\IMG_3960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62"/>
          <a:stretch/>
        </p:blipFill>
        <p:spPr bwMode="auto">
          <a:xfrm>
            <a:off x="2669792" y="1039650"/>
            <a:ext cx="3817354" cy="26579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643800" y="3846988"/>
            <a:ext cx="3600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Развивающая среда </a:t>
            </a:r>
          </a:p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«Сенсорный сад»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713212" y="3733881"/>
            <a:ext cx="234231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Социальный</a:t>
            </a:r>
            <a:r>
              <a:rPr lang="ru-RU" dirty="0"/>
              <a:t>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проект наставничества «Вместе легче» </a:t>
            </a:r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44" r="14795"/>
          <a:stretch/>
        </p:blipFill>
        <p:spPr bwMode="auto">
          <a:xfrm>
            <a:off x="6713212" y="1009892"/>
            <a:ext cx="2226271" cy="27364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096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90770" y="580830"/>
            <a:ext cx="191399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026" name="Picture 2" descr="C:\Users\пользователь\Desktop\ПРОГРАММА ВОСПИТАНИЯ\ДДИ 1 ПРОГРАММА ВОСПИТАНИЯ\План воспитательной работы\2024\Стенд год семьи\фото с родителями\IMG_412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4"/>
          <a:stretch/>
        </p:blipFill>
        <p:spPr bwMode="auto">
          <a:xfrm>
            <a:off x="4563011" y="2979952"/>
            <a:ext cx="2317750" cy="17891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пользователь\Desktop\ПРОГРАММА ВОСПИТАНИЯ\ДДИ 1 ПРОГРАММА ВОСПИТАНИЯ\План воспитательной работы\2024\Стенд год семьи\фото с родителями\IMG-20240212-WA00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717" y="90967"/>
            <a:ext cx="1786621" cy="23821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пользователь\Desktop\ПРОГРАММА ВОСПИТАНИЯ\ДДИ 1 ПРОГРАММА ВОСПИТАНИЯ\План воспитательной работы\2024\Стенд год семьи\фото с родителями\IMG-20240305-WA000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08" y="54368"/>
            <a:ext cx="1754142" cy="23388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:\Users\пользователь\Desktop\ПРОГРАММА ВОСПИТАНИЯ\ДДИ 1 ПРОГРАММА ВОСПИТАНИЯ\План воспитательной работы\2024\Стенд год семьи\фото с родителями\IMG-20240212-WA001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85" t="18666" r="27329" b="37542"/>
          <a:stretch/>
        </p:blipFill>
        <p:spPr bwMode="auto">
          <a:xfrm>
            <a:off x="2236130" y="2105087"/>
            <a:ext cx="2119971" cy="27094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пользователь\Desktop\ПРОГРАММА ВОСПИТАНИЯ\ДДИ 1 ПРОГРАММА ВОСПИТАНИЯ\План воспитательной работы\2024\Стенд год семьи\фото с родителями\IMG-20240314-WA000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081" y="104785"/>
            <a:ext cx="2341020" cy="17557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/>
          <a:srcRect l="18699" t="1396" r="4287"/>
          <a:stretch/>
        </p:blipFill>
        <p:spPr>
          <a:xfrm>
            <a:off x="6654800" y="104785"/>
            <a:ext cx="2357845" cy="17809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100" y="2103295"/>
            <a:ext cx="2059396" cy="28306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Picture 2"/>
          <p:cNvPicPr>
            <a:picLocks noGrp="1"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3" t="5277" r="10892" b="11870"/>
          <a:stretch/>
        </p:blipFill>
        <p:spPr bwMode="auto">
          <a:xfrm>
            <a:off x="73264" y="2826259"/>
            <a:ext cx="2053704" cy="184889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944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-42465" y="-151669"/>
            <a:ext cx="9143999" cy="5446837"/>
            <a:chOff x="1" y="-161041"/>
            <a:chExt cx="9143999" cy="7262449"/>
          </a:xfrm>
        </p:grpSpPr>
        <p:pic>
          <p:nvPicPr>
            <p:cNvPr id="8" name="Picture 2" descr="C:\Users\NVMamontova\Desktop\фон.jpg"/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20000"/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916" b="6378"/>
            <a:stretch/>
          </p:blipFill>
          <p:spPr bwMode="auto">
            <a:xfrm>
              <a:off x="1" y="0"/>
              <a:ext cx="9143999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Скругленный прямоугольник 8"/>
            <p:cNvSpPr/>
            <p:nvPr/>
          </p:nvSpPr>
          <p:spPr>
            <a:xfrm>
              <a:off x="58557" y="-161041"/>
              <a:ext cx="9085443" cy="726244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AD166754-25B5-8149-9988-97F555A83409}"/>
                </a:ext>
              </a:extLst>
            </p:cNvPr>
            <p:cNvSpPr/>
            <p:nvPr/>
          </p:nvSpPr>
          <p:spPr>
            <a:xfrm rot="10800000" flipV="1">
              <a:off x="707732" y="1170240"/>
              <a:ext cx="7665781" cy="45719"/>
            </a:xfrm>
            <a:prstGeom prst="rect">
              <a:avLst/>
            </a:prstGeom>
            <a:solidFill>
              <a:srgbClr val="87BD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dirty="0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7617849" y="4540"/>
              <a:ext cx="45719" cy="1784239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3" name="Прямоугольник 22">
            <a:extLst>
              <a:ext uri="{FF2B5EF4-FFF2-40B4-BE49-F238E27FC236}">
                <a16:creationId xmlns:lc="http://schemas.openxmlformats.org/drawingml/2006/lockedCanvas" xmlns:a16="http://schemas.microsoft.com/office/drawing/2014/main" xmlns="" id="{C0866AE5-A324-F247-91BD-E1E78D4B0B11}"/>
              </a:ext>
            </a:extLst>
          </p:cNvPr>
          <p:cNvSpPr/>
          <p:nvPr/>
        </p:nvSpPr>
        <p:spPr>
          <a:xfrm>
            <a:off x="205246" y="1059582"/>
            <a:ext cx="8648575" cy="38472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itchFamily="2" charset="2"/>
              <a:buChar char="v"/>
            </a:pPr>
            <a:r>
              <a:rPr lang="ru-RU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индивидуальное консультирование родителей и родственников по интересующим вопросам, оказание необходимой помощи в рамках своих компетенций;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общение с родителями в чатах, в </a:t>
            </a:r>
            <a:r>
              <a:rPr lang="ru-RU" sz="16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мессенджерах</a:t>
            </a:r>
            <a:r>
              <a:rPr lang="ru-RU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с целью оперативного информирования о жизни детей;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оформление фотовыставок, выставок детских работ, информационных стендов для родителей, разработка памяток для родителей;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совместное участие в проектной деятельности;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совместные досуговые мероприятия и родительские собрания;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оформление индивидуальных портфолио ребенка;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анкетирование родителей на предмет удовлетворенности качеством оказания социальных услуг в СПб ГБСУСО ДДИ №1.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информирование  родителей (законных представителей) по вопросам обучения и воспитания детей через </a:t>
            </a:r>
          </a:p>
          <a:p>
            <a:r>
              <a:rPr lang="ru-RU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официальный сайт СПб ГБСУСО «ДДИ №1» </a:t>
            </a:r>
            <a:r>
              <a:rPr lang="ru-RU" sz="16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-  https://ddi-1.ru</a:t>
            </a:r>
            <a:r>
              <a:rPr lang="ru-RU" sz="160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/, </a:t>
            </a:r>
          </a:p>
          <a:p>
            <a:r>
              <a:rPr lang="ru-RU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группа </a:t>
            </a:r>
            <a:r>
              <a:rPr lang="ru-RU" sz="1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Контакте </a:t>
            </a:r>
            <a:r>
              <a:rPr lang="ru-RU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ru-RU" sz="16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https://vk.com/detskijdom1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lc="http://schemas.openxmlformats.org/drawingml/2006/lockedCanvas" xmlns:a16="http://schemas.microsoft.com/office/drawing/2014/main" xmlns="" id="{C0866AE5-A324-F247-91BD-E1E78D4B0B11}"/>
              </a:ext>
            </a:extLst>
          </p:cNvPr>
          <p:cNvSpPr/>
          <p:nvPr/>
        </p:nvSpPr>
        <p:spPr>
          <a:xfrm>
            <a:off x="171897" y="238535"/>
            <a:ext cx="7884368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Формы взаимодействия с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родителями: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89436" y="55295"/>
            <a:ext cx="903044" cy="828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s://kilmezlib.ru/wp-content/uploads/2024/02/40f2ed75-6ac7-4eb4-adb5-e0565e38af8e.jpe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7" b="8010"/>
          <a:stretch/>
        </p:blipFill>
        <p:spPr bwMode="auto">
          <a:xfrm>
            <a:off x="41338" y="72179"/>
            <a:ext cx="962294" cy="840110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6415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lc="http://schemas.openxmlformats.org/drawingml/2006/lockedCanvas" xmlns:a16="http://schemas.microsoft.com/office/drawing/2014/main" xmlns="" id="{C0866AE5-A324-F247-91BD-E1E78D4B0B11}"/>
              </a:ext>
            </a:extLst>
          </p:cNvPr>
          <p:cNvSpPr/>
          <p:nvPr/>
        </p:nvSpPr>
        <p:spPr>
          <a:xfrm>
            <a:off x="107504" y="-4455"/>
            <a:ext cx="9217024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Городской семинар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«Диалог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семьи и специалистов учреждения социального обслуживания: современные подходы в работе с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родителями» </a:t>
            </a: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19.04.2024 г.</a:t>
            </a:r>
            <a:endParaRPr lang="ru-RU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lc="http://schemas.openxmlformats.org/drawingml/2006/lockedCanvas" xmlns:a16="http://schemas.microsoft.com/office/drawing/2014/main" xmlns="" id="{AD166754-25B5-8149-9988-97F555A83409}"/>
              </a:ext>
            </a:extLst>
          </p:cNvPr>
          <p:cNvSpPr/>
          <p:nvPr/>
        </p:nvSpPr>
        <p:spPr>
          <a:xfrm rot="10800000" flipV="1">
            <a:off x="246827" y="675658"/>
            <a:ext cx="8642528" cy="45719"/>
          </a:xfrm>
          <a:prstGeom prst="rect">
            <a:avLst/>
          </a:prstGeom>
          <a:solidFill>
            <a:srgbClr val="87BD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  <p:pic>
        <p:nvPicPr>
          <p:cNvPr id="2051" name="Picture 3" descr="E:\Хмелева\Методист ДДИ\ПЕДСОВЕТЫ, МС\собрание трудового коллектива\IMG_365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3"/>
          <a:stretch/>
        </p:blipFill>
        <p:spPr bwMode="auto">
          <a:xfrm>
            <a:off x="4264104" y="3210097"/>
            <a:ext cx="2287392" cy="1862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Хмелева\Методист ДДИ\ПЕДСОВЕТЫ, МС\собрание трудового коллектива\IMG-20240422-WA00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564" y="3254098"/>
            <a:ext cx="2401968" cy="1801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:\Хмелева\Методист ДДИ\ПЕДСОВЕТЫ, МС\собрание трудового коллектива\IMG-20240423-WA000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6" r="16772"/>
          <a:stretch/>
        </p:blipFill>
        <p:spPr bwMode="auto">
          <a:xfrm>
            <a:off x="6810186" y="3210097"/>
            <a:ext cx="2200507" cy="1856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E:\Хмелева\Методист ДДИ\ПЕДСОВЕТЫ, МС\собрание трудового коллектива\IMG-20240419-WA004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59" b="38972"/>
          <a:stretch/>
        </p:blipFill>
        <p:spPr bwMode="auto">
          <a:xfrm>
            <a:off x="66010" y="2176659"/>
            <a:ext cx="1527699" cy="1432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E:\Хмелева\Методист ДДИ\ПЕДСОВЕТЫ, МС\собрание трудового коллектива\IMG_3863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7" r="12432"/>
          <a:stretch/>
        </p:blipFill>
        <p:spPr bwMode="auto">
          <a:xfrm>
            <a:off x="7525957" y="757196"/>
            <a:ext cx="1614389" cy="1317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E:\Хмелева\Методист ДДИ\ПЕДСОВЕТЫ, МС\собрание трудового коллектива\IMG_3873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1" r="4893"/>
          <a:stretch/>
        </p:blipFill>
        <p:spPr bwMode="auto">
          <a:xfrm>
            <a:off x="4848394" y="2119603"/>
            <a:ext cx="1684077" cy="1070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\\XMELEVA\Net\IMG-20240422-WA004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10" y="3661269"/>
            <a:ext cx="1527699" cy="1386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E:\Хмелева\Методист ДДИ\ПЕДСОВЕТЫ, МС\собрание трудового коллектива\IMG_3775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564" y="2165348"/>
            <a:ext cx="1007797" cy="1044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E:\Хмелева\Методист ДДИ\ПЕДСОВЕТЫ, МС\собрание трудового коллектива\IMG_3791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7493" y="757196"/>
            <a:ext cx="2035171" cy="1355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E:\Хмелева\Методист ДДИ\ПЕДСОВЕТЫ, МС\собрание трудового коллектива\IMG-20240426-WA0009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62"/>
          <a:stretch/>
        </p:blipFill>
        <p:spPr bwMode="auto">
          <a:xfrm>
            <a:off x="66010" y="757196"/>
            <a:ext cx="2965819" cy="1386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E:\Хмелева\Методист ДДИ\ПЕДСОВЕТЫ, МС\собрание трудового коллектива\IMG-20240426-WA0012.jp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94" r="12373" b="8252"/>
          <a:stretch/>
        </p:blipFill>
        <p:spPr bwMode="auto">
          <a:xfrm>
            <a:off x="5106530" y="757196"/>
            <a:ext cx="2803910" cy="1338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5" name="Picture 17" descr="E:\Хмелева\Методист ДДИ\ПЕДСОВЕТЫ, МС\собрание трудового коллектива\IMG_2827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7" t="38180" r="3750"/>
          <a:stretch/>
        </p:blipFill>
        <p:spPr bwMode="auto">
          <a:xfrm>
            <a:off x="6758938" y="2083373"/>
            <a:ext cx="2303001" cy="1103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E:\Загрузки\FZMJF8iZlTc.jp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3"/>
          <a:stretch/>
        </p:blipFill>
        <p:spPr bwMode="auto">
          <a:xfrm>
            <a:off x="2823237" y="2192658"/>
            <a:ext cx="1861922" cy="99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987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Desktop\ПРОГРАММА ВОСПИТАНИЯ\ДДИ 1 ПРОГРАММА ВОСПИТАНИЯ\План воспитательной работы\2024\Стенд год семьи\фото с родителями\IMG-20240313-WA000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99" t="15304" r="21914" b="31427"/>
          <a:stretch/>
        </p:blipFill>
        <p:spPr bwMode="auto">
          <a:xfrm rot="402390">
            <a:off x="4654430" y="84653"/>
            <a:ext cx="2495882" cy="3183349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пользователь\Desktop\ПРОГРАММА ВОСПИТАНИЯ\ДДИ 1 ПРОГРАММА ВОСПИТАНИЯ\План воспитательной работы\2024\Стенд год семьи\фото с родителями\IMG-20240305-WA000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02" r="14296" b="27902"/>
          <a:stretch/>
        </p:blipFill>
        <p:spPr bwMode="auto">
          <a:xfrm rot="401130">
            <a:off x="7272014" y="-1418"/>
            <a:ext cx="1806279" cy="230411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 descr="C:\Users\пользователь\Desktop\ПРОГРАММА ВОСПИТАНИЯ\ДДИ 1 ПРОГРАММА ВОСПИТАНИЯ\План воспитательной работы\2024\Стенд год семьи\фото с родителями\IMG-20240305-WA000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71"/>
          <a:stretch/>
        </p:blipFill>
        <p:spPr bwMode="auto">
          <a:xfrm rot="552808">
            <a:off x="6303804" y="2253934"/>
            <a:ext cx="2636584" cy="291963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7" descr="C:\Users\пользователь\Desktop\ПРОГРАММА ВОСПИТАНИЯ\ДДИ 1 ПРОГРАММА ВОСПИТАНИЯ\План воспитательной работы\2024\Стенд год семьи\фото с родителями\IMG-20240212-WA003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74490">
            <a:off x="119570" y="53777"/>
            <a:ext cx="1786754" cy="238233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21" t="12346" r="43413" b="25378"/>
          <a:stretch/>
        </p:blipFill>
        <p:spPr bwMode="auto">
          <a:xfrm rot="4273634">
            <a:off x="368201" y="2382829"/>
            <a:ext cx="2265542" cy="28762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1" descr="C:\Users\пользователь\Desktop\ПРОГРАММА ВОСПИТАНИЯ\ДДИ 1 ПРОГРАММА ВОСПИТАНИЯ\План воспитательной работы\2024\Стенд год семьи\фото с родителями\IMG-20240305-WA0007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5"/>
          <a:stretch/>
        </p:blipFill>
        <p:spPr bwMode="auto">
          <a:xfrm rot="21009960">
            <a:off x="2112542" y="-34916"/>
            <a:ext cx="2546187" cy="324416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пользователь\Desktop\ПРОГРАММА ВОСПИТАНИЯ\ДДИ 1 ПРОГРАММА ВОСПИТАНИЯ\План воспитательной работы\2024\Стенд год семьи\фото с родителями\IMG-20240314-WA0006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79" b="34884"/>
          <a:stretch/>
        </p:blipFill>
        <p:spPr bwMode="auto">
          <a:xfrm>
            <a:off x="3385636" y="2822957"/>
            <a:ext cx="2701439" cy="227446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92461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046935" y="0"/>
            <a:ext cx="5097065" cy="51435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37891" name="Группа 17"/>
          <p:cNvGrpSpPr>
            <a:grpSpLocks/>
          </p:cNvGrpSpPr>
          <p:nvPr/>
        </p:nvGrpSpPr>
        <p:grpSpPr bwMode="auto">
          <a:xfrm>
            <a:off x="321469" y="1488281"/>
            <a:ext cx="3355181" cy="2477691"/>
            <a:chOff x="564922" y="2867449"/>
            <a:chExt cx="4472876" cy="3304751"/>
          </a:xfrm>
        </p:grpSpPr>
        <p:pic>
          <p:nvPicPr>
            <p:cNvPr id="37898" name="Picture 5"/>
            <p:cNvPicPr>
              <a:picLocks noChangeAspect="1"/>
            </p:cNvPicPr>
            <p:nvPr/>
          </p:nvPicPr>
          <p:blipFill>
            <a:blip r:embed="rId2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1" y="3640801"/>
              <a:ext cx="347871" cy="347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899" name="Picture 6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1" y="5824329"/>
              <a:ext cx="347871" cy="347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900" name="Picture 8"/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1" y="4381343"/>
              <a:ext cx="347871" cy="347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901" name="Picture 9"/>
            <p:cNvPicPr>
              <a:picLocks noChangeAspect="1"/>
            </p:cNvPicPr>
            <p:nvPr/>
          </p:nvPicPr>
          <p:blipFill>
            <a:blip r:embed="rId5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" y="2867450"/>
              <a:ext cx="338437" cy="338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902" name="TextBox 12"/>
            <p:cNvSpPr txBox="1">
              <a:spLocks noChangeArrowheads="1"/>
            </p:cNvSpPr>
            <p:nvPr/>
          </p:nvSpPr>
          <p:spPr bwMode="auto">
            <a:xfrm>
              <a:off x="1188353" y="2867449"/>
              <a:ext cx="3849445" cy="5129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lnSpc>
                  <a:spcPts val="1472"/>
                </a:lnSpc>
              </a:pPr>
              <a:r>
                <a:rPr lang="ru-RU" sz="1200">
                  <a:latin typeface="Bahnschrift Light SemiCondensed" pitchFamily="34" charset="0"/>
                </a:rPr>
                <a:t>198517, Санкт-Петербург, город Петергоф, улица Воровского, д. 12  лит. А</a:t>
              </a:r>
            </a:p>
          </p:txBody>
        </p:sp>
        <p:sp>
          <p:nvSpPr>
            <p:cNvPr id="37903" name="TextBox 13"/>
            <p:cNvSpPr txBox="1">
              <a:spLocks noChangeArrowheads="1"/>
            </p:cNvSpPr>
            <p:nvPr/>
          </p:nvSpPr>
          <p:spPr bwMode="auto">
            <a:xfrm>
              <a:off x="1182736" y="3702341"/>
              <a:ext cx="3849445" cy="2565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lnSpc>
                  <a:spcPts val="1472"/>
                </a:lnSpc>
              </a:pPr>
              <a:r>
                <a:rPr lang="ru-RU" sz="1200">
                  <a:latin typeface="Bahnschrift Light SemiCondensed" pitchFamily="34" charset="0"/>
                </a:rPr>
                <a:t>(812) 450-70-39</a:t>
              </a:r>
              <a:endParaRPr lang="en-US" sz="1200">
                <a:latin typeface="Bahnschrift Light SemiCondensed" pitchFamily="34" charset="0"/>
              </a:endParaRPr>
            </a:p>
          </p:txBody>
        </p:sp>
        <p:sp>
          <p:nvSpPr>
            <p:cNvPr id="37904" name="TextBox 14"/>
            <p:cNvSpPr txBox="1">
              <a:spLocks noChangeArrowheads="1"/>
            </p:cNvSpPr>
            <p:nvPr/>
          </p:nvSpPr>
          <p:spPr bwMode="auto">
            <a:xfrm>
              <a:off x="1182736" y="4423834"/>
              <a:ext cx="3849445" cy="256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lnSpc>
                  <a:spcPts val="1472"/>
                </a:lnSpc>
              </a:pPr>
              <a:r>
                <a:rPr lang="ru-RU" sz="1200">
                  <a:latin typeface="Bahnschrift Light SemiCondensed" pitchFamily="34" charset="0"/>
                </a:rPr>
                <a:t>ddi1@ksp.gov.spb.ru  </a:t>
              </a:r>
            </a:p>
          </p:txBody>
        </p:sp>
        <p:sp>
          <p:nvSpPr>
            <p:cNvPr id="37905" name="TextBox 15"/>
            <p:cNvSpPr txBox="1">
              <a:spLocks noChangeArrowheads="1"/>
            </p:cNvSpPr>
            <p:nvPr/>
          </p:nvSpPr>
          <p:spPr bwMode="auto">
            <a:xfrm>
              <a:off x="1182736" y="5881661"/>
              <a:ext cx="2974781" cy="256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lnSpc>
                  <a:spcPts val="1472"/>
                </a:lnSpc>
              </a:pPr>
              <a:r>
                <a:rPr lang="en-US" sz="1200">
                  <a:latin typeface="Bahnschrift Light SemiCondensed" pitchFamily="34" charset="0"/>
                </a:rPr>
                <a:t>https://ddi-1.ru/</a:t>
              </a:r>
            </a:p>
          </p:txBody>
        </p:sp>
        <p:sp>
          <p:nvSpPr>
            <p:cNvPr id="37906" name="TextBox 16"/>
            <p:cNvSpPr txBox="1">
              <a:spLocks noChangeArrowheads="1"/>
            </p:cNvSpPr>
            <p:nvPr/>
          </p:nvSpPr>
          <p:spPr bwMode="auto">
            <a:xfrm>
              <a:off x="1182736" y="5145327"/>
              <a:ext cx="3849445" cy="2565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lnSpc>
                  <a:spcPts val="1472"/>
                </a:lnSpc>
              </a:pPr>
              <a:r>
                <a:rPr lang="en-US" sz="1200">
                  <a:latin typeface="Bahnschrift Light SemiCondensed" pitchFamily="34" charset="0"/>
                </a:rPr>
                <a:t>https://www.youtube.com/user/DDI1Petergof</a:t>
              </a:r>
              <a:endParaRPr lang="ru-RU" sz="1200">
                <a:latin typeface="Bahnschrift Light SemiCondensed" pitchFamily="34" charset="0"/>
              </a:endParaRPr>
            </a:p>
          </p:txBody>
        </p:sp>
        <p:pic>
          <p:nvPicPr>
            <p:cNvPr id="74754" name="Picture 2" descr="C:\Users\Таня\Desktop\8360750.png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4922" y="5102257"/>
              <a:ext cx="589627" cy="4441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7892" name="Picture 10"/>
          <p:cNvPicPr>
            <a:picLocks noChangeAspect="1"/>
          </p:cNvPicPr>
          <p:nvPr/>
        </p:nvPicPr>
        <p:blipFill>
          <a:blip r:embed="rId7">
            <a:grayscl/>
            <a:biLevel thresh="50000"/>
          </a:blip>
          <a:srcRect r="31693" b="20607"/>
          <a:stretch>
            <a:fillRect/>
          </a:stretch>
        </p:blipFill>
        <p:spPr bwMode="auto">
          <a:xfrm>
            <a:off x="7822406" y="4242197"/>
            <a:ext cx="3330179" cy="3237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C:\Users\пользователь\Downloads\IMG-20230316-WA0000.jpg"/>
          <p:cNvPicPr>
            <a:picLocks noChangeAspect="1" noChangeArrowheads="1"/>
          </p:cNvPicPr>
          <p:nvPr/>
        </p:nvPicPr>
        <p:blipFill>
          <a:blip r:embed="rId8" cstate="print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95821" y="4360348"/>
            <a:ext cx="820552" cy="820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4" name="Picture 2" descr="C:\Users\HP-Zavutka\Desktop\KK9d7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11957" y="800100"/>
            <a:ext cx="3150394" cy="113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5" name="TextBox 40"/>
          <p:cNvSpPr txBox="1">
            <a:spLocks noChangeArrowheads="1"/>
          </p:cNvSpPr>
          <p:nvPr/>
        </p:nvSpPr>
        <p:spPr bwMode="auto">
          <a:xfrm>
            <a:off x="245269" y="381000"/>
            <a:ext cx="3696891" cy="439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algn="ctr" eaLnBrk="1" hangingPunct="1"/>
            <a:r>
              <a:rPr lang="ru-RU" altLang="ru-RU" sz="2400">
                <a:latin typeface="Bahnschrift Light SemiCondensed" pitchFamily="34" charset="0"/>
                <a:cs typeface="Arial" pitchFamily="34" charset="0"/>
              </a:rPr>
              <a:t>Контактная информация</a:t>
            </a:r>
          </a:p>
        </p:txBody>
      </p:sp>
      <p:pic>
        <p:nvPicPr>
          <p:cNvPr id="37908" name="Picture 20" descr="C:\Users\Таня\Desktop\5348024576505023_d252.jpg"/>
          <p:cNvPicPr>
            <a:picLocks noChangeAspect="1" noChangeArrowheads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091" y="1"/>
            <a:ext cx="5085909" cy="432294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xtLst/>
        </p:spPr>
      </p:pic>
      <p:pic>
        <p:nvPicPr>
          <p:cNvPr id="3074" name="Picture 2" descr="E:\Хмелева\Методист ДДИ\Логотипы ДДИ\logo ddi-1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13110"/>
            <a:ext cx="2458318" cy="58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620635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2553</TotalTime>
  <Words>634</Words>
  <Application>Microsoft Office PowerPoint</Application>
  <PresentationFormat>Экран (16:9)</PresentationFormat>
  <Paragraphs>75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Мамонтова Наталья Владимировна</dc:creator>
  <cp:lastModifiedBy>Хмелева Галина</cp:lastModifiedBy>
  <cp:revision>92</cp:revision>
  <cp:lastPrinted>2022-09-29T14:10:54Z</cp:lastPrinted>
  <dcterms:created xsi:type="dcterms:W3CDTF">2022-09-29T11:18:41Z</dcterms:created>
  <dcterms:modified xsi:type="dcterms:W3CDTF">2024-05-14T14:21:06Z</dcterms:modified>
</cp:coreProperties>
</file>