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2"/>
  </p:notesMasterIdLst>
  <p:sldIdLst>
    <p:sldId id="256" r:id="rId2"/>
    <p:sldId id="288" r:id="rId3"/>
    <p:sldId id="345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361" r:id="rId12"/>
    <p:sldId id="371" r:id="rId13"/>
    <p:sldId id="365" r:id="rId14"/>
    <p:sldId id="291" r:id="rId15"/>
    <p:sldId id="363" r:id="rId16"/>
    <p:sldId id="364" r:id="rId17"/>
    <p:sldId id="370" r:id="rId18"/>
    <p:sldId id="340" r:id="rId19"/>
    <p:sldId id="372" r:id="rId20"/>
    <p:sldId id="339" r:id="rId21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1549" autoAdjust="0"/>
  </p:normalViewPr>
  <p:slideViewPr>
    <p:cSldViewPr>
      <p:cViewPr varScale="1">
        <p:scale>
          <a:sx n="76" d="100"/>
          <a:sy n="76" d="100"/>
        </p:scale>
        <p:origin x="35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3E635-913D-4104-BAF6-B7E0819A5320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D6412-A0F5-4F41-91D7-EF979DA14E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158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6412-A0F5-4F41-91D7-EF979DA14E3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992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6412-A0F5-4F41-91D7-EF979DA14E3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43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ACFAD-FFCD-4ACF-BE34-D34AA901C2BE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81BBB-C666-485B-882E-28E8B92CE2BE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CBE7D-8CB7-4370-97D0-712057EADD83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232B-6EA1-4667-87EC-F77EBF2C6DD1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87CC-9BB0-4A69-BE1E-D092E483F5BA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3CDF-B368-4DBE-8B22-96BC527E75BC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368A-0A8A-4F62-AD8E-2A5DEDC7ED7E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7B8A-7893-4A37-A608-B4EAB4AD3F93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3F1A-08D1-47E0-907F-01C04E3243FB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9B5D-E56E-4DC8-88C9-E373197E4399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A65-06AF-4874-AC98-7A585982E5AA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EE78EB1-0497-4C21-A0B3-B16489E777CD}" type="datetime1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ddi4@ksp.gov.spb.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40160"/>
          </a:xfrm>
        </p:spPr>
        <p:txBody>
          <a:bodyPr>
            <a:no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СПБ ГБСУСО «Дом-интернат для детей с отклонениями в умственном развитии № 4»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6480720" cy="3043591"/>
          </a:xfrm>
        </p:spPr>
        <p:txBody>
          <a:bodyPr>
            <a:normAutofit fontScale="55000" lnSpcReduction="20000"/>
          </a:bodyPr>
          <a:lstStyle/>
          <a:p>
            <a:endParaRPr lang="ru-RU" b="1" dirty="0"/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Семейно-ориентированный подход как необходимое условие деятельности учреждений социального обслуживания - домов-интернатов для детей с отклонениями в умственном развитии.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социальным вопросам </a:t>
            </a:r>
          </a:p>
          <a:p>
            <a:pPr algn="r"/>
            <a:r>
              <a:rPr lang="ru-RU" sz="3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Македонова</a:t>
            </a: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Ирина Евгеньевна,</a:t>
            </a:r>
          </a:p>
          <a:p>
            <a:pPr algn="r"/>
            <a:endParaRPr lang="ru-RU" sz="3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</a:t>
            </a:r>
          </a:p>
          <a:p>
            <a:pPr algn="r"/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учебно-воспитательной работе  </a:t>
            </a:r>
          </a:p>
          <a:p>
            <a:pPr algn="r"/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Прудникова Ольга Александровна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КМ\Desktop\лог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766" y="414908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sz="3600" dirty="0"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3568" y="836712"/>
            <a:ext cx="7408333" cy="2088233"/>
          </a:xfrm>
        </p:spPr>
        <p:txBody>
          <a:bodyPr>
            <a:normAutofit/>
          </a:bodyPr>
          <a:lstStyle/>
          <a:p>
            <a:endParaRPr lang="ru-RU" sz="2000" dirty="0"/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Семейно-ориентированный подход заключается в оказании индивидуальных услуг, которые укрепляют семью и помогают найти оптимальные решения проблем.</a:t>
            </a:r>
          </a:p>
        </p:txBody>
      </p:sp>
      <p:pic>
        <p:nvPicPr>
          <p:cNvPr id="3074" name="Picture 2" descr="C:\Users\КМ\Desktop\logotip-sem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924944"/>
            <a:ext cx="3528000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60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социального сопровождения детей инвалидов с психофизическими нарушениями и их семей «Вместе»: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95536" y="1988840"/>
            <a:ext cx="3822192" cy="165618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Телефонные звонки, сайт,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посещения,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прямые эфиры на платформе сообщества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046352" y="2348880"/>
            <a:ext cx="3774120" cy="377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Информирование, консультирование, принятие решения о поступлении в ДДИ или другие учреждения. Рекомендации по подготовке документов ИППСУ, заключения ЦМПК, медицинское обследование.</a:t>
            </a:r>
          </a:p>
        </p:txBody>
      </p:sp>
      <p:pic>
        <p:nvPicPr>
          <p:cNvPr id="7170" name="Picture 2" descr="C:\Users\КМ\Desktop\WhatsApp Image 2024-05-14 at 14.22.5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67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заседаний Комиссий по соблюдению порядка условий приема, перевода и выписки ПСУ ДДИ №4.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352600"/>
            <a:ext cx="3960440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специалистов (медицинских, педагогических, социальных, НКО) с родственниками ПСУ (родители, бабушки, дедушки и др.)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психологом в социальной сфере: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мониторинг,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семьи.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652120" y="2060848"/>
            <a:ext cx="3168352" cy="208823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решения о поступлении, определение корпуса, группы и даты.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родственников по учреждению.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персонала.</a:t>
            </a:r>
          </a:p>
        </p:txBody>
      </p:sp>
      <p:pic>
        <p:nvPicPr>
          <p:cNvPr id="8" name="Picture 2" descr="C:\Users\КМ\Desktop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49080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КМ\Desktop\WhatsApp Image 2024-05-14 at 14.24.24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2286000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87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в ДДИ.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76655" y="1772816"/>
            <a:ext cx="3822192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Присутствие родителей и других членов семьи, знакомство с медицинским, педагогическим персоналом, специалистом по социальной работе.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личного дела специалистом по социальной работе, передача подлинников документов (хранение в сейфе), заключение договоров: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договор о предоставлении специализированного жилого помещения в доме системы социального обслуживания населения Санкт-Петербурга,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-договор о предоставлении социальных услуг СПБ ГБСУСО «ДДИ № 4».      </a:t>
            </a:r>
          </a:p>
          <a:p>
            <a:endParaRPr lang="ru-RU" dirty="0"/>
          </a:p>
        </p:txBody>
      </p:sp>
      <p:pic>
        <p:nvPicPr>
          <p:cNvPr id="8194" name="Picture 2" descr="C:\Users\КМ\Desktop\WhatsApp Image 2024-05-14 at 14.22.5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1353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596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94928"/>
            <a:ext cx="8229600" cy="84584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539553" y="1628800"/>
            <a:ext cx="3672408" cy="2376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встреч специалистов учреждения (специалистов по социальной работе и специалиста по социальной реабилитации, психологов в социальной сфере) с родителями и законными представителями. Родительские собрания.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076056" y="1628800"/>
            <a:ext cx="3528392" cy="24482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подготовке юридических документов, оформление ИППСУ, подписание договоров, восстановление  в родительских правах, открытие номинальных счетов, приобретение и использование ТСР.</a:t>
            </a:r>
          </a:p>
        </p:txBody>
      </p:sp>
      <p:pic>
        <p:nvPicPr>
          <p:cNvPr id="8" name="Picture 3" descr="C:\Users\КМ\Desktop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17032"/>
            <a:ext cx="3169020" cy="2377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КМ\Desktop\фото для 15.05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77072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271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Оздоровительный отдых ПСУ совместно с родителями и иными представителями семьи.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11560" y="1556792"/>
            <a:ext cx="3822192" cy="1440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и содействие в оформлении путевки.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716016" y="1916832"/>
            <a:ext cx="3888432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путевки семье с ребенком –инвалидом.</a:t>
            </a:r>
          </a:p>
        </p:txBody>
      </p:sp>
      <p:pic>
        <p:nvPicPr>
          <p:cNvPr id="1026" name="Picture 2" descr="C:\Users\КМ\Desktop\IMG-20220602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852936"/>
            <a:ext cx="1660208" cy="2948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М\Desktop\IMG-20220603-WA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КМ\Desktop\ФОТО\Зоя Евгеньевна\ФОТО К 7 июня\IMG-20190523-WA0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604" y="3635896"/>
            <a:ext cx="3657600" cy="2743200"/>
          </a:xfrm>
          <a:prstGeom prst="rect">
            <a:avLst/>
          </a:prstGeom>
          <a:noFill/>
          <a:effectLst>
            <a:innerShdw blurRad="63500" dist="50800" dir="8100000">
              <a:prstClr val="black">
                <a:alpha val="50000"/>
              </a:prstClr>
            </a:inn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59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146456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статуса ПСУ (дееспособность).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95536" y="2132856"/>
            <a:ext cx="3822192" cy="20882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с участием родителей юрисконсульта, медицинским, педагогическим, персоналом, специалистом по социальной работе, представителем НКО.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220072" y="1988840"/>
            <a:ext cx="3528392" cy="936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по подготовке документов в суд (16-17 лет).</a:t>
            </a:r>
          </a:p>
        </p:txBody>
      </p:sp>
      <p:pic>
        <p:nvPicPr>
          <p:cNvPr id="4099" name="Picture 3" descr="C:\Users\КМ\Desktop\IMG-20240514-WA0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53122"/>
            <a:ext cx="2528888" cy="3376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КМ\Desktop\IMG-20240514-WA0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52280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69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дальнейшего жизненного пути ПСУ: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в ПНИ и другие организации, оформление опеки,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в семью.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4247327" cy="47525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совместных встреч, консультирование специалистов, решение о подготовке документов на Комиссию Комитета по социальной политике Санкт-Петербурга по обеспечению преемственности и непрерывности предоставления социальных услуг, мероприятий по социальному сопровождению, медицинской помощи, образовательных и иных услуг в государственных учреждениях, находящихся в ведении Комитета по социальной политике Санкт-Петербурга с учетом мнения родителей.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645152" y="1556792"/>
            <a:ext cx="3822192" cy="45696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поездок в ПНИ воспитанников,  родителей, специалистов учреждения и представителей НКО с целью ознакомления с условиями проживания в учреждениях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рекомендаций Комиссии КСП, определение учреждения или другого варианта проживания</a:t>
            </a:r>
            <a:r>
              <a:rPr lang="ru-RU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216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18+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семьи после перевода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556792"/>
            <a:ext cx="4319335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семьей в течении полугода после перевода из ДДИ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осуществляется с учетом мнения родителей, специалистов учреждения и представителями НКО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645152" y="4077072"/>
            <a:ext cx="4031304" cy="23762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перевода: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передача документов,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личного имущества, предоставление транспорта,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сопровождение при переводе</a:t>
            </a:r>
          </a:p>
        </p:txBody>
      </p:sp>
      <p:pic>
        <p:nvPicPr>
          <p:cNvPr id="2050" name="Picture 2" descr="C:\Users\КМ\Desktop\IMG-20240514-WA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77072"/>
            <a:ext cx="3657600" cy="1643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М\Desktop\IMG-20240514-WA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3657600" cy="1645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1"/>
            <a:ext cx="8640960" cy="50474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ДДИ №4 созданы комфортные условия для жизни и развития воспитанников. На территории учреждения расположено четыре жилых корпуса. В каждом корпусе  достаточно помещений для обучения игр, отдыха, которые соответствуют современным представлениям и требованиям.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/>
          </a:bodyPr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дом…</a:t>
            </a:r>
          </a:p>
        </p:txBody>
      </p:sp>
      <p:pic>
        <p:nvPicPr>
          <p:cNvPr id="8" name="Рисунок 7" descr="C:\Users\Учитель\Desktop\територия\IMG_4252-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5046980" cy="3365500"/>
          </a:xfrm>
          <a:prstGeom prst="rect">
            <a:avLst/>
          </a:prstGeom>
          <a:ln>
            <a:noFill/>
          </a:ln>
          <a:effectLst>
            <a:softEdge rad="165100"/>
          </a:effectLst>
        </p:spPr>
      </p:pic>
      <p:pic>
        <p:nvPicPr>
          <p:cNvPr id="11266" name="Picture 2" descr="C:\Users\КМ\Desktop\ФОТО\Зоя Евгеньевна\ФОТО К 7 июня\IMG_47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89040"/>
            <a:ext cx="3315263" cy="2209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32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618539-482F-43F4-9F16-3C5D54426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6D3E6683-84BB-4ED9-99E1-5E441533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4DD7335-B755-4CFF-A925-5E00D2FD82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88" y="1357135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F051D4D-1739-4BD6-BF3A-E2824320FC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51" y="3774554"/>
            <a:ext cx="1857375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7C8A59F-B44E-48AF-B5B6-26FD36125B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096" y="3643135"/>
            <a:ext cx="2286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64EBE24-6048-47A5-A23A-2DB6567CBC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57135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3CF7132-3BFA-4BED-8D7E-AA00E21394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76" y="3199610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5446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21C25B-7B58-4B53-B373-80A0A3B2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Принципы, способствующие конструктивному взаимодействию</a:t>
            </a:r>
            <a:endParaRPr lang="ru-RU" sz="22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E221E1D3-E925-44DC-B1D5-0356AE7D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E2D13E03-B216-489C-85FA-FCEA3A8866AC}"/>
              </a:ext>
            </a:extLst>
          </p:cNvPr>
          <p:cNvSpPr/>
          <p:nvPr/>
        </p:nvSpPr>
        <p:spPr>
          <a:xfrm>
            <a:off x="611560" y="2008088"/>
            <a:ext cx="2448272" cy="981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Доброжелательный стиль общения педагога с родителями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949BA0D0-202D-4626-8736-241C6B1F6C4C}"/>
              </a:ext>
            </a:extLst>
          </p:cNvPr>
          <p:cNvSpPr/>
          <p:nvPr/>
        </p:nvSpPr>
        <p:spPr>
          <a:xfrm>
            <a:off x="6081042" y="2008088"/>
            <a:ext cx="2448272" cy="10074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 к каждому родителю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EF6443A4-2478-4CCA-96D0-39C108405D00}"/>
              </a:ext>
            </a:extLst>
          </p:cNvPr>
          <p:cNvSpPr/>
          <p:nvPr/>
        </p:nvSpPr>
        <p:spPr>
          <a:xfrm>
            <a:off x="3437874" y="5180814"/>
            <a:ext cx="2232248" cy="10074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Сотрудничество,</a:t>
            </a:r>
          </a:p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не наставничество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83862622-B142-41AB-BA86-1DB3EA19A7DC}"/>
              </a:ext>
            </a:extLst>
          </p:cNvPr>
          <p:cNvSpPr/>
          <p:nvPr/>
        </p:nvSpPr>
        <p:spPr>
          <a:xfrm>
            <a:off x="6225058" y="3514283"/>
            <a:ext cx="2160240" cy="1007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Динамичность</a:t>
            </a:r>
            <a:endParaRPr lang="ru-RU" sz="1600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B78C9B1B-9C25-4464-83E3-1BBCEC7BB0A3}"/>
              </a:ext>
            </a:extLst>
          </p:cNvPr>
          <p:cNvSpPr/>
          <p:nvPr/>
        </p:nvSpPr>
        <p:spPr>
          <a:xfrm>
            <a:off x="755576" y="3429000"/>
            <a:ext cx="2160240" cy="1058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Качество, а не количество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="" xmlns:a16="http://schemas.microsoft.com/office/drawing/2014/main" id="{86013043-2F74-4A74-BA2D-0ACE85D745AB}"/>
              </a:ext>
            </a:extLst>
          </p:cNvPr>
          <p:cNvCxnSpPr/>
          <p:nvPr/>
        </p:nvCxnSpPr>
        <p:spPr>
          <a:xfrm flipH="1">
            <a:off x="3473878" y="1268760"/>
            <a:ext cx="1080120" cy="322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EB2537A3-BA4E-4D1C-8FF1-F0C7047775AB}"/>
              </a:ext>
            </a:extLst>
          </p:cNvPr>
          <p:cNvCxnSpPr/>
          <p:nvPr/>
        </p:nvCxnSpPr>
        <p:spPr>
          <a:xfrm>
            <a:off x="4572000" y="2641833"/>
            <a:ext cx="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КМ\Desktop\фото для 15.05\WhatsApp Image 2024-02-28 at 15.19.0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050" y="1502912"/>
            <a:ext cx="2743200" cy="36576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512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7768373" cy="40401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64151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родителями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752222" y="3382033"/>
            <a:ext cx="2095375" cy="914400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74807" y="1326366"/>
            <a:ext cx="2472790" cy="1013463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Досуговые мероприятия (праздники, постановки спектаклей)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24569" y="1429545"/>
            <a:ext cx="2610642" cy="1301659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персональных бесед об индивидуальном развитии ребенка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11560" y="3466578"/>
            <a:ext cx="2014756" cy="914400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занятия для родителей</a:t>
            </a:r>
          </a:p>
        </p:txBody>
      </p:sp>
      <p:sp>
        <p:nvSpPr>
          <p:cNvPr id="28" name="Овал 27"/>
          <p:cNvSpPr/>
          <p:nvPr/>
        </p:nvSpPr>
        <p:spPr>
          <a:xfrm>
            <a:off x="3781749" y="3283375"/>
            <a:ext cx="1584124" cy="914400"/>
          </a:xfrm>
          <a:prstGeom prst="ellipse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/>
              <a:t> 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92393" y="5264392"/>
            <a:ext cx="1698788" cy="914400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родительских собрани</a:t>
            </a:r>
            <a:r>
              <a:rPr lang="ru-RU" sz="1600" dirty="0"/>
              <a:t>й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549191" y="5029714"/>
            <a:ext cx="2342099" cy="1220449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Спортивно-развлекательные мероприятия 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576729" y="5179320"/>
            <a:ext cx="1944216" cy="1070843"/>
          </a:xfrm>
          <a:prstGeom prst="round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Наглядная информация для родителей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35897" y="1239601"/>
            <a:ext cx="2160240" cy="116722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</p:txBody>
      </p:sp>
      <p:cxnSp>
        <p:nvCxnSpPr>
          <p:cNvPr id="72" name="Прямая со стрелкой 71"/>
          <p:cNvCxnSpPr/>
          <p:nvPr/>
        </p:nvCxnSpPr>
        <p:spPr>
          <a:xfrm flipH="1" flipV="1">
            <a:off x="2813827" y="2474412"/>
            <a:ext cx="1054011" cy="907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H="1" flipV="1">
            <a:off x="2711274" y="3860105"/>
            <a:ext cx="1143637" cy="7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H="1">
            <a:off x="2950625" y="4030343"/>
            <a:ext cx="1131740" cy="1270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flipH="1" flipV="1">
            <a:off x="4607188" y="2484731"/>
            <a:ext cx="23521" cy="925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 flipV="1">
            <a:off x="5431395" y="2400648"/>
            <a:ext cx="1429347" cy="11558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5152914" y="4137700"/>
            <a:ext cx="1364469" cy="963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>
            <a:off x="4514448" y="4380978"/>
            <a:ext cx="11111" cy="7399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flipV="1">
            <a:off x="5415352" y="3790279"/>
            <a:ext cx="1176135" cy="21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C:\Users\КМ\Desktop\konsul-tatsiia-dlia-roditieliei-vospitaniie-riebienka-s-osobymi-potriebnostiami_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959" y="3337180"/>
            <a:ext cx="1219200" cy="76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31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752AAF-4C56-42FC-AA6D-68ACA5EAF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772"/>
            <a:ext cx="8229600" cy="1252728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родителями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17CF08E-2789-4F62-90B1-78A8239C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4" name="Picture 3" descr="C:\Users\КМ\Desktop\IMG-20240514-WA0046.jpg">
            <a:extLst>
              <a:ext uri="{FF2B5EF4-FFF2-40B4-BE49-F238E27FC236}">
                <a16:creationId xmlns="" xmlns:a16="http://schemas.microsoft.com/office/drawing/2014/main" id="{B806F01F-6B83-48E5-9727-063DD0270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80728"/>
            <a:ext cx="3048000" cy="2278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" name="Picture 6" descr="C:\Users\КМ\Desktop\IMG-20240514-WA0048.jpg">
            <a:extLst>
              <a:ext uri="{FF2B5EF4-FFF2-40B4-BE49-F238E27FC236}">
                <a16:creationId xmlns="" xmlns:a16="http://schemas.microsoft.com/office/drawing/2014/main" id="{32AEC1FE-CE1F-4442-8FBB-D7B45358F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306111"/>
            <a:ext cx="3657600" cy="2437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КМ\Desktop\IMG-20240514-WA0045.jpg">
            <a:extLst>
              <a:ext uri="{FF2B5EF4-FFF2-40B4-BE49-F238E27FC236}">
                <a16:creationId xmlns="" xmlns:a16="http://schemas.microsoft.com/office/drawing/2014/main" id="{8EC1F123-7A22-4352-8A02-E4EC76D8F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95392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375AD7D-DA4C-4B6A-BCCF-EC2B61C590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429000"/>
            <a:ext cx="2377440" cy="3169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4616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0A9E0A-0DAD-4AB7-ABB5-B3F079C35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13326FB8-AE72-4FB1-B72F-BA9A95FFC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4" name="Picture 2" descr="C:\Users\КМ\Desktop\IMG-20240513-WA0010.jpg">
            <a:extLst>
              <a:ext uri="{FF2B5EF4-FFF2-40B4-BE49-F238E27FC236}">
                <a16:creationId xmlns="" xmlns:a16="http://schemas.microsoft.com/office/drawing/2014/main" id="{F69A2846-7ABE-4991-A546-69F2DF800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572" y="1322269"/>
            <a:ext cx="41148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КМ\Desktop\PHOTO-2023-03-13-17-57-53 (1).jpg">
            <a:extLst>
              <a:ext uri="{FF2B5EF4-FFF2-40B4-BE49-F238E27FC236}">
                <a16:creationId xmlns="" xmlns:a16="http://schemas.microsoft.com/office/drawing/2014/main" id="{C47E210E-1CC8-4F6D-9FC9-954118A05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74494"/>
            <a:ext cx="3810000" cy="2540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КМ\Desktop\IMG-20240513-WA0009.jpg">
            <a:extLst>
              <a:ext uri="{FF2B5EF4-FFF2-40B4-BE49-F238E27FC236}">
                <a16:creationId xmlns="" xmlns:a16="http://schemas.microsoft.com/office/drawing/2014/main" id="{DBBA7166-E1C1-472D-AED6-E1957BF77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94" y="3977832"/>
            <a:ext cx="3600450" cy="2400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39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69DEF6-E2B1-41F2-AA99-B45582787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2016224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жизни каждого человека играет очень важную роль. </a:t>
            </a:r>
            <a:b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самого рождения каждый человек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нуждается в общении</a:t>
            </a:r>
            <a:b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близкими любящими людьми.</a:t>
            </a:r>
            <a:b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родители принимают ребенка, таким какой он есть.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solidFill>
                <a:srgbClr val="002060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100C708A-43AA-4836-85E6-27401352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AE6E793-F560-4AC8-9218-AC4A356743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08920"/>
            <a:ext cx="4896544" cy="374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55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797512"/>
            <a:ext cx="8229600" cy="140735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взаимодействия родителей ребенка и специалистов, включение членов семьи в процесс воспитания являются важнейшим условием эффективности работы с детьми.</a:t>
            </a:r>
            <a:b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</a:rPr>
              <a:t> </a:t>
            </a:r>
            <a:br>
              <a:rPr lang="ru-RU" dirty="0">
                <a:solidFill>
                  <a:srgbClr val="002060"/>
                </a:solidFill>
              </a:rPr>
            </a:br>
            <a:endParaRPr lang="ru-RU" sz="2200" dirty="0">
              <a:solidFill>
                <a:srgbClr val="00206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1026" name="Picture 2" descr="C:\Users\КМ\Desktop\1061_n2039823_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76500"/>
            <a:ext cx="609600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041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это…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4098" name="Picture 2" descr="C:\Users\КМ\Desktop\год-семь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228" y="2564904"/>
            <a:ext cx="42386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807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27483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Наши контакты: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196620, Санкт- Петербург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г. Павловск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ул. Елизаветинская, д. 9 – 15,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литера А,Б,В,Д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yandex-sans"/>
              </a:rPr>
              <a:t>т/ факс (812) 452-23-36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yandex-sans"/>
                <a:hlinkClick r:id="rId3"/>
              </a:rPr>
              <a:t>ddi4@ksp.gov.spb.ru</a:t>
            </a:r>
            <a:endParaRPr lang="ru-RU" dirty="0">
              <a:solidFill>
                <a:srgbClr val="000000"/>
              </a:solidFill>
              <a:latin typeface="yandex-sans"/>
            </a:endParaRPr>
          </a:p>
          <a:p>
            <a:pPr algn="ctr"/>
            <a:endParaRPr lang="ru-RU" dirty="0">
              <a:solidFill>
                <a:srgbClr val="000000"/>
              </a:solidFill>
              <a:latin typeface="yandex-sans"/>
            </a:endParaRPr>
          </a:p>
          <a:p>
            <a:pPr algn="ctr"/>
            <a:endParaRPr lang="ru-RU" dirty="0">
              <a:solidFill>
                <a:srgbClr val="000000"/>
              </a:solidFill>
              <a:latin typeface="yandex-sans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yandex-sans"/>
              </a:rPr>
              <a:t>Спасибо за внимание!</a:t>
            </a:r>
            <a:endParaRPr lang="ru-RU" b="0" i="0" dirty="0">
              <a:solidFill>
                <a:srgbClr val="002060"/>
              </a:solidFill>
              <a:effectLst/>
              <a:latin typeface="yandex-sans"/>
            </a:endParaRPr>
          </a:p>
        </p:txBody>
      </p:sp>
      <p:pic>
        <p:nvPicPr>
          <p:cNvPr id="2050" name="Picture 2" descr="C:\Users\КМ\Desktop\лого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37112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5287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2554</TotalTime>
  <Words>663</Words>
  <Application>Microsoft Office PowerPoint</Application>
  <PresentationFormat>Экран (4:3)</PresentationFormat>
  <Paragraphs>107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Calibri</vt:lpstr>
      <vt:lpstr>Candara</vt:lpstr>
      <vt:lpstr>Symbol</vt:lpstr>
      <vt:lpstr>Times New Roman</vt:lpstr>
      <vt:lpstr>yandex-sans</vt:lpstr>
      <vt:lpstr>Волна</vt:lpstr>
      <vt:lpstr>СПБ ГБСУСО «Дом-интернат для детей с отклонениями в умственном развитии № 4»</vt:lpstr>
      <vt:lpstr>    </vt:lpstr>
      <vt:lpstr>Центр социального сопровождения детей инвалидов с психофизическими нарушениями и их семей «Вместе»: </vt:lpstr>
      <vt:lpstr>Проведение заседаний Комиссий по соблюдению порядка условий приема, перевода и выписки ПСУ ДДИ №4.</vt:lpstr>
      <vt:lpstr>Поступление в ДДИ.</vt:lpstr>
      <vt:lpstr> Взаимодействие с семьей  </vt:lpstr>
      <vt:lpstr>Оздоровительный отдых ПСУ совместно с родителями и иными представителями семьи. </vt:lpstr>
      <vt:lpstr>Определение статуса ПСУ (дееспособность).</vt:lpstr>
      <vt:lpstr> Выбор дальнейшего жизненного пути ПСУ: перевод в ПНИ и другие организации, оформление опеки, возврат в семью. </vt:lpstr>
      <vt:lpstr>Перевод 18+ Сопровождение семьи после перевода</vt:lpstr>
      <vt:lpstr>Наш дом…</vt:lpstr>
      <vt:lpstr>Презентация PowerPoint</vt:lpstr>
      <vt:lpstr>Принципы, способствующие конструктивному взаимодействию</vt:lpstr>
      <vt:lpstr>Формы работы с родителями</vt:lpstr>
      <vt:lpstr>Формы работы с родителями</vt:lpstr>
      <vt:lpstr>Презентация PowerPoint</vt:lpstr>
      <vt:lpstr>Семья в жизни каждого человека играет очень важную роль.  С самого рождения каждый человек нуждается в общении  с близкими любящими людьми. Только родители принимают ребенка, таким какой он есть.  </vt:lpstr>
      <vt:lpstr>  Организация взаимодействия родителей ребенка и специалистов, включение членов семьи в процесс воспитания являются важнейшим условием эффективности работы с детьми.   </vt:lpstr>
      <vt:lpstr> Семья - это…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User</cp:lastModifiedBy>
  <cp:revision>209</cp:revision>
  <cp:lastPrinted>2015-10-16T09:19:37Z</cp:lastPrinted>
  <dcterms:created xsi:type="dcterms:W3CDTF">2015-10-13T19:40:28Z</dcterms:created>
  <dcterms:modified xsi:type="dcterms:W3CDTF">2024-05-15T06:39:08Z</dcterms:modified>
</cp:coreProperties>
</file>