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0" r:id="rId1"/>
    <p:sldMasterId id="2147483818" r:id="rId2"/>
  </p:sldMasterIdLst>
  <p:notesMasterIdLst>
    <p:notesMasterId r:id="rId44"/>
  </p:notesMasterIdLst>
  <p:sldIdLst>
    <p:sldId id="900" r:id="rId3"/>
    <p:sldId id="744" r:id="rId4"/>
    <p:sldId id="1389" r:id="rId5"/>
    <p:sldId id="745" r:id="rId6"/>
    <p:sldId id="758" r:id="rId7"/>
    <p:sldId id="739" r:id="rId8"/>
    <p:sldId id="1391" r:id="rId9"/>
    <p:sldId id="1390" r:id="rId10"/>
    <p:sldId id="765" r:id="rId11"/>
    <p:sldId id="1394" r:id="rId12"/>
    <p:sldId id="1395" r:id="rId13"/>
    <p:sldId id="1396" r:id="rId14"/>
    <p:sldId id="305" r:id="rId15"/>
    <p:sldId id="1392" r:id="rId16"/>
    <p:sldId id="1369" r:id="rId17"/>
    <p:sldId id="1374" r:id="rId18"/>
    <p:sldId id="1375" r:id="rId19"/>
    <p:sldId id="1377" r:id="rId20"/>
    <p:sldId id="1376" r:id="rId21"/>
    <p:sldId id="1378" r:id="rId22"/>
    <p:sldId id="1400" r:id="rId23"/>
    <p:sldId id="1403" r:id="rId24"/>
    <p:sldId id="298" r:id="rId25"/>
    <p:sldId id="563" r:id="rId26"/>
    <p:sldId id="565" r:id="rId27"/>
    <p:sldId id="263" r:id="rId28"/>
    <p:sldId id="1279" r:id="rId29"/>
    <p:sldId id="1379" r:id="rId30"/>
    <p:sldId id="1401" r:id="rId31"/>
    <p:sldId id="740" r:id="rId32"/>
    <p:sldId id="1402" r:id="rId33"/>
    <p:sldId id="953" r:id="rId34"/>
    <p:sldId id="1115" r:id="rId35"/>
    <p:sldId id="1370" r:id="rId36"/>
    <p:sldId id="306" r:id="rId37"/>
    <p:sldId id="307" r:id="rId38"/>
    <p:sldId id="1397" r:id="rId39"/>
    <p:sldId id="1398" r:id="rId40"/>
    <p:sldId id="1399" r:id="rId41"/>
    <p:sldId id="570" r:id="rId42"/>
    <p:sldId id="2585" r:id="rId4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99"/>
    <a:srgbClr val="14A30D"/>
    <a:srgbClr val="CB820B"/>
    <a:srgbClr val="F29B0E"/>
    <a:srgbClr val="F0F8E6"/>
    <a:srgbClr val="ED95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108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7A6AD85-03E2-4030-88F7-2A38B4647B9B}" type="doc">
      <dgm:prSet loTypeId="urn:microsoft.com/office/officeart/2005/8/layout/radial2" loCatId="relationship" qsTypeId="urn:microsoft.com/office/officeart/2005/8/quickstyle/simple2" qsCatId="simple" csTypeId="urn:microsoft.com/office/officeart/2005/8/colors/accent3_4" csCatId="accent3" phldr="1"/>
      <dgm:spPr/>
      <dgm:t>
        <a:bodyPr/>
        <a:lstStyle/>
        <a:p>
          <a:endParaRPr lang="ru-RU"/>
        </a:p>
      </dgm:t>
    </dgm:pt>
    <dgm:pt modelId="{860AA169-E585-45D2-A741-4E2A80750D82}">
      <dgm:prSet custT="1"/>
      <dgm:spPr/>
      <dgm:t>
        <a:bodyPr/>
        <a:lstStyle/>
        <a:p>
          <a:r>
            <a:rPr lang="ru-RU" sz="1300" b="1" dirty="0">
              <a:latin typeface="PP Pangram Sans Narrow"/>
            </a:rPr>
            <a:t>уважение присущего человеку достоинства, его личной самостоятельности, включая свободу делать свой собственный выбор, и независимости</a:t>
          </a:r>
        </a:p>
      </dgm:t>
    </dgm:pt>
    <dgm:pt modelId="{31CBB58C-6B36-456B-AAB2-F60F8B05ED79}" type="parTrans" cxnId="{696B8271-4CF3-4042-98DC-5C36A756A642}">
      <dgm:prSet/>
      <dgm:spPr/>
      <dgm:t>
        <a:bodyPr/>
        <a:lstStyle/>
        <a:p>
          <a:endParaRPr lang="ru-RU"/>
        </a:p>
      </dgm:t>
    </dgm:pt>
    <dgm:pt modelId="{2FA3FF8F-E6A7-4914-BE43-DF24603528F4}" type="sibTrans" cxnId="{696B8271-4CF3-4042-98DC-5C36A756A642}">
      <dgm:prSet/>
      <dgm:spPr/>
      <dgm:t>
        <a:bodyPr/>
        <a:lstStyle/>
        <a:p>
          <a:endParaRPr lang="ru-RU"/>
        </a:p>
      </dgm:t>
    </dgm:pt>
    <dgm:pt modelId="{E6EA3D47-BAEF-49D4-9947-91064CDD3F88}">
      <dgm:prSet custT="1"/>
      <dgm:spPr/>
      <dgm:t>
        <a:bodyPr/>
        <a:lstStyle/>
        <a:p>
          <a:r>
            <a:rPr lang="ru-RU" sz="1400" b="1" dirty="0">
              <a:latin typeface="PP Pangram Sans Narrow"/>
            </a:rPr>
            <a:t>недискриминация</a:t>
          </a:r>
        </a:p>
      </dgm:t>
    </dgm:pt>
    <dgm:pt modelId="{6C9CB98E-8426-465D-B09E-860A08358820}" type="parTrans" cxnId="{3D0FFC1C-52A6-4F1F-ACCB-D3F3198F1FB2}">
      <dgm:prSet/>
      <dgm:spPr/>
      <dgm:t>
        <a:bodyPr/>
        <a:lstStyle/>
        <a:p>
          <a:endParaRPr lang="ru-RU"/>
        </a:p>
      </dgm:t>
    </dgm:pt>
    <dgm:pt modelId="{D53A2176-9EC5-4F94-A037-D37C0E2E54FB}" type="sibTrans" cxnId="{3D0FFC1C-52A6-4F1F-ACCB-D3F3198F1FB2}">
      <dgm:prSet/>
      <dgm:spPr/>
      <dgm:t>
        <a:bodyPr/>
        <a:lstStyle/>
        <a:p>
          <a:endParaRPr lang="ru-RU"/>
        </a:p>
      </dgm:t>
    </dgm:pt>
    <dgm:pt modelId="{62E8676B-8CA1-4553-BA8C-A4DE4149C570}">
      <dgm:prSet custT="1"/>
      <dgm:spPr/>
      <dgm:t>
        <a:bodyPr/>
        <a:lstStyle/>
        <a:p>
          <a:r>
            <a:rPr lang="ru-RU" sz="1400" b="1" dirty="0">
              <a:latin typeface="PP Pangram Sans Narrow"/>
            </a:rPr>
            <a:t>полное и эффективное вовлечение и включение в общество</a:t>
          </a:r>
        </a:p>
      </dgm:t>
    </dgm:pt>
    <dgm:pt modelId="{EE96C417-F1CF-4E97-B1E5-D2AB0EA77E31}" type="parTrans" cxnId="{8233ED20-00B3-42EF-B625-8D9FDB29E756}">
      <dgm:prSet/>
      <dgm:spPr/>
      <dgm:t>
        <a:bodyPr/>
        <a:lstStyle/>
        <a:p>
          <a:endParaRPr lang="ru-RU"/>
        </a:p>
      </dgm:t>
    </dgm:pt>
    <dgm:pt modelId="{A96C67B2-A111-4C1D-843A-2F9E6C9B7FFC}" type="sibTrans" cxnId="{8233ED20-00B3-42EF-B625-8D9FDB29E756}">
      <dgm:prSet/>
      <dgm:spPr/>
      <dgm:t>
        <a:bodyPr/>
        <a:lstStyle/>
        <a:p>
          <a:endParaRPr lang="ru-RU"/>
        </a:p>
      </dgm:t>
    </dgm:pt>
    <dgm:pt modelId="{041FF03D-D6AC-4B1B-8830-3B7CB03D76F4}">
      <dgm:prSet custT="1"/>
      <dgm:spPr>
        <a:solidFill>
          <a:srgbClr val="14967C">
            <a:shade val="50000"/>
            <a:hueOff val="-101798"/>
            <a:satOff val="-13244"/>
            <a:lumOff val="11560"/>
            <a:alphaOff val="0"/>
          </a:srgbClr>
        </a:solidFill>
        <a:ln w="28575" cap="rnd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gm:spPr>
      <dgm:t>
        <a:bodyPr spcFirstLastPara="0" vert="horz" wrap="square" lIns="8255" tIns="8255" rIns="8255" bIns="8255" numCol="1" spcCol="1270" anchor="ctr" anchorCtr="0"/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>
              <a:solidFill>
                <a:prstClr val="white"/>
              </a:solidFill>
              <a:latin typeface="PP Pangram Sans Narrow"/>
              <a:ea typeface="+mn-ea"/>
              <a:cs typeface="+mn-cs"/>
            </a:rPr>
            <a:t>уважение особенностей инвалидов и их принятие в качестве компонента людского многообразия и части человечества</a:t>
          </a:r>
        </a:p>
      </dgm:t>
    </dgm:pt>
    <dgm:pt modelId="{914D6743-66D6-410D-8AF6-B0EDC835A69E}" type="parTrans" cxnId="{8415A359-2AEA-4492-AED2-A63C4F97F6F0}">
      <dgm:prSet/>
      <dgm:spPr/>
      <dgm:t>
        <a:bodyPr/>
        <a:lstStyle/>
        <a:p>
          <a:endParaRPr lang="ru-RU"/>
        </a:p>
      </dgm:t>
    </dgm:pt>
    <dgm:pt modelId="{404B81CE-C2E1-446E-ACF2-146178FEAC9C}" type="sibTrans" cxnId="{8415A359-2AEA-4492-AED2-A63C4F97F6F0}">
      <dgm:prSet/>
      <dgm:spPr/>
      <dgm:t>
        <a:bodyPr/>
        <a:lstStyle/>
        <a:p>
          <a:endParaRPr lang="ru-RU"/>
        </a:p>
      </dgm:t>
    </dgm:pt>
    <dgm:pt modelId="{CAED2C37-A6DC-4388-B9B6-B285C3006631}">
      <dgm:prSet custT="1"/>
      <dgm:spPr>
        <a:solidFill>
          <a:srgbClr val="14967C">
            <a:shade val="50000"/>
            <a:hueOff val="-203596"/>
            <a:satOff val="-26488"/>
            <a:lumOff val="23120"/>
            <a:alphaOff val="0"/>
          </a:srgbClr>
        </a:solidFill>
        <a:ln w="28575" cap="rnd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gm:spPr>
      <dgm:t>
        <a:bodyPr spcFirstLastPara="0" vert="horz" wrap="square" lIns="8890" tIns="8890" rIns="8890" bIns="8890" numCol="1" spcCol="1270" anchor="ctr" anchorCtr="0"/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prstClr val="white"/>
              </a:solidFill>
              <a:latin typeface="PP Pangram Sans Narrow"/>
              <a:ea typeface="+mn-ea"/>
              <a:cs typeface="+mn-cs"/>
            </a:rPr>
            <a:t>равенство возможностей</a:t>
          </a:r>
        </a:p>
      </dgm:t>
    </dgm:pt>
    <dgm:pt modelId="{CA58C78A-5896-4E89-B1CE-9D4CAF7B50D6}" type="parTrans" cxnId="{CBCE4CE9-C0E5-4E16-B29A-3219E891FC42}">
      <dgm:prSet/>
      <dgm:spPr/>
      <dgm:t>
        <a:bodyPr/>
        <a:lstStyle/>
        <a:p>
          <a:endParaRPr lang="ru-RU"/>
        </a:p>
      </dgm:t>
    </dgm:pt>
    <dgm:pt modelId="{28198B1E-A627-4BC6-94F0-8FB5A5C1B63B}" type="sibTrans" cxnId="{CBCE4CE9-C0E5-4E16-B29A-3219E891FC42}">
      <dgm:prSet/>
      <dgm:spPr/>
      <dgm:t>
        <a:bodyPr/>
        <a:lstStyle/>
        <a:p>
          <a:endParaRPr lang="ru-RU"/>
        </a:p>
      </dgm:t>
    </dgm:pt>
    <dgm:pt modelId="{07C4A412-2A24-4F3C-B434-B004DDB9B090}">
      <dgm:prSet custT="1"/>
      <dgm:spPr>
        <a:solidFill>
          <a:srgbClr val="14967C">
            <a:shade val="50000"/>
            <a:hueOff val="-101798"/>
            <a:satOff val="-13244"/>
            <a:lumOff val="11560"/>
            <a:alphaOff val="0"/>
          </a:srgbClr>
        </a:solidFill>
        <a:ln w="28575" cap="rnd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gm:spPr>
      <dgm:t>
        <a:bodyPr spcFirstLastPara="0" vert="horz" wrap="square" lIns="8255" tIns="8255" rIns="8255" bIns="8255" numCol="1" spcCol="1270" anchor="ctr" anchorCtr="0"/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>
              <a:solidFill>
                <a:prstClr val="white"/>
              </a:solidFill>
              <a:latin typeface="PP Pangram Sans Narrow"/>
              <a:ea typeface="+mn-ea"/>
              <a:cs typeface="+mn-cs"/>
            </a:rPr>
            <a:t>доступность</a:t>
          </a:r>
        </a:p>
      </dgm:t>
    </dgm:pt>
    <dgm:pt modelId="{9D7A0811-757B-4D97-B02D-EFE30C66E362}" type="parTrans" cxnId="{318132F6-D482-416A-AD0E-8475B3FED330}">
      <dgm:prSet/>
      <dgm:spPr/>
      <dgm:t>
        <a:bodyPr/>
        <a:lstStyle/>
        <a:p>
          <a:endParaRPr lang="ru-RU"/>
        </a:p>
      </dgm:t>
    </dgm:pt>
    <dgm:pt modelId="{A4034787-70FA-4C76-9CD7-126C9ABA519B}" type="sibTrans" cxnId="{318132F6-D482-416A-AD0E-8475B3FED330}">
      <dgm:prSet/>
      <dgm:spPr/>
      <dgm:t>
        <a:bodyPr/>
        <a:lstStyle/>
        <a:p>
          <a:endParaRPr lang="ru-RU"/>
        </a:p>
      </dgm:t>
    </dgm:pt>
    <dgm:pt modelId="{2FF24E87-6A5E-4EF8-A209-AE8C44F0CAE5}">
      <dgm:prSet custT="1"/>
      <dgm:spPr>
        <a:solidFill>
          <a:srgbClr val="14967C">
            <a:shade val="50000"/>
            <a:hueOff val="-203596"/>
            <a:satOff val="-26488"/>
            <a:lumOff val="23120"/>
            <a:alphaOff val="0"/>
          </a:srgbClr>
        </a:solidFill>
        <a:ln w="28575" cap="rnd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gm:spPr>
      <dgm:t>
        <a:bodyPr spcFirstLastPara="0" vert="horz" wrap="square" lIns="8890" tIns="8890" rIns="8890" bIns="8890" numCol="1" spcCol="1270" anchor="ctr" anchorCtr="0"/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prstClr val="white"/>
              </a:solidFill>
              <a:latin typeface="PP Pangram Sans Narrow"/>
              <a:ea typeface="+mn-ea"/>
              <a:cs typeface="+mn-cs"/>
            </a:rPr>
            <a:t>равенство мужчин и женщин</a:t>
          </a:r>
        </a:p>
      </dgm:t>
    </dgm:pt>
    <dgm:pt modelId="{C8305908-1FC8-47C5-BB9D-8329F6F50A4D}" type="parTrans" cxnId="{75B437E0-591F-4D26-8256-72427EE6BF31}">
      <dgm:prSet/>
      <dgm:spPr/>
      <dgm:t>
        <a:bodyPr/>
        <a:lstStyle/>
        <a:p>
          <a:endParaRPr lang="ru-RU"/>
        </a:p>
      </dgm:t>
    </dgm:pt>
    <dgm:pt modelId="{B6607831-64D5-4B21-A1E2-2B0E618A3C60}" type="sibTrans" cxnId="{75B437E0-591F-4D26-8256-72427EE6BF31}">
      <dgm:prSet/>
      <dgm:spPr/>
      <dgm:t>
        <a:bodyPr/>
        <a:lstStyle/>
        <a:p>
          <a:endParaRPr lang="ru-RU"/>
        </a:p>
      </dgm:t>
    </dgm:pt>
    <dgm:pt modelId="{C7BE2486-8B11-402D-BCFF-63AF277F04DF}">
      <dgm:prSet custT="1"/>
      <dgm:spPr/>
      <dgm:t>
        <a:bodyPr/>
        <a:lstStyle/>
        <a:p>
          <a:r>
            <a:rPr lang="ru-RU" sz="1400" b="1" dirty="0">
              <a:latin typeface="PP Pangram Sans Narrow"/>
            </a:rPr>
            <a:t>уважение развивающихся способностей детей-инвалидов и уважение права детей-инвалидов сохранять свою индивидуальность</a:t>
          </a:r>
        </a:p>
      </dgm:t>
    </dgm:pt>
    <dgm:pt modelId="{6AFAF43F-8C67-4CA9-A33E-6A707066DD02}" type="parTrans" cxnId="{CCC736DC-9C0B-4120-BC8C-054F6B81E589}">
      <dgm:prSet/>
      <dgm:spPr/>
      <dgm:t>
        <a:bodyPr/>
        <a:lstStyle/>
        <a:p>
          <a:endParaRPr lang="ru-RU"/>
        </a:p>
      </dgm:t>
    </dgm:pt>
    <dgm:pt modelId="{BE057824-2EAC-451B-BFE6-56131B72B9D7}" type="sibTrans" cxnId="{CCC736DC-9C0B-4120-BC8C-054F6B81E589}">
      <dgm:prSet/>
      <dgm:spPr/>
      <dgm:t>
        <a:bodyPr/>
        <a:lstStyle/>
        <a:p>
          <a:endParaRPr lang="ru-RU"/>
        </a:p>
      </dgm:t>
    </dgm:pt>
    <dgm:pt modelId="{A17E5CB2-C6E5-4E82-824D-4B1465B20D6E}" type="pres">
      <dgm:prSet presAssocID="{E7A6AD85-03E2-4030-88F7-2A38B4647B9B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5071C4A4-236B-40CD-BD16-3988C871328A}" type="pres">
      <dgm:prSet presAssocID="{E7A6AD85-03E2-4030-88F7-2A38B4647B9B}" presName="cycle" presStyleCnt="0"/>
      <dgm:spPr/>
    </dgm:pt>
    <dgm:pt modelId="{A113E476-93A7-4C86-92B0-C60DEFE24E9C}" type="pres">
      <dgm:prSet presAssocID="{E7A6AD85-03E2-4030-88F7-2A38B4647B9B}" presName="centerShape" presStyleCnt="0"/>
      <dgm:spPr/>
    </dgm:pt>
    <dgm:pt modelId="{AC4508C7-1D1F-434C-A666-4A1C4E96AA8F}" type="pres">
      <dgm:prSet presAssocID="{E7A6AD85-03E2-4030-88F7-2A38B4647B9B}" presName="connSite" presStyleLbl="node1" presStyleIdx="0" presStyleCnt="9"/>
      <dgm:spPr/>
    </dgm:pt>
    <dgm:pt modelId="{32F4AE92-75D5-4483-9F67-CBDA8A8E593C}" type="pres">
      <dgm:prSet presAssocID="{E7A6AD85-03E2-4030-88F7-2A38B4647B9B}" presName="visible" presStyleLbl="node1" presStyleIdx="0" presStyleCnt="9" custScaleX="210139" custScaleY="198925" custLinFactNeighborX="49610" custLinFactNeighborY="36"/>
      <dgm:spPr/>
    </dgm:pt>
    <dgm:pt modelId="{CC1134DF-8A7A-4369-9B29-8FDD60A82D5B}" type="pres">
      <dgm:prSet presAssocID="{31CBB58C-6B36-456B-AAB2-F60F8B05ED79}" presName="Name25" presStyleLbl="parChTrans1D1" presStyleIdx="0" presStyleCnt="8"/>
      <dgm:spPr/>
    </dgm:pt>
    <dgm:pt modelId="{D94A4898-5CC1-42DD-BBFA-ED89C252B3A0}" type="pres">
      <dgm:prSet presAssocID="{860AA169-E585-45D2-A741-4E2A80750D82}" presName="node" presStyleCnt="0"/>
      <dgm:spPr/>
    </dgm:pt>
    <dgm:pt modelId="{CC713F5F-8E5A-4899-B56E-5E426FF6B462}" type="pres">
      <dgm:prSet presAssocID="{860AA169-E585-45D2-A741-4E2A80750D82}" presName="parentNode" presStyleLbl="node1" presStyleIdx="1" presStyleCnt="9" custScaleX="418299" custScaleY="356158" custLinFactX="44929" custLinFactNeighborX="100000" custLinFactNeighborY="98786">
        <dgm:presLayoutVars>
          <dgm:chMax val="1"/>
          <dgm:bulletEnabled val="1"/>
        </dgm:presLayoutVars>
      </dgm:prSet>
      <dgm:spPr/>
    </dgm:pt>
    <dgm:pt modelId="{07E4246A-4BCB-4E4F-B009-6C2F38F4A9A1}" type="pres">
      <dgm:prSet presAssocID="{860AA169-E585-45D2-A741-4E2A80750D82}" presName="childNode" presStyleLbl="revTx" presStyleIdx="0" presStyleCnt="0">
        <dgm:presLayoutVars>
          <dgm:bulletEnabled val="1"/>
        </dgm:presLayoutVars>
      </dgm:prSet>
      <dgm:spPr/>
    </dgm:pt>
    <dgm:pt modelId="{2C5C8E82-28AA-4129-AC42-E29390DD4903}" type="pres">
      <dgm:prSet presAssocID="{6C9CB98E-8426-465D-B09E-860A08358820}" presName="Name25" presStyleLbl="parChTrans1D1" presStyleIdx="1" presStyleCnt="8"/>
      <dgm:spPr/>
    </dgm:pt>
    <dgm:pt modelId="{DB747C5E-2BFD-49AE-94C9-9A1705867F45}" type="pres">
      <dgm:prSet presAssocID="{E6EA3D47-BAEF-49D4-9947-91064CDD3F88}" presName="node" presStyleCnt="0"/>
      <dgm:spPr/>
    </dgm:pt>
    <dgm:pt modelId="{AC0F5A51-93B4-4E74-8E64-C38732561DEA}" type="pres">
      <dgm:prSet presAssocID="{E6EA3D47-BAEF-49D4-9947-91064CDD3F88}" presName="parentNode" presStyleLbl="node1" presStyleIdx="2" presStyleCnt="9" custScaleX="346582" custScaleY="307499" custLinFactX="-200000" custLinFactNeighborX="-245321" custLinFactNeighborY="-17214">
        <dgm:presLayoutVars>
          <dgm:chMax val="1"/>
          <dgm:bulletEnabled val="1"/>
        </dgm:presLayoutVars>
      </dgm:prSet>
      <dgm:spPr/>
    </dgm:pt>
    <dgm:pt modelId="{1B598F42-2545-4ACF-8419-2D47CDC7F2FC}" type="pres">
      <dgm:prSet presAssocID="{E6EA3D47-BAEF-49D4-9947-91064CDD3F88}" presName="childNode" presStyleLbl="revTx" presStyleIdx="0" presStyleCnt="0">
        <dgm:presLayoutVars>
          <dgm:bulletEnabled val="1"/>
        </dgm:presLayoutVars>
      </dgm:prSet>
      <dgm:spPr/>
    </dgm:pt>
    <dgm:pt modelId="{CC83CEB6-99CA-4ADA-AE2F-E172CE9F01BD}" type="pres">
      <dgm:prSet presAssocID="{EE96C417-F1CF-4E97-B1E5-D2AB0EA77E31}" presName="Name25" presStyleLbl="parChTrans1D1" presStyleIdx="2" presStyleCnt="8"/>
      <dgm:spPr/>
    </dgm:pt>
    <dgm:pt modelId="{9AACCB5F-B26D-4CB7-8C0D-20A091F41BA3}" type="pres">
      <dgm:prSet presAssocID="{62E8676B-8CA1-4553-BA8C-A4DE4149C570}" presName="node" presStyleCnt="0"/>
      <dgm:spPr/>
    </dgm:pt>
    <dgm:pt modelId="{9FCF0129-AA3D-4475-9BCF-D04172E928A4}" type="pres">
      <dgm:prSet presAssocID="{62E8676B-8CA1-4553-BA8C-A4DE4149C570}" presName="parentNode" presStyleLbl="node1" presStyleIdx="3" presStyleCnt="9" custScaleX="299564" custScaleY="247629" custLinFactX="100000" custLinFactNeighborX="190236" custLinFactNeighborY="74886">
        <dgm:presLayoutVars>
          <dgm:chMax val="1"/>
          <dgm:bulletEnabled val="1"/>
        </dgm:presLayoutVars>
      </dgm:prSet>
      <dgm:spPr/>
    </dgm:pt>
    <dgm:pt modelId="{24D3934A-BC13-4AB6-B720-4E2B7E1C3DB0}" type="pres">
      <dgm:prSet presAssocID="{62E8676B-8CA1-4553-BA8C-A4DE4149C570}" presName="childNode" presStyleLbl="revTx" presStyleIdx="0" presStyleCnt="0">
        <dgm:presLayoutVars>
          <dgm:bulletEnabled val="1"/>
        </dgm:presLayoutVars>
      </dgm:prSet>
      <dgm:spPr/>
    </dgm:pt>
    <dgm:pt modelId="{68ED30C4-9E2F-4C0E-8E9B-FC91A0FD6320}" type="pres">
      <dgm:prSet presAssocID="{914D6743-66D6-410D-8AF6-B0EDC835A69E}" presName="Name25" presStyleLbl="parChTrans1D1" presStyleIdx="3" presStyleCnt="8"/>
      <dgm:spPr/>
    </dgm:pt>
    <dgm:pt modelId="{B5FC708D-3489-459E-ABA7-9DF02E2820F0}" type="pres">
      <dgm:prSet presAssocID="{041FF03D-D6AC-4B1B-8830-3B7CB03D76F4}" presName="node" presStyleCnt="0"/>
      <dgm:spPr/>
    </dgm:pt>
    <dgm:pt modelId="{9B6CC4F5-9121-49D3-8E04-65217CFC580A}" type="pres">
      <dgm:prSet presAssocID="{041FF03D-D6AC-4B1B-8830-3B7CB03D76F4}" presName="parentNode" presStyleLbl="node1" presStyleIdx="4" presStyleCnt="9" custScaleX="367718" custScaleY="322230" custLinFactX="100000" custLinFactY="100000" custLinFactNeighborX="134140" custLinFactNeighborY="142585">
        <dgm:presLayoutVars>
          <dgm:chMax val="1"/>
          <dgm:bulletEnabled val="1"/>
        </dgm:presLayoutVars>
      </dgm:prSet>
      <dgm:spPr>
        <a:xfrm>
          <a:off x="7523047" y="3186267"/>
          <a:ext cx="2311911" cy="2025920"/>
        </a:xfrm>
        <a:prstGeom prst="ellipse">
          <a:avLst/>
        </a:prstGeom>
      </dgm:spPr>
    </dgm:pt>
    <dgm:pt modelId="{141D2B4D-9BCF-4DBA-A322-1D3325ACF576}" type="pres">
      <dgm:prSet presAssocID="{041FF03D-D6AC-4B1B-8830-3B7CB03D76F4}" presName="childNode" presStyleLbl="revTx" presStyleIdx="0" presStyleCnt="0">
        <dgm:presLayoutVars>
          <dgm:bulletEnabled val="1"/>
        </dgm:presLayoutVars>
      </dgm:prSet>
      <dgm:spPr/>
    </dgm:pt>
    <dgm:pt modelId="{67AD5540-D2EF-4912-890E-3C06FCDDD172}" type="pres">
      <dgm:prSet presAssocID="{CA58C78A-5896-4E89-B1CE-9D4CAF7B50D6}" presName="Name25" presStyleLbl="parChTrans1D1" presStyleIdx="4" presStyleCnt="8"/>
      <dgm:spPr/>
    </dgm:pt>
    <dgm:pt modelId="{D875CE03-B71D-4B41-81D4-411BE05F5C05}" type="pres">
      <dgm:prSet presAssocID="{CAED2C37-A6DC-4388-B9B6-B285C3006631}" presName="node" presStyleCnt="0"/>
      <dgm:spPr/>
    </dgm:pt>
    <dgm:pt modelId="{C863E39A-30FB-43FB-8646-E06A79D6CE93}" type="pres">
      <dgm:prSet presAssocID="{CAED2C37-A6DC-4388-B9B6-B285C3006631}" presName="parentNode" presStyleLbl="node1" presStyleIdx="5" presStyleCnt="9" custScaleX="272613" custScaleY="265353" custLinFactY="100000" custLinFactNeighborX="-73403" custLinFactNeighborY="186649">
        <dgm:presLayoutVars>
          <dgm:chMax val="1"/>
          <dgm:bulletEnabled val="1"/>
        </dgm:presLayoutVars>
      </dgm:prSet>
      <dgm:spPr>
        <a:xfrm>
          <a:off x="5963181" y="4531772"/>
          <a:ext cx="1713968" cy="1668323"/>
        </a:xfrm>
        <a:prstGeom prst="ellipse">
          <a:avLst/>
        </a:prstGeom>
      </dgm:spPr>
    </dgm:pt>
    <dgm:pt modelId="{ADF4ECD2-15B9-4CDB-A856-FE40BE37886C}" type="pres">
      <dgm:prSet presAssocID="{CAED2C37-A6DC-4388-B9B6-B285C3006631}" presName="childNode" presStyleLbl="revTx" presStyleIdx="0" presStyleCnt="0">
        <dgm:presLayoutVars>
          <dgm:bulletEnabled val="1"/>
        </dgm:presLayoutVars>
      </dgm:prSet>
      <dgm:spPr/>
    </dgm:pt>
    <dgm:pt modelId="{AC57C5D9-EC58-40D7-9C51-6EC2A3ED9709}" type="pres">
      <dgm:prSet presAssocID="{9D7A0811-757B-4D97-B02D-EFE30C66E362}" presName="Name25" presStyleLbl="parChTrans1D1" presStyleIdx="5" presStyleCnt="8"/>
      <dgm:spPr/>
    </dgm:pt>
    <dgm:pt modelId="{794C2D77-946A-44A0-83B6-4577D520F053}" type="pres">
      <dgm:prSet presAssocID="{07C4A412-2A24-4F3C-B434-B004DDB9B090}" presName="node" presStyleCnt="0"/>
      <dgm:spPr/>
    </dgm:pt>
    <dgm:pt modelId="{FC0064A6-B7D8-45ED-9748-E602EA29288F}" type="pres">
      <dgm:prSet presAssocID="{07C4A412-2A24-4F3C-B434-B004DDB9B090}" presName="parentNode" presStyleLbl="node1" presStyleIdx="6" presStyleCnt="9" custScaleX="251336" custScaleY="229871" custLinFactX="-200000" custLinFactY="59836" custLinFactNeighborX="-256694" custLinFactNeighborY="100000">
        <dgm:presLayoutVars>
          <dgm:chMax val="1"/>
          <dgm:bulletEnabled val="1"/>
        </dgm:presLayoutVars>
      </dgm:prSet>
      <dgm:spPr>
        <a:xfrm>
          <a:off x="3438997" y="4713378"/>
          <a:ext cx="1580196" cy="1445241"/>
        </a:xfrm>
        <a:prstGeom prst="ellipse">
          <a:avLst/>
        </a:prstGeom>
      </dgm:spPr>
    </dgm:pt>
    <dgm:pt modelId="{A82D4916-B610-4EAA-B05C-1B0EB914AEA4}" type="pres">
      <dgm:prSet presAssocID="{07C4A412-2A24-4F3C-B434-B004DDB9B090}" presName="childNode" presStyleLbl="revTx" presStyleIdx="0" presStyleCnt="0">
        <dgm:presLayoutVars>
          <dgm:bulletEnabled val="1"/>
        </dgm:presLayoutVars>
      </dgm:prSet>
      <dgm:spPr/>
    </dgm:pt>
    <dgm:pt modelId="{902EB08E-A846-47A8-8980-A95F9ECE1A82}" type="pres">
      <dgm:prSet presAssocID="{C8305908-1FC8-47C5-BB9D-8329F6F50A4D}" presName="Name25" presStyleLbl="parChTrans1D1" presStyleIdx="6" presStyleCnt="8"/>
      <dgm:spPr/>
    </dgm:pt>
    <dgm:pt modelId="{310BA04C-5197-4E5E-8C84-EDE159971F1C}" type="pres">
      <dgm:prSet presAssocID="{2FF24E87-6A5E-4EF8-A209-AE8C44F0CAE5}" presName="node" presStyleCnt="0"/>
      <dgm:spPr/>
    </dgm:pt>
    <dgm:pt modelId="{BD13F430-3900-4CDF-823A-A85E7E6B4CFD}" type="pres">
      <dgm:prSet presAssocID="{2FF24E87-6A5E-4EF8-A209-AE8C44F0CAE5}" presName="parentNode" presStyleLbl="node1" presStyleIdx="7" presStyleCnt="9" custScaleX="255836" custScaleY="250088" custLinFactX="-375340" custLinFactNeighborX="-400000" custLinFactNeighborY="-68706">
        <dgm:presLayoutVars>
          <dgm:chMax val="1"/>
          <dgm:bulletEnabled val="1"/>
        </dgm:presLayoutVars>
      </dgm:prSet>
      <dgm:spPr>
        <a:xfrm>
          <a:off x="1031915" y="4014502"/>
          <a:ext cx="1608488" cy="1572349"/>
        </a:xfrm>
        <a:prstGeom prst="ellipse">
          <a:avLst/>
        </a:prstGeom>
      </dgm:spPr>
    </dgm:pt>
    <dgm:pt modelId="{7245DC42-F032-4E4A-93F1-D0C4B15379E3}" type="pres">
      <dgm:prSet presAssocID="{2FF24E87-6A5E-4EF8-A209-AE8C44F0CAE5}" presName="childNode" presStyleLbl="revTx" presStyleIdx="0" presStyleCnt="0">
        <dgm:presLayoutVars>
          <dgm:bulletEnabled val="1"/>
        </dgm:presLayoutVars>
      </dgm:prSet>
      <dgm:spPr/>
    </dgm:pt>
    <dgm:pt modelId="{7BC50C9F-E244-4DF7-903A-75226CE6EC72}" type="pres">
      <dgm:prSet presAssocID="{6AFAF43F-8C67-4CA9-A33E-6A707066DD02}" presName="Name25" presStyleLbl="parChTrans1D1" presStyleIdx="7" presStyleCnt="8"/>
      <dgm:spPr/>
    </dgm:pt>
    <dgm:pt modelId="{EF1A13F0-713C-44BB-BD24-7958682BEE1C}" type="pres">
      <dgm:prSet presAssocID="{C7BE2486-8B11-402D-BCFF-63AF277F04DF}" presName="node" presStyleCnt="0"/>
      <dgm:spPr/>
    </dgm:pt>
    <dgm:pt modelId="{EC34CAF1-71F0-4D36-BC5E-F6950DAA2514}" type="pres">
      <dgm:prSet presAssocID="{C7BE2486-8B11-402D-BCFF-63AF277F04DF}" presName="parentNode" presStyleLbl="node1" presStyleIdx="8" presStyleCnt="9" custScaleX="397996" custScaleY="362621" custLinFactX="-300000" custLinFactY="-282421" custLinFactNeighborX="-380076" custLinFactNeighborY="-300000">
        <dgm:presLayoutVars>
          <dgm:chMax val="1"/>
          <dgm:bulletEnabled val="1"/>
        </dgm:presLayoutVars>
      </dgm:prSet>
      <dgm:spPr/>
    </dgm:pt>
    <dgm:pt modelId="{AB5712F4-6EE7-4D30-B439-9FC172ED9EC2}" type="pres">
      <dgm:prSet presAssocID="{C7BE2486-8B11-402D-BCFF-63AF277F04DF}" presName="childNode" presStyleLbl="revTx" presStyleIdx="0" presStyleCnt="0">
        <dgm:presLayoutVars>
          <dgm:bulletEnabled val="1"/>
        </dgm:presLayoutVars>
      </dgm:prSet>
      <dgm:spPr/>
    </dgm:pt>
  </dgm:ptLst>
  <dgm:cxnLst>
    <dgm:cxn modelId="{F1B6EE05-2220-4BD0-88E7-866CEB7DBBBE}" type="presOf" srcId="{CA58C78A-5896-4E89-B1CE-9D4CAF7B50D6}" destId="{67AD5540-D2EF-4912-890E-3C06FCDDD172}" srcOrd="0" destOrd="0" presId="urn:microsoft.com/office/officeart/2005/8/layout/radial2"/>
    <dgm:cxn modelId="{F3A6F305-AF13-47A2-A32F-8E21125DD0B6}" type="presOf" srcId="{E7A6AD85-03E2-4030-88F7-2A38B4647B9B}" destId="{A17E5CB2-C6E5-4E82-824D-4B1465B20D6E}" srcOrd="0" destOrd="0" presId="urn:microsoft.com/office/officeart/2005/8/layout/radial2"/>
    <dgm:cxn modelId="{3D0FFC1C-52A6-4F1F-ACCB-D3F3198F1FB2}" srcId="{E7A6AD85-03E2-4030-88F7-2A38B4647B9B}" destId="{E6EA3D47-BAEF-49D4-9947-91064CDD3F88}" srcOrd="1" destOrd="0" parTransId="{6C9CB98E-8426-465D-B09E-860A08358820}" sibTransId="{D53A2176-9EC5-4F94-A037-D37C0E2E54FB}"/>
    <dgm:cxn modelId="{DB5B111E-E249-47D9-A413-2F5EA5401422}" type="presOf" srcId="{C8305908-1FC8-47C5-BB9D-8329F6F50A4D}" destId="{902EB08E-A846-47A8-8980-A95F9ECE1A82}" srcOrd="0" destOrd="0" presId="urn:microsoft.com/office/officeart/2005/8/layout/radial2"/>
    <dgm:cxn modelId="{8233ED20-00B3-42EF-B625-8D9FDB29E756}" srcId="{E7A6AD85-03E2-4030-88F7-2A38B4647B9B}" destId="{62E8676B-8CA1-4553-BA8C-A4DE4149C570}" srcOrd="2" destOrd="0" parTransId="{EE96C417-F1CF-4E97-B1E5-D2AB0EA77E31}" sibTransId="{A96C67B2-A111-4C1D-843A-2F9E6C9B7FFC}"/>
    <dgm:cxn modelId="{14747F3B-0F56-4297-8C75-AF52A1500696}" type="presOf" srcId="{EE96C417-F1CF-4E97-B1E5-D2AB0EA77E31}" destId="{CC83CEB6-99CA-4ADA-AE2F-E172CE9F01BD}" srcOrd="0" destOrd="0" presId="urn:microsoft.com/office/officeart/2005/8/layout/radial2"/>
    <dgm:cxn modelId="{A38F653F-2815-4B7F-BE40-58EF126B623E}" type="presOf" srcId="{9D7A0811-757B-4D97-B02D-EFE30C66E362}" destId="{AC57C5D9-EC58-40D7-9C51-6EC2A3ED9709}" srcOrd="0" destOrd="0" presId="urn:microsoft.com/office/officeart/2005/8/layout/radial2"/>
    <dgm:cxn modelId="{C86AD867-A73C-423F-AA35-98E1EE08935C}" type="presOf" srcId="{2FF24E87-6A5E-4EF8-A209-AE8C44F0CAE5}" destId="{BD13F430-3900-4CDF-823A-A85E7E6B4CFD}" srcOrd="0" destOrd="0" presId="urn:microsoft.com/office/officeart/2005/8/layout/radial2"/>
    <dgm:cxn modelId="{696B8271-4CF3-4042-98DC-5C36A756A642}" srcId="{E7A6AD85-03E2-4030-88F7-2A38B4647B9B}" destId="{860AA169-E585-45D2-A741-4E2A80750D82}" srcOrd="0" destOrd="0" parTransId="{31CBB58C-6B36-456B-AAB2-F60F8B05ED79}" sibTransId="{2FA3FF8F-E6A7-4914-BE43-DF24603528F4}"/>
    <dgm:cxn modelId="{6E403552-DE6C-4D7B-A866-A9EB93927770}" type="presOf" srcId="{62E8676B-8CA1-4553-BA8C-A4DE4149C570}" destId="{9FCF0129-AA3D-4475-9BCF-D04172E928A4}" srcOrd="0" destOrd="0" presId="urn:microsoft.com/office/officeart/2005/8/layout/radial2"/>
    <dgm:cxn modelId="{8415A359-2AEA-4492-AED2-A63C4F97F6F0}" srcId="{E7A6AD85-03E2-4030-88F7-2A38B4647B9B}" destId="{041FF03D-D6AC-4B1B-8830-3B7CB03D76F4}" srcOrd="3" destOrd="0" parTransId="{914D6743-66D6-410D-8AF6-B0EDC835A69E}" sibTransId="{404B81CE-C2E1-446E-ACF2-146178FEAC9C}"/>
    <dgm:cxn modelId="{FE508E7E-BDC6-456D-AE74-5BA3B8892EC9}" type="presOf" srcId="{CAED2C37-A6DC-4388-B9B6-B285C3006631}" destId="{C863E39A-30FB-43FB-8646-E06A79D6CE93}" srcOrd="0" destOrd="0" presId="urn:microsoft.com/office/officeart/2005/8/layout/radial2"/>
    <dgm:cxn modelId="{33084792-C7CC-4768-9E1B-3EE596C9CEA2}" type="presOf" srcId="{07C4A412-2A24-4F3C-B434-B004DDB9B090}" destId="{FC0064A6-B7D8-45ED-9748-E602EA29288F}" srcOrd="0" destOrd="0" presId="urn:microsoft.com/office/officeart/2005/8/layout/radial2"/>
    <dgm:cxn modelId="{5B50FE92-C6A8-4EF5-9009-737CA6D433EB}" type="presOf" srcId="{6C9CB98E-8426-465D-B09E-860A08358820}" destId="{2C5C8E82-28AA-4129-AC42-E29390DD4903}" srcOrd="0" destOrd="0" presId="urn:microsoft.com/office/officeart/2005/8/layout/radial2"/>
    <dgm:cxn modelId="{B7EC00A3-A67F-4662-828A-AF6C4188343B}" type="presOf" srcId="{860AA169-E585-45D2-A741-4E2A80750D82}" destId="{CC713F5F-8E5A-4899-B56E-5E426FF6B462}" srcOrd="0" destOrd="0" presId="urn:microsoft.com/office/officeart/2005/8/layout/radial2"/>
    <dgm:cxn modelId="{075528AB-0505-4390-B967-97C5564259D5}" type="presOf" srcId="{914D6743-66D6-410D-8AF6-B0EDC835A69E}" destId="{68ED30C4-9E2F-4C0E-8E9B-FC91A0FD6320}" srcOrd="0" destOrd="0" presId="urn:microsoft.com/office/officeart/2005/8/layout/radial2"/>
    <dgm:cxn modelId="{E78A50B2-6377-4483-8961-383C7B3E6E6F}" type="presOf" srcId="{31CBB58C-6B36-456B-AAB2-F60F8B05ED79}" destId="{CC1134DF-8A7A-4369-9B29-8FDD60A82D5B}" srcOrd="0" destOrd="0" presId="urn:microsoft.com/office/officeart/2005/8/layout/radial2"/>
    <dgm:cxn modelId="{87C482BB-D285-405B-8C94-CB3134A08109}" type="presOf" srcId="{041FF03D-D6AC-4B1B-8830-3B7CB03D76F4}" destId="{9B6CC4F5-9121-49D3-8E04-65217CFC580A}" srcOrd="0" destOrd="0" presId="urn:microsoft.com/office/officeart/2005/8/layout/radial2"/>
    <dgm:cxn modelId="{9110B3C9-226D-4771-B527-DB0215EA8931}" type="presOf" srcId="{E6EA3D47-BAEF-49D4-9947-91064CDD3F88}" destId="{AC0F5A51-93B4-4E74-8E64-C38732561DEA}" srcOrd="0" destOrd="0" presId="urn:microsoft.com/office/officeart/2005/8/layout/radial2"/>
    <dgm:cxn modelId="{FCBBB7CE-942D-4C30-801B-1CBF38BC0813}" type="presOf" srcId="{C7BE2486-8B11-402D-BCFF-63AF277F04DF}" destId="{EC34CAF1-71F0-4D36-BC5E-F6950DAA2514}" srcOrd="0" destOrd="0" presId="urn:microsoft.com/office/officeart/2005/8/layout/radial2"/>
    <dgm:cxn modelId="{CCC736DC-9C0B-4120-BC8C-054F6B81E589}" srcId="{E7A6AD85-03E2-4030-88F7-2A38B4647B9B}" destId="{C7BE2486-8B11-402D-BCFF-63AF277F04DF}" srcOrd="7" destOrd="0" parTransId="{6AFAF43F-8C67-4CA9-A33E-6A707066DD02}" sibTransId="{BE057824-2EAC-451B-BFE6-56131B72B9D7}"/>
    <dgm:cxn modelId="{75B437E0-591F-4D26-8256-72427EE6BF31}" srcId="{E7A6AD85-03E2-4030-88F7-2A38B4647B9B}" destId="{2FF24E87-6A5E-4EF8-A209-AE8C44F0CAE5}" srcOrd="6" destOrd="0" parTransId="{C8305908-1FC8-47C5-BB9D-8329F6F50A4D}" sibTransId="{B6607831-64D5-4B21-A1E2-2B0E618A3C60}"/>
    <dgm:cxn modelId="{CBCE4CE9-C0E5-4E16-B29A-3219E891FC42}" srcId="{E7A6AD85-03E2-4030-88F7-2A38B4647B9B}" destId="{CAED2C37-A6DC-4388-B9B6-B285C3006631}" srcOrd="4" destOrd="0" parTransId="{CA58C78A-5896-4E89-B1CE-9D4CAF7B50D6}" sibTransId="{28198B1E-A627-4BC6-94F0-8FB5A5C1B63B}"/>
    <dgm:cxn modelId="{98FA74F2-5B0F-4F73-AA20-D2E3AAB10C21}" type="presOf" srcId="{6AFAF43F-8C67-4CA9-A33E-6A707066DD02}" destId="{7BC50C9F-E244-4DF7-903A-75226CE6EC72}" srcOrd="0" destOrd="0" presId="urn:microsoft.com/office/officeart/2005/8/layout/radial2"/>
    <dgm:cxn modelId="{318132F6-D482-416A-AD0E-8475B3FED330}" srcId="{E7A6AD85-03E2-4030-88F7-2A38B4647B9B}" destId="{07C4A412-2A24-4F3C-B434-B004DDB9B090}" srcOrd="5" destOrd="0" parTransId="{9D7A0811-757B-4D97-B02D-EFE30C66E362}" sibTransId="{A4034787-70FA-4C76-9CD7-126C9ABA519B}"/>
    <dgm:cxn modelId="{64FD01C2-DC84-480B-A73E-D53D12C7D5ED}" type="presParOf" srcId="{A17E5CB2-C6E5-4E82-824D-4B1465B20D6E}" destId="{5071C4A4-236B-40CD-BD16-3988C871328A}" srcOrd="0" destOrd="0" presId="urn:microsoft.com/office/officeart/2005/8/layout/radial2"/>
    <dgm:cxn modelId="{B51E4EF4-42F7-422A-9145-6F652753C80A}" type="presParOf" srcId="{5071C4A4-236B-40CD-BD16-3988C871328A}" destId="{A113E476-93A7-4C86-92B0-C60DEFE24E9C}" srcOrd="0" destOrd="0" presId="urn:microsoft.com/office/officeart/2005/8/layout/radial2"/>
    <dgm:cxn modelId="{C5126657-3530-4D06-8EAD-CBA538FABD6E}" type="presParOf" srcId="{A113E476-93A7-4C86-92B0-C60DEFE24E9C}" destId="{AC4508C7-1D1F-434C-A666-4A1C4E96AA8F}" srcOrd="0" destOrd="0" presId="urn:microsoft.com/office/officeart/2005/8/layout/radial2"/>
    <dgm:cxn modelId="{983E22FA-2B04-4D22-91F6-3D415094394B}" type="presParOf" srcId="{A113E476-93A7-4C86-92B0-C60DEFE24E9C}" destId="{32F4AE92-75D5-4483-9F67-CBDA8A8E593C}" srcOrd="1" destOrd="0" presId="urn:microsoft.com/office/officeart/2005/8/layout/radial2"/>
    <dgm:cxn modelId="{C44D86C1-561D-4C00-929B-FA855EDC9994}" type="presParOf" srcId="{5071C4A4-236B-40CD-BD16-3988C871328A}" destId="{CC1134DF-8A7A-4369-9B29-8FDD60A82D5B}" srcOrd="1" destOrd="0" presId="urn:microsoft.com/office/officeart/2005/8/layout/radial2"/>
    <dgm:cxn modelId="{08F75425-FF07-4AF2-A224-0AB1A8A02D29}" type="presParOf" srcId="{5071C4A4-236B-40CD-BD16-3988C871328A}" destId="{D94A4898-5CC1-42DD-BBFA-ED89C252B3A0}" srcOrd="2" destOrd="0" presId="urn:microsoft.com/office/officeart/2005/8/layout/radial2"/>
    <dgm:cxn modelId="{19BFF9E8-CF84-4FFA-B845-2BBB5ED79DCD}" type="presParOf" srcId="{D94A4898-5CC1-42DD-BBFA-ED89C252B3A0}" destId="{CC713F5F-8E5A-4899-B56E-5E426FF6B462}" srcOrd="0" destOrd="0" presId="urn:microsoft.com/office/officeart/2005/8/layout/radial2"/>
    <dgm:cxn modelId="{C5D3AF7E-61D9-4E31-A209-97267554580E}" type="presParOf" srcId="{D94A4898-5CC1-42DD-BBFA-ED89C252B3A0}" destId="{07E4246A-4BCB-4E4F-B009-6C2F38F4A9A1}" srcOrd="1" destOrd="0" presId="urn:microsoft.com/office/officeart/2005/8/layout/radial2"/>
    <dgm:cxn modelId="{0BDEDE5B-622E-4908-BFB9-81FC8EB88107}" type="presParOf" srcId="{5071C4A4-236B-40CD-BD16-3988C871328A}" destId="{2C5C8E82-28AA-4129-AC42-E29390DD4903}" srcOrd="3" destOrd="0" presId="urn:microsoft.com/office/officeart/2005/8/layout/radial2"/>
    <dgm:cxn modelId="{2787CF86-4881-4DF7-BA73-2EE20AFC4A87}" type="presParOf" srcId="{5071C4A4-236B-40CD-BD16-3988C871328A}" destId="{DB747C5E-2BFD-49AE-94C9-9A1705867F45}" srcOrd="4" destOrd="0" presId="urn:microsoft.com/office/officeart/2005/8/layout/radial2"/>
    <dgm:cxn modelId="{C22EEB34-9FE5-457C-B499-6166716C4CCB}" type="presParOf" srcId="{DB747C5E-2BFD-49AE-94C9-9A1705867F45}" destId="{AC0F5A51-93B4-4E74-8E64-C38732561DEA}" srcOrd="0" destOrd="0" presId="urn:microsoft.com/office/officeart/2005/8/layout/radial2"/>
    <dgm:cxn modelId="{095C3F2F-45E5-4AB2-8814-5BC4A6B01211}" type="presParOf" srcId="{DB747C5E-2BFD-49AE-94C9-9A1705867F45}" destId="{1B598F42-2545-4ACF-8419-2D47CDC7F2FC}" srcOrd="1" destOrd="0" presId="urn:microsoft.com/office/officeart/2005/8/layout/radial2"/>
    <dgm:cxn modelId="{FC835A48-1834-4CF4-AF71-361AB0C3D5A0}" type="presParOf" srcId="{5071C4A4-236B-40CD-BD16-3988C871328A}" destId="{CC83CEB6-99CA-4ADA-AE2F-E172CE9F01BD}" srcOrd="5" destOrd="0" presId="urn:microsoft.com/office/officeart/2005/8/layout/radial2"/>
    <dgm:cxn modelId="{89688D29-E11C-4E13-BC53-AD930853F09C}" type="presParOf" srcId="{5071C4A4-236B-40CD-BD16-3988C871328A}" destId="{9AACCB5F-B26D-4CB7-8C0D-20A091F41BA3}" srcOrd="6" destOrd="0" presId="urn:microsoft.com/office/officeart/2005/8/layout/radial2"/>
    <dgm:cxn modelId="{77451BE6-2EAB-4686-9E24-0567708EEB53}" type="presParOf" srcId="{9AACCB5F-B26D-4CB7-8C0D-20A091F41BA3}" destId="{9FCF0129-AA3D-4475-9BCF-D04172E928A4}" srcOrd="0" destOrd="0" presId="urn:microsoft.com/office/officeart/2005/8/layout/radial2"/>
    <dgm:cxn modelId="{891A3201-CB96-442C-95A8-F11244E78578}" type="presParOf" srcId="{9AACCB5F-B26D-4CB7-8C0D-20A091F41BA3}" destId="{24D3934A-BC13-4AB6-B720-4E2B7E1C3DB0}" srcOrd="1" destOrd="0" presId="urn:microsoft.com/office/officeart/2005/8/layout/radial2"/>
    <dgm:cxn modelId="{960D0686-B5D9-4D0D-A6AC-FC09723FEEDF}" type="presParOf" srcId="{5071C4A4-236B-40CD-BD16-3988C871328A}" destId="{68ED30C4-9E2F-4C0E-8E9B-FC91A0FD6320}" srcOrd="7" destOrd="0" presId="urn:microsoft.com/office/officeart/2005/8/layout/radial2"/>
    <dgm:cxn modelId="{32CC02BD-EB25-4020-BEBA-F4DE52D7758F}" type="presParOf" srcId="{5071C4A4-236B-40CD-BD16-3988C871328A}" destId="{B5FC708D-3489-459E-ABA7-9DF02E2820F0}" srcOrd="8" destOrd="0" presId="urn:microsoft.com/office/officeart/2005/8/layout/radial2"/>
    <dgm:cxn modelId="{5B9A01E8-22E2-4515-B89E-76EF6C8F7B67}" type="presParOf" srcId="{B5FC708D-3489-459E-ABA7-9DF02E2820F0}" destId="{9B6CC4F5-9121-49D3-8E04-65217CFC580A}" srcOrd="0" destOrd="0" presId="urn:microsoft.com/office/officeart/2005/8/layout/radial2"/>
    <dgm:cxn modelId="{E3031254-6D25-444C-8D8C-7DB579C38E43}" type="presParOf" srcId="{B5FC708D-3489-459E-ABA7-9DF02E2820F0}" destId="{141D2B4D-9BCF-4DBA-A322-1D3325ACF576}" srcOrd="1" destOrd="0" presId="urn:microsoft.com/office/officeart/2005/8/layout/radial2"/>
    <dgm:cxn modelId="{1DA43628-E7EB-45A1-BEFD-D6E1F0904135}" type="presParOf" srcId="{5071C4A4-236B-40CD-BD16-3988C871328A}" destId="{67AD5540-D2EF-4912-890E-3C06FCDDD172}" srcOrd="9" destOrd="0" presId="urn:microsoft.com/office/officeart/2005/8/layout/radial2"/>
    <dgm:cxn modelId="{545ED504-ACD7-4FE8-B7C3-D9C0511755C0}" type="presParOf" srcId="{5071C4A4-236B-40CD-BD16-3988C871328A}" destId="{D875CE03-B71D-4B41-81D4-411BE05F5C05}" srcOrd="10" destOrd="0" presId="urn:microsoft.com/office/officeart/2005/8/layout/radial2"/>
    <dgm:cxn modelId="{61135D6F-13BA-4A7E-8DF6-52AE1592A148}" type="presParOf" srcId="{D875CE03-B71D-4B41-81D4-411BE05F5C05}" destId="{C863E39A-30FB-43FB-8646-E06A79D6CE93}" srcOrd="0" destOrd="0" presId="urn:microsoft.com/office/officeart/2005/8/layout/radial2"/>
    <dgm:cxn modelId="{129F88A4-80EE-48C5-87DC-5A825191D1DC}" type="presParOf" srcId="{D875CE03-B71D-4B41-81D4-411BE05F5C05}" destId="{ADF4ECD2-15B9-4CDB-A856-FE40BE37886C}" srcOrd="1" destOrd="0" presId="urn:microsoft.com/office/officeart/2005/8/layout/radial2"/>
    <dgm:cxn modelId="{149C656B-F3AE-4CDF-AF5B-0EAC672C27AF}" type="presParOf" srcId="{5071C4A4-236B-40CD-BD16-3988C871328A}" destId="{AC57C5D9-EC58-40D7-9C51-6EC2A3ED9709}" srcOrd="11" destOrd="0" presId="urn:microsoft.com/office/officeart/2005/8/layout/radial2"/>
    <dgm:cxn modelId="{FBB6B751-E206-4B8C-85A5-6FB5CFD87F1F}" type="presParOf" srcId="{5071C4A4-236B-40CD-BD16-3988C871328A}" destId="{794C2D77-946A-44A0-83B6-4577D520F053}" srcOrd="12" destOrd="0" presId="urn:microsoft.com/office/officeart/2005/8/layout/radial2"/>
    <dgm:cxn modelId="{86041B6C-13DA-4048-8713-1D1A08B65018}" type="presParOf" srcId="{794C2D77-946A-44A0-83B6-4577D520F053}" destId="{FC0064A6-B7D8-45ED-9748-E602EA29288F}" srcOrd="0" destOrd="0" presId="urn:microsoft.com/office/officeart/2005/8/layout/radial2"/>
    <dgm:cxn modelId="{3A3849E8-5316-4C43-AE61-82DCDD6E6739}" type="presParOf" srcId="{794C2D77-946A-44A0-83B6-4577D520F053}" destId="{A82D4916-B610-4EAA-B05C-1B0EB914AEA4}" srcOrd="1" destOrd="0" presId="urn:microsoft.com/office/officeart/2005/8/layout/radial2"/>
    <dgm:cxn modelId="{EE4B96D9-11D5-457F-95DA-740FB1F88741}" type="presParOf" srcId="{5071C4A4-236B-40CD-BD16-3988C871328A}" destId="{902EB08E-A846-47A8-8980-A95F9ECE1A82}" srcOrd="13" destOrd="0" presId="urn:microsoft.com/office/officeart/2005/8/layout/radial2"/>
    <dgm:cxn modelId="{2C0D4B64-7A21-499F-B6C2-33AF1ECE017D}" type="presParOf" srcId="{5071C4A4-236B-40CD-BD16-3988C871328A}" destId="{310BA04C-5197-4E5E-8C84-EDE159971F1C}" srcOrd="14" destOrd="0" presId="urn:microsoft.com/office/officeart/2005/8/layout/radial2"/>
    <dgm:cxn modelId="{B157411F-A88A-4E47-8255-8679BD911DBA}" type="presParOf" srcId="{310BA04C-5197-4E5E-8C84-EDE159971F1C}" destId="{BD13F430-3900-4CDF-823A-A85E7E6B4CFD}" srcOrd="0" destOrd="0" presId="urn:microsoft.com/office/officeart/2005/8/layout/radial2"/>
    <dgm:cxn modelId="{291F82B7-DB6E-47A2-BF09-E081101D40C6}" type="presParOf" srcId="{310BA04C-5197-4E5E-8C84-EDE159971F1C}" destId="{7245DC42-F032-4E4A-93F1-D0C4B15379E3}" srcOrd="1" destOrd="0" presId="urn:microsoft.com/office/officeart/2005/8/layout/radial2"/>
    <dgm:cxn modelId="{85548838-3958-4153-BF87-C7C31EDC08BD}" type="presParOf" srcId="{5071C4A4-236B-40CD-BD16-3988C871328A}" destId="{7BC50C9F-E244-4DF7-903A-75226CE6EC72}" srcOrd="15" destOrd="0" presId="urn:microsoft.com/office/officeart/2005/8/layout/radial2"/>
    <dgm:cxn modelId="{99CBCE63-34D6-4302-9DA0-21A79C991EB1}" type="presParOf" srcId="{5071C4A4-236B-40CD-BD16-3988C871328A}" destId="{EF1A13F0-713C-44BB-BD24-7958682BEE1C}" srcOrd="16" destOrd="0" presId="urn:microsoft.com/office/officeart/2005/8/layout/radial2"/>
    <dgm:cxn modelId="{5FB8A778-7237-47B1-B4CE-C4BA7029D286}" type="presParOf" srcId="{EF1A13F0-713C-44BB-BD24-7958682BEE1C}" destId="{EC34CAF1-71F0-4D36-BC5E-F6950DAA2514}" srcOrd="0" destOrd="0" presId="urn:microsoft.com/office/officeart/2005/8/layout/radial2"/>
    <dgm:cxn modelId="{8B76E536-8832-49E3-B67B-C1E4EBF577A6}" type="presParOf" srcId="{EF1A13F0-713C-44BB-BD24-7958682BEE1C}" destId="{AB5712F4-6EE7-4D30-B439-9FC172ED9EC2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DA1EC5E-31AA-4A08-AFD9-4F04F9AD2D74}" type="doc">
      <dgm:prSet loTypeId="urn:microsoft.com/office/officeart/2005/8/layout/vList5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F9991EB4-4AD4-460C-9353-36372C55C930}">
      <dgm:prSet/>
      <dgm:spPr/>
      <dgm:t>
        <a:bodyPr/>
        <a:lstStyle/>
        <a:p>
          <a:r>
            <a:rPr lang="ru-RU" b="1" i="1" dirty="0">
              <a:latin typeface="PP Pangram Sans Narrow"/>
            </a:rPr>
            <a:t>Статья 1 Федерального закона от 24.11.1995 № 181-ФЗ </a:t>
          </a:r>
          <a:br>
            <a:rPr lang="ru-RU" b="1" i="1" dirty="0">
              <a:latin typeface="PP Pangram Sans Narrow"/>
            </a:rPr>
          </a:br>
          <a:r>
            <a:rPr lang="ru-RU" b="1" i="1" dirty="0">
              <a:latin typeface="PP Pangram Sans Narrow"/>
            </a:rPr>
            <a:t>«О социальной защите инвалидов в Российской Федерации»</a:t>
          </a:r>
          <a:endParaRPr lang="ru-RU" dirty="0">
            <a:latin typeface="PP Pangram Sans Narrow"/>
          </a:endParaRPr>
        </a:p>
      </dgm:t>
    </dgm:pt>
    <dgm:pt modelId="{32C9E8BC-5E25-4799-A672-919AE6D9475D}" type="parTrans" cxnId="{8ECE1D61-D205-4AE0-8C3C-370C48330B94}">
      <dgm:prSet/>
      <dgm:spPr/>
      <dgm:t>
        <a:bodyPr/>
        <a:lstStyle/>
        <a:p>
          <a:endParaRPr lang="ru-RU"/>
        </a:p>
      </dgm:t>
    </dgm:pt>
    <dgm:pt modelId="{D0E7B09C-3DE9-435F-B1CB-A6E35F600DDF}" type="sibTrans" cxnId="{8ECE1D61-D205-4AE0-8C3C-370C48330B94}">
      <dgm:prSet/>
      <dgm:spPr/>
      <dgm:t>
        <a:bodyPr/>
        <a:lstStyle/>
        <a:p>
          <a:endParaRPr lang="ru-RU"/>
        </a:p>
      </dgm:t>
    </dgm:pt>
    <dgm:pt modelId="{43A63121-4E52-42EA-9785-58BE13EFD601}">
      <dgm:prSet custT="1"/>
      <dgm:spPr/>
      <dgm:t>
        <a:bodyPr spcFirstLastPara="0" vert="horz" wrap="square" lIns="95250" tIns="47625" rIns="95250" bIns="47625" numCol="1" spcCol="1270" anchor="ctr" anchorCtr="0"/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b="1" i="1" kern="1200" dirty="0">
              <a:latin typeface="PP Pangram Sans Narrow"/>
              <a:ea typeface="+mn-ea"/>
              <a:cs typeface="+mn-cs"/>
            </a:rPr>
            <a:t>Статья 1 Конвенции о правах инвалидов ООН</a:t>
          </a:r>
        </a:p>
      </dgm:t>
    </dgm:pt>
    <dgm:pt modelId="{E25762CF-8C90-4F91-81CB-D082D1707FD1}" type="parTrans" cxnId="{12655EF6-A30B-4233-8C61-B538CAC60EE1}">
      <dgm:prSet/>
      <dgm:spPr/>
      <dgm:t>
        <a:bodyPr/>
        <a:lstStyle/>
        <a:p>
          <a:endParaRPr lang="ru-RU"/>
        </a:p>
      </dgm:t>
    </dgm:pt>
    <dgm:pt modelId="{3E9A7EB2-0B12-4B98-B7E9-2EDF212FA97F}" type="sibTrans" cxnId="{12655EF6-A30B-4233-8C61-B538CAC60EE1}">
      <dgm:prSet/>
      <dgm:spPr/>
      <dgm:t>
        <a:bodyPr/>
        <a:lstStyle/>
        <a:p>
          <a:endParaRPr lang="ru-RU"/>
        </a:p>
      </dgm:t>
    </dgm:pt>
    <dgm:pt modelId="{23838762-6480-4527-8A70-A21E85FF6125}">
      <dgm:prSet/>
      <dgm:spPr/>
      <dgm:t>
        <a:bodyPr/>
        <a:lstStyle/>
        <a:p>
          <a:pPr marL="72000" indent="0" algn="just">
            <a:buFontTx/>
            <a:buNone/>
          </a:pPr>
          <a:r>
            <a:rPr lang="ru-RU" b="1" i="1" dirty="0">
              <a:solidFill>
                <a:schemeClr val="bg2">
                  <a:lumMod val="75000"/>
                </a:schemeClr>
              </a:solidFill>
              <a:latin typeface="PP Pangram Sans Narrow"/>
            </a:rPr>
            <a:t>Инвалид</a:t>
          </a:r>
          <a:r>
            <a:rPr lang="ru-RU" dirty="0">
              <a:latin typeface="PP Pangram Sans Narrow"/>
            </a:rPr>
            <a:t> – лицо, которое имеет нарушение здоровья со стойким расстройством функций организма, обусловленное заболеваниями, последствиями травм или дефектами, приводящее к ограничению жизнедеятельности и вызывающее необходимость его социальной защиты </a:t>
          </a:r>
        </a:p>
      </dgm:t>
    </dgm:pt>
    <dgm:pt modelId="{272E9D2A-3219-489D-8C85-2EFCBD0E0694}" type="parTrans" cxnId="{34E4C918-6E30-46F1-84EC-C02634BDA716}">
      <dgm:prSet/>
      <dgm:spPr/>
      <dgm:t>
        <a:bodyPr/>
        <a:lstStyle/>
        <a:p>
          <a:endParaRPr lang="ru-RU"/>
        </a:p>
      </dgm:t>
    </dgm:pt>
    <dgm:pt modelId="{1CC5BCCA-C371-4CEB-8E21-17B8D4940A3C}" type="sibTrans" cxnId="{34E4C918-6E30-46F1-84EC-C02634BDA716}">
      <dgm:prSet/>
      <dgm:spPr/>
      <dgm:t>
        <a:bodyPr/>
        <a:lstStyle/>
        <a:p>
          <a:endParaRPr lang="ru-RU"/>
        </a:p>
      </dgm:t>
    </dgm:pt>
    <dgm:pt modelId="{31A975B8-AD2A-44CC-BCF0-BD7419BAF7EB}">
      <dgm:prSet/>
      <dgm:spPr/>
      <dgm:t>
        <a:bodyPr spcFirstLastPara="0" vert="horz" wrap="square" lIns="68580" tIns="34290" rIns="68580" bIns="34290" numCol="1" spcCol="1270" anchor="ctr" anchorCtr="0"/>
        <a:lstStyle/>
        <a:p>
          <a:pPr marL="72000" indent="0" algn="just">
            <a:buFontTx/>
            <a:buNone/>
          </a:pPr>
          <a:r>
            <a:rPr lang="ru-RU" b="1" i="1" dirty="0">
              <a:solidFill>
                <a:schemeClr val="bg2">
                  <a:lumMod val="75000"/>
                </a:schemeClr>
              </a:solidFill>
              <a:latin typeface="PP Pangram Sans Narrow"/>
            </a:rPr>
            <a:t>Инвалид</a:t>
          </a:r>
          <a:r>
            <a:rPr lang="ru-RU" dirty="0">
              <a:latin typeface="PP Pangram Sans Narrow"/>
            </a:rPr>
            <a:t> – лицо с устойчивыми физическими, психическими, интеллектуальными или сенсорными нарушениями, которые при взаимодействии с различными барьерами могут мешать полному и эффективному участию его в жизни общества </a:t>
          </a:r>
          <a:br>
            <a:rPr lang="ru-RU" dirty="0">
              <a:latin typeface="PP Pangram Sans Narrow"/>
            </a:rPr>
          </a:br>
          <a:r>
            <a:rPr lang="ru-RU" dirty="0">
              <a:latin typeface="PP Pangram Sans Narrow"/>
            </a:rPr>
            <a:t>наравне с другими </a:t>
          </a:r>
        </a:p>
      </dgm:t>
    </dgm:pt>
    <dgm:pt modelId="{1D4636FF-7313-4336-BDC4-CEA14E12B2B4}" type="parTrans" cxnId="{9EEA93E0-23C9-4B85-A215-45F0629051C9}">
      <dgm:prSet/>
      <dgm:spPr/>
      <dgm:t>
        <a:bodyPr/>
        <a:lstStyle/>
        <a:p>
          <a:endParaRPr lang="ru-RU"/>
        </a:p>
      </dgm:t>
    </dgm:pt>
    <dgm:pt modelId="{37C45E5C-9EE0-4B77-B561-4F33172D84CF}" type="sibTrans" cxnId="{9EEA93E0-23C9-4B85-A215-45F0629051C9}">
      <dgm:prSet/>
      <dgm:spPr/>
      <dgm:t>
        <a:bodyPr/>
        <a:lstStyle/>
        <a:p>
          <a:endParaRPr lang="ru-RU"/>
        </a:p>
      </dgm:t>
    </dgm:pt>
    <dgm:pt modelId="{411B1401-968F-4997-88E3-70DB190CF678}" type="pres">
      <dgm:prSet presAssocID="{5DA1EC5E-31AA-4A08-AFD9-4F04F9AD2D74}" presName="Name0" presStyleCnt="0">
        <dgm:presLayoutVars>
          <dgm:dir/>
          <dgm:animLvl val="lvl"/>
          <dgm:resizeHandles val="exact"/>
        </dgm:presLayoutVars>
      </dgm:prSet>
      <dgm:spPr/>
    </dgm:pt>
    <dgm:pt modelId="{29BA7134-1E58-40B1-8282-619DD5AECA9D}" type="pres">
      <dgm:prSet presAssocID="{F9991EB4-4AD4-460C-9353-36372C55C930}" presName="linNode" presStyleCnt="0"/>
      <dgm:spPr/>
    </dgm:pt>
    <dgm:pt modelId="{775CB919-142E-498E-BE48-8E0845E0BA40}" type="pres">
      <dgm:prSet presAssocID="{F9991EB4-4AD4-460C-9353-36372C55C930}" presName="parentText" presStyleLbl="node1" presStyleIdx="0" presStyleCnt="2">
        <dgm:presLayoutVars>
          <dgm:chMax val="1"/>
          <dgm:bulletEnabled val="1"/>
        </dgm:presLayoutVars>
      </dgm:prSet>
      <dgm:spPr/>
    </dgm:pt>
    <dgm:pt modelId="{0A7392E3-5432-44D5-A7B4-31350119E999}" type="pres">
      <dgm:prSet presAssocID="{F9991EB4-4AD4-460C-9353-36372C55C930}" presName="descendantText" presStyleLbl="alignAccFollowNode1" presStyleIdx="0" presStyleCnt="2" custScaleX="95241">
        <dgm:presLayoutVars>
          <dgm:bulletEnabled val="1"/>
        </dgm:presLayoutVars>
      </dgm:prSet>
      <dgm:spPr/>
    </dgm:pt>
    <dgm:pt modelId="{9768D7BD-88E0-4B03-BE95-2DA07EA71603}" type="pres">
      <dgm:prSet presAssocID="{D0E7B09C-3DE9-435F-B1CB-A6E35F600DDF}" presName="sp" presStyleCnt="0"/>
      <dgm:spPr/>
    </dgm:pt>
    <dgm:pt modelId="{DC7B6E98-AE4D-4F16-BB2F-C4AB485E3146}" type="pres">
      <dgm:prSet presAssocID="{43A63121-4E52-42EA-9785-58BE13EFD601}" presName="linNode" presStyleCnt="0"/>
      <dgm:spPr/>
    </dgm:pt>
    <dgm:pt modelId="{00567F43-72C0-49D5-838C-BEB2DB78B453}" type="pres">
      <dgm:prSet presAssocID="{43A63121-4E52-42EA-9785-58BE13EFD601}" presName="parentText" presStyleLbl="node1" presStyleIdx="1" presStyleCnt="2">
        <dgm:presLayoutVars>
          <dgm:chMax val="1"/>
          <dgm:bulletEnabled val="1"/>
        </dgm:presLayoutVars>
      </dgm:prSet>
      <dgm:spPr>
        <a:xfrm>
          <a:off x="0" y="2729277"/>
          <a:ext cx="3862509" cy="2599249"/>
        </a:xfrm>
        <a:prstGeom prst="roundRect">
          <a:avLst/>
        </a:prstGeom>
      </dgm:spPr>
    </dgm:pt>
    <dgm:pt modelId="{48A368E8-A683-48A3-AEA6-31E7D36E0B0F}" type="pres">
      <dgm:prSet presAssocID="{43A63121-4E52-42EA-9785-58BE13EFD601}" presName="descendantText" presStyleLbl="alignAccFollowNode1" presStyleIdx="1" presStyleCnt="2" custScaleX="96176">
        <dgm:presLayoutVars>
          <dgm:bulletEnabled val="1"/>
        </dgm:presLayoutVars>
      </dgm:prSet>
      <dgm:spPr>
        <a:xfrm rot="5400000">
          <a:off x="6256150" y="595560"/>
          <a:ext cx="2079399" cy="6866682"/>
        </a:xfrm>
        <a:prstGeom prst="round2SameRect">
          <a:avLst/>
        </a:prstGeom>
      </dgm:spPr>
    </dgm:pt>
  </dgm:ptLst>
  <dgm:cxnLst>
    <dgm:cxn modelId="{42672212-3767-4228-A4E3-9E212691B8A6}" type="presOf" srcId="{5DA1EC5E-31AA-4A08-AFD9-4F04F9AD2D74}" destId="{411B1401-968F-4997-88E3-70DB190CF678}" srcOrd="0" destOrd="0" presId="urn:microsoft.com/office/officeart/2005/8/layout/vList5"/>
    <dgm:cxn modelId="{34E4C918-6E30-46F1-84EC-C02634BDA716}" srcId="{F9991EB4-4AD4-460C-9353-36372C55C930}" destId="{23838762-6480-4527-8A70-A21E85FF6125}" srcOrd="0" destOrd="0" parTransId="{272E9D2A-3219-489D-8C85-2EFCBD0E0694}" sibTransId="{1CC5BCCA-C371-4CEB-8E21-17B8D4940A3C}"/>
    <dgm:cxn modelId="{8ECE1D61-D205-4AE0-8C3C-370C48330B94}" srcId="{5DA1EC5E-31AA-4A08-AFD9-4F04F9AD2D74}" destId="{F9991EB4-4AD4-460C-9353-36372C55C930}" srcOrd="0" destOrd="0" parTransId="{32C9E8BC-5E25-4799-A672-919AE6D9475D}" sibTransId="{D0E7B09C-3DE9-435F-B1CB-A6E35F600DDF}"/>
    <dgm:cxn modelId="{1EA02D6D-60A7-40F6-B4D7-9FC6D3424EBE}" type="presOf" srcId="{43A63121-4E52-42EA-9785-58BE13EFD601}" destId="{00567F43-72C0-49D5-838C-BEB2DB78B453}" srcOrd="0" destOrd="0" presId="urn:microsoft.com/office/officeart/2005/8/layout/vList5"/>
    <dgm:cxn modelId="{AD3646A2-2BD0-4548-B338-1AC01FD86963}" type="presOf" srcId="{F9991EB4-4AD4-460C-9353-36372C55C930}" destId="{775CB919-142E-498E-BE48-8E0845E0BA40}" srcOrd="0" destOrd="0" presId="urn:microsoft.com/office/officeart/2005/8/layout/vList5"/>
    <dgm:cxn modelId="{9DD73ECE-8E28-4A05-8A37-1EE51FEF7C78}" type="presOf" srcId="{31A975B8-AD2A-44CC-BCF0-BD7419BAF7EB}" destId="{48A368E8-A683-48A3-AEA6-31E7D36E0B0F}" srcOrd="0" destOrd="0" presId="urn:microsoft.com/office/officeart/2005/8/layout/vList5"/>
    <dgm:cxn modelId="{9EEA93E0-23C9-4B85-A215-45F0629051C9}" srcId="{43A63121-4E52-42EA-9785-58BE13EFD601}" destId="{31A975B8-AD2A-44CC-BCF0-BD7419BAF7EB}" srcOrd="0" destOrd="0" parTransId="{1D4636FF-7313-4336-BDC4-CEA14E12B2B4}" sibTransId="{37C45E5C-9EE0-4B77-B561-4F33172D84CF}"/>
    <dgm:cxn modelId="{12655EF6-A30B-4233-8C61-B538CAC60EE1}" srcId="{5DA1EC5E-31AA-4A08-AFD9-4F04F9AD2D74}" destId="{43A63121-4E52-42EA-9785-58BE13EFD601}" srcOrd="1" destOrd="0" parTransId="{E25762CF-8C90-4F91-81CB-D082D1707FD1}" sibTransId="{3E9A7EB2-0B12-4B98-B7E9-2EDF212FA97F}"/>
    <dgm:cxn modelId="{301C60F7-B7A1-45C5-96E5-48289C78F040}" type="presOf" srcId="{23838762-6480-4527-8A70-A21E85FF6125}" destId="{0A7392E3-5432-44D5-A7B4-31350119E999}" srcOrd="0" destOrd="0" presId="urn:microsoft.com/office/officeart/2005/8/layout/vList5"/>
    <dgm:cxn modelId="{AF9506F6-49B8-4E50-A993-9A034835E190}" type="presParOf" srcId="{411B1401-968F-4997-88E3-70DB190CF678}" destId="{29BA7134-1E58-40B1-8282-619DD5AECA9D}" srcOrd="0" destOrd="0" presId="urn:microsoft.com/office/officeart/2005/8/layout/vList5"/>
    <dgm:cxn modelId="{844EB4D9-5097-44E9-AE81-ED67DB36B757}" type="presParOf" srcId="{29BA7134-1E58-40B1-8282-619DD5AECA9D}" destId="{775CB919-142E-498E-BE48-8E0845E0BA40}" srcOrd="0" destOrd="0" presId="urn:microsoft.com/office/officeart/2005/8/layout/vList5"/>
    <dgm:cxn modelId="{C99DDABF-82D4-4AF6-A2B4-A3E5CA553406}" type="presParOf" srcId="{29BA7134-1E58-40B1-8282-619DD5AECA9D}" destId="{0A7392E3-5432-44D5-A7B4-31350119E999}" srcOrd="1" destOrd="0" presId="urn:microsoft.com/office/officeart/2005/8/layout/vList5"/>
    <dgm:cxn modelId="{D3ED1818-5EAF-4632-8B45-8776BCDD529D}" type="presParOf" srcId="{411B1401-968F-4997-88E3-70DB190CF678}" destId="{9768D7BD-88E0-4B03-BE95-2DA07EA71603}" srcOrd="1" destOrd="0" presId="urn:microsoft.com/office/officeart/2005/8/layout/vList5"/>
    <dgm:cxn modelId="{C2C17D41-B987-4BD7-B14B-C4B5911E7F3B}" type="presParOf" srcId="{411B1401-968F-4997-88E3-70DB190CF678}" destId="{DC7B6E98-AE4D-4F16-BB2F-C4AB485E3146}" srcOrd="2" destOrd="0" presId="urn:microsoft.com/office/officeart/2005/8/layout/vList5"/>
    <dgm:cxn modelId="{C06AC643-309D-4BA0-80FE-371E9F3E7BD5}" type="presParOf" srcId="{DC7B6E98-AE4D-4F16-BB2F-C4AB485E3146}" destId="{00567F43-72C0-49D5-838C-BEB2DB78B453}" srcOrd="0" destOrd="0" presId="urn:microsoft.com/office/officeart/2005/8/layout/vList5"/>
    <dgm:cxn modelId="{06DC1133-1D65-44F8-9F9A-8563C49D4420}" type="presParOf" srcId="{DC7B6E98-AE4D-4F16-BB2F-C4AB485E3146}" destId="{48A368E8-A683-48A3-AEA6-31E7D36E0B0F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36DF1A2-0E0E-4523-88D8-116EDDE8BE73}" type="doc">
      <dgm:prSet loTypeId="urn:microsoft.com/office/officeart/2005/8/layout/vList6" loCatId="list" qsTypeId="urn:microsoft.com/office/officeart/2005/8/quickstyle/simple2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33D387FA-74D2-4472-9828-734D240D5C30}">
      <dgm:prSet/>
      <dgm:spPr/>
      <dgm:t>
        <a:bodyPr/>
        <a:lstStyle/>
        <a:p>
          <a:pPr algn="ctr"/>
          <a:r>
            <a:rPr lang="ru-RU" b="1" dirty="0">
              <a:latin typeface="Arial" panose="020B0604020202020204" pitchFamily="34" charset="0"/>
              <a:cs typeface="Arial" panose="020B0604020202020204" pitchFamily="34" charset="0"/>
            </a:rPr>
            <a:t>Указ Президента Российской Федерации </a:t>
          </a:r>
          <a:br>
            <a:rPr lang="ru-RU" b="1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ru-RU" b="1" dirty="0">
              <a:latin typeface="Arial" panose="020B0604020202020204" pitchFamily="34" charset="0"/>
              <a:cs typeface="Arial" panose="020B0604020202020204" pitchFamily="34" charset="0"/>
            </a:rPr>
            <a:t>от 07.05.2018 № 204 «О национальных целях развития Российской Федерации на период до 2024 года» </a:t>
          </a:r>
        </a:p>
        <a:p>
          <a:pPr algn="ctr"/>
          <a:br>
            <a:rPr lang="ru-RU" b="1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ru-RU" b="1" dirty="0">
              <a:latin typeface="Arial" panose="020B0604020202020204" pitchFamily="34" charset="0"/>
              <a:cs typeface="Arial" panose="020B0604020202020204" pitchFamily="34" charset="0"/>
            </a:rPr>
            <a:t>Указ Президента Российской Федерации 21.07.2020 № 474 «О национальных целях развития Российской Федерации на период до 2030 года»</a:t>
          </a:r>
        </a:p>
      </dgm:t>
    </dgm:pt>
    <dgm:pt modelId="{6286B432-04A3-4856-8148-989E409C80B5}" type="parTrans" cxnId="{870EBF74-ECD0-4E49-B790-65F904393287}">
      <dgm:prSet/>
      <dgm:spPr/>
      <dgm:t>
        <a:bodyPr/>
        <a:lstStyle/>
        <a:p>
          <a:endParaRPr lang="ru-RU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92AE1EC-B55A-4DB6-A64B-33C98C04F3E9}" type="sibTrans" cxnId="{870EBF74-ECD0-4E49-B790-65F904393287}">
      <dgm:prSet/>
      <dgm:spPr/>
      <dgm:t>
        <a:bodyPr/>
        <a:lstStyle/>
        <a:p>
          <a:endParaRPr lang="ru-RU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FB6AB75-DA14-44C9-86A3-9B1ADB39CDE7}">
      <dgm:prSet/>
      <dgm:spPr>
        <a:solidFill>
          <a:srgbClr val="14A30D">
            <a:alpha val="74000"/>
          </a:srgbClr>
        </a:solidFill>
      </dgm:spPr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b="1" dirty="0">
              <a:latin typeface="Arial" panose="020B0604020202020204" pitchFamily="34" charset="0"/>
              <a:cs typeface="Arial" panose="020B0604020202020204" pitchFamily="34" charset="0"/>
            </a:rPr>
            <a:t>Распоряжение Правительства Российской Федерации от 01.10.2021 № 2765-р </a:t>
          </a:r>
          <a:br>
            <a:rPr lang="ru-RU" b="1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ru-RU" b="1" dirty="0">
              <a:latin typeface="Arial" panose="020B0604020202020204" pitchFamily="34" charset="0"/>
              <a:cs typeface="Arial" panose="020B0604020202020204" pitchFamily="34" charset="0"/>
            </a:rPr>
            <a:t>«Единый план по достижению национальных целей развития Российской Федерации </a:t>
          </a:r>
          <a:br>
            <a:rPr lang="ru-RU" b="1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ru-RU" b="1" dirty="0">
              <a:latin typeface="Arial" panose="020B0604020202020204" pitchFamily="34" charset="0"/>
              <a:cs typeface="Arial" panose="020B0604020202020204" pitchFamily="34" charset="0"/>
            </a:rPr>
            <a:t>на период до 2024 года и на плановый период до 2030 года» </a:t>
          </a:r>
          <a:br>
            <a:rPr lang="ru-RU" b="1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ru-RU" b="1" dirty="0">
              <a:latin typeface="Arial" panose="020B0604020202020204" pitchFamily="34" charset="0"/>
              <a:cs typeface="Arial" panose="020B0604020202020204" pitchFamily="34" charset="0"/>
            </a:rPr>
            <a:t>(пункт 1.2.5)</a:t>
          </a:r>
        </a:p>
      </dgm:t>
    </dgm:pt>
    <dgm:pt modelId="{51EA6FB3-E905-42AF-A6F8-4520D83A9D3E}" type="parTrans" cxnId="{C5A23219-EA78-4213-AD2E-6A9233D27CD6}">
      <dgm:prSet/>
      <dgm:spPr/>
      <dgm:t>
        <a:bodyPr/>
        <a:lstStyle/>
        <a:p>
          <a:endParaRPr lang="ru-RU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42C6D4E-3DBA-4BCE-A7D6-AF08C5F43E46}" type="sibTrans" cxnId="{C5A23219-EA78-4213-AD2E-6A9233D27CD6}">
      <dgm:prSet/>
      <dgm:spPr/>
      <dgm:t>
        <a:bodyPr/>
        <a:lstStyle/>
        <a:p>
          <a:endParaRPr lang="ru-RU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56EE42A-5F36-49A6-8BF3-B1EAAF4350BF}">
      <dgm:prSet custT="1"/>
      <dgm:spPr/>
      <dgm:t>
        <a:bodyPr spcFirstLastPara="0" vert="horz" wrap="square" lIns="9525" tIns="9525" rIns="9525" bIns="9525" numCol="1" spcCol="1270" anchor="ctr" anchorCtr="0"/>
        <a:lstStyle/>
        <a:p>
          <a:pPr marL="180000" marR="0" lvl="0" indent="0" algn="just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 typeface="Wingdings" panose="05000000000000000000" pitchFamily="2" charset="2"/>
            <a:buChar char="Ø"/>
            <a:tabLst/>
            <a:defRPr/>
          </a:pPr>
          <a:r>
            <a:rPr lang="ru-RU" sz="1600" b="0" kern="1200" dirty="0">
              <a:latin typeface="PP Pangram Sans Narrow"/>
              <a:cs typeface="Arial" panose="020B0604020202020204" pitchFamily="34" charset="0"/>
            </a:rPr>
            <a:t> определены национальные цели развития и </a:t>
          </a:r>
          <a:r>
            <a:rPr lang="ru-RU" sz="1600" b="0" kern="1200" dirty="0">
              <a:latin typeface="PP Pangram Sans Narrow"/>
              <a:ea typeface="+mn-ea"/>
              <a:cs typeface="Arial" panose="020B0604020202020204" pitchFamily="34" charset="0"/>
            </a:rPr>
            <a:t>стратегические</a:t>
          </a:r>
          <a:r>
            <a:rPr lang="ru-RU" sz="1600" b="0" kern="1200" dirty="0">
              <a:latin typeface="PP Pangram Sans Narrow"/>
              <a:cs typeface="Arial" panose="020B0604020202020204" pitchFamily="34" charset="0"/>
            </a:rPr>
            <a:t> приоритеты Правительства Российской Федерации по достижению национальных целей развития и целевых показателей, характеризующих их достижение</a:t>
          </a:r>
        </a:p>
      </dgm:t>
    </dgm:pt>
    <dgm:pt modelId="{C9A75EFA-CD92-408A-8B9F-0774BB1F2D3D}" type="parTrans" cxnId="{FBACF119-EE18-4D5D-96FB-168AE755F647}">
      <dgm:prSet/>
      <dgm:spPr/>
      <dgm:t>
        <a:bodyPr/>
        <a:lstStyle/>
        <a:p>
          <a:endParaRPr lang="ru-RU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9303B27-8A70-4B02-A6EB-12BAAE41BAD6}" type="sibTrans" cxnId="{FBACF119-EE18-4D5D-96FB-168AE755F647}">
      <dgm:prSet/>
      <dgm:spPr/>
      <dgm:t>
        <a:bodyPr/>
        <a:lstStyle/>
        <a:p>
          <a:endParaRPr lang="ru-RU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C4663D9-B10C-4E53-9EF4-95846E093DAA}">
      <dgm:prSet custT="1"/>
      <dgm:spPr>
        <a:solidFill>
          <a:srgbClr val="14967C">
            <a:tint val="40000"/>
            <a:alpha val="90000"/>
            <a:hueOff val="0"/>
            <a:satOff val="0"/>
            <a:lumOff val="0"/>
            <a:alphaOff val="0"/>
          </a:srgbClr>
        </a:solidFill>
        <a:ln w="15875" cap="rnd" cmpd="sng" algn="ctr">
          <a:solidFill>
            <a:srgbClr val="14967C">
              <a:tint val="40000"/>
              <a:alpha val="9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9525" tIns="9525" rIns="9525" bIns="9525" numCol="1" spcCol="1270" anchor="ctr" anchorCtr="0"/>
        <a:lstStyle/>
        <a:p>
          <a:pPr marL="180000" marR="0" lvl="0" indent="0" algn="just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 typeface="Wingdings" panose="05000000000000000000" pitchFamily="2" charset="2"/>
            <a:buChar char="Ø"/>
            <a:tabLst/>
            <a:defRPr/>
          </a:pPr>
          <a:r>
            <a:rPr lang="ru-RU" sz="1500" b="0" kern="1200" dirty="0">
              <a:latin typeface="PP Pangram Sans Narrow"/>
              <a:ea typeface="+mn-ea"/>
              <a:cs typeface="Arial" panose="020B0604020202020204" pitchFamily="34" charset="0"/>
            </a:rPr>
            <a:t> утверждены</a:t>
          </a:r>
          <a:r>
            <a:rPr lang="ru-RU" sz="1500" b="0" kern="1200" dirty="0">
              <a:latin typeface="PP Pangram Sans Narrow"/>
              <a:cs typeface="Arial" panose="020B0604020202020204" pitchFamily="34" charset="0"/>
            </a:rPr>
            <a:t> конкретные действия по достижению национальных целей развития</a:t>
          </a:r>
        </a:p>
      </dgm:t>
    </dgm:pt>
    <dgm:pt modelId="{E0852CE5-C833-4B1B-B694-582409896497}" type="sibTrans" cxnId="{C0DE2075-BBE9-4A13-A1D9-9E4D28A6B7E4}">
      <dgm:prSet/>
      <dgm:spPr/>
      <dgm:t>
        <a:bodyPr/>
        <a:lstStyle/>
        <a:p>
          <a:endParaRPr lang="ru-RU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D010873-FB5A-4E78-A66D-E3948CF83685}" type="parTrans" cxnId="{C0DE2075-BBE9-4A13-A1D9-9E4D28A6B7E4}">
      <dgm:prSet/>
      <dgm:spPr/>
      <dgm:t>
        <a:bodyPr/>
        <a:lstStyle/>
        <a:p>
          <a:endParaRPr lang="ru-RU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E34BAE3-D35E-47C2-980A-6425842F300F}">
      <dgm:prSet custT="1"/>
      <dgm:spPr>
        <a:solidFill>
          <a:srgbClr val="14967C">
            <a:tint val="40000"/>
            <a:alpha val="90000"/>
            <a:hueOff val="0"/>
            <a:satOff val="0"/>
            <a:lumOff val="0"/>
            <a:alphaOff val="0"/>
          </a:srgbClr>
        </a:solidFill>
        <a:ln w="15875" cap="rnd" cmpd="sng" algn="ctr">
          <a:solidFill>
            <a:srgbClr val="14967C">
              <a:tint val="40000"/>
              <a:alpha val="9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9525" tIns="9525" rIns="9525" bIns="9525" numCol="1" spcCol="1270" anchor="ctr" anchorCtr="0"/>
        <a:lstStyle/>
        <a:p>
          <a:pPr marL="180000" marR="0" lvl="0" indent="0" algn="just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 typeface="Wingdings" panose="05000000000000000000" pitchFamily="2" charset="2"/>
            <a:buChar char="Ø"/>
            <a:tabLst/>
            <a:defRPr/>
          </a:pPr>
          <a:r>
            <a:rPr lang="ru-RU" sz="1500" b="0" kern="1200" dirty="0">
              <a:latin typeface="PP Pangram Sans Narrow"/>
              <a:cs typeface="Arial" panose="020B0604020202020204" pitchFamily="34" charset="0"/>
            </a:rPr>
            <a:t> сформирована последовательность мероприятий и этапы, в том числе поддержка лиц с ограниченными возможностями и инвалидов в части обеспечения доступных приоритетных объектов социальной, транспортной, инженерной инфраструктур</a:t>
          </a:r>
        </a:p>
      </dgm:t>
    </dgm:pt>
    <dgm:pt modelId="{33B5557D-D1CB-47DD-9BE0-05EC1B0D2690}" type="parTrans" cxnId="{8ABD0A95-9B63-43C7-8DE5-4D043B006683}">
      <dgm:prSet/>
      <dgm:spPr/>
      <dgm:t>
        <a:bodyPr/>
        <a:lstStyle/>
        <a:p>
          <a:endParaRPr lang="ru-RU" b="1"/>
        </a:p>
      </dgm:t>
    </dgm:pt>
    <dgm:pt modelId="{2CF7F106-98B4-49F1-9883-53E1920F7244}" type="sibTrans" cxnId="{8ABD0A95-9B63-43C7-8DE5-4D043B006683}">
      <dgm:prSet/>
      <dgm:spPr/>
      <dgm:t>
        <a:bodyPr/>
        <a:lstStyle/>
        <a:p>
          <a:endParaRPr lang="ru-RU" b="1"/>
        </a:p>
      </dgm:t>
    </dgm:pt>
    <dgm:pt modelId="{208F41E6-7D55-4D15-8CF6-ACFA2DF9C830}">
      <dgm:prSet custT="1"/>
      <dgm:spPr>
        <a:solidFill>
          <a:srgbClr val="14967C">
            <a:tint val="40000"/>
            <a:alpha val="90000"/>
            <a:hueOff val="0"/>
            <a:satOff val="0"/>
            <a:lumOff val="0"/>
            <a:alphaOff val="0"/>
          </a:srgbClr>
        </a:solidFill>
        <a:ln w="15875" cap="rnd" cmpd="sng" algn="ctr">
          <a:solidFill>
            <a:srgbClr val="14967C">
              <a:tint val="40000"/>
              <a:alpha val="9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9525" tIns="9525" rIns="9525" bIns="9525" numCol="1" spcCol="1270" anchor="ctr" anchorCtr="0"/>
        <a:lstStyle/>
        <a:p>
          <a:pPr marL="180000" marR="0" lvl="0" indent="0" algn="just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 typeface="Wingdings" panose="05000000000000000000" pitchFamily="2" charset="2"/>
            <a:buNone/>
            <a:tabLst/>
            <a:defRPr/>
          </a:pPr>
          <a:endParaRPr lang="ru-RU" sz="800" b="0" kern="1200" dirty="0">
            <a:latin typeface="PP Pangram Sans Narrow"/>
            <a:cs typeface="Arial" panose="020B0604020202020204" pitchFamily="34" charset="0"/>
          </a:endParaRPr>
        </a:p>
      </dgm:t>
    </dgm:pt>
    <dgm:pt modelId="{AFC15671-741E-4B63-98B5-2210A38EBF17}" type="parTrans" cxnId="{64BCAA8B-D955-4DD0-A2DB-CA76D5EFBCC7}">
      <dgm:prSet/>
      <dgm:spPr/>
      <dgm:t>
        <a:bodyPr/>
        <a:lstStyle/>
        <a:p>
          <a:endParaRPr lang="ru-RU" b="1"/>
        </a:p>
      </dgm:t>
    </dgm:pt>
    <dgm:pt modelId="{F66BAB44-C530-46B5-A8DE-E20FC4C01F34}" type="sibTrans" cxnId="{64BCAA8B-D955-4DD0-A2DB-CA76D5EFBCC7}">
      <dgm:prSet/>
      <dgm:spPr/>
      <dgm:t>
        <a:bodyPr/>
        <a:lstStyle/>
        <a:p>
          <a:endParaRPr lang="ru-RU" b="1"/>
        </a:p>
      </dgm:t>
    </dgm:pt>
    <dgm:pt modelId="{E2E7E432-DBE2-4B7C-86C5-2C99AFE68DE9}" type="pres">
      <dgm:prSet presAssocID="{236DF1A2-0E0E-4523-88D8-116EDDE8BE73}" presName="Name0" presStyleCnt="0">
        <dgm:presLayoutVars>
          <dgm:dir/>
          <dgm:animLvl val="lvl"/>
          <dgm:resizeHandles/>
        </dgm:presLayoutVars>
      </dgm:prSet>
      <dgm:spPr/>
    </dgm:pt>
    <dgm:pt modelId="{AEE39BED-0804-4508-8B91-1C20FF5CFC7F}" type="pres">
      <dgm:prSet presAssocID="{33D387FA-74D2-4472-9828-734D240D5C30}" presName="linNode" presStyleCnt="0"/>
      <dgm:spPr/>
    </dgm:pt>
    <dgm:pt modelId="{E42EA1E0-6A79-4D43-93DB-CAA96482B4E6}" type="pres">
      <dgm:prSet presAssocID="{33D387FA-74D2-4472-9828-734D240D5C30}" presName="parentShp" presStyleLbl="node1" presStyleIdx="0" presStyleCnt="2" custLinFactNeighborX="-1672" custLinFactNeighborY="1032">
        <dgm:presLayoutVars>
          <dgm:bulletEnabled val="1"/>
        </dgm:presLayoutVars>
      </dgm:prSet>
      <dgm:spPr/>
    </dgm:pt>
    <dgm:pt modelId="{11A4A620-1D0D-46C4-B462-2A69B9C33D39}" type="pres">
      <dgm:prSet presAssocID="{33D387FA-74D2-4472-9828-734D240D5C30}" presName="childShp" presStyleLbl="bgAccFollowNode1" presStyleIdx="0" presStyleCnt="2" custLinFactNeighborX="3972" custLinFactNeighborY="-1032">
        <dgm:presLayoutVars>
          <dgm:bulletEnabled val="1"/>
        </dgm:presLayoutVars>
      </dgm:prSet>
      <dgm:spPr>
        <a:xfrm>
          <a:off x="4246824" y="0"/>
          <a:ext cx="6370237" cy="1721135"/>
        </a:xfrm>
        <a:prstGeom prst="rightArrow">
          <a:avLst>
            <a:gd name="adj1" fmla="val 75000"/>
            <a:gd name="adj2" fmla="val 50000"/>
          </a:avLst>
        </a:prstGeom>
      </dgm:spPr>
    </dgm:pt>
    <dgm:pt modelId="{AAE882F9-C64F-4919-8982-36458DFCB4C2}" type="pres">
      <dgm:prSet presAssocID="{292AE1EC-B55A-4DB6-A64B-33C98C04F3E9}" presName="spacing" presStyleCnt="0"/>
      <dgm:spPr/>
    </dgm:pt>
    <dgm:pt modelId="{9621FDEE-F183-4033-B82B-2A0F334A24F1}" type="pres">
      <dgm:prSet presAssocID="{6FB6AB75-DA14-44C9-86A3-9B1ADB39CDE7}" presName="linNode" presStyleCnt="0"/>
      <dgm:spPr/>
    </dgm:pt>
    <dgm:pt modelId="{0933EF11-52E8-4AC4-90D7-C2C6EDC4858A}" type="pres">
      <dgm:prSet presAssocID="{6FB6AB75-DA14-44C9-86A3-9B1ADB39CDE7}" presName="parentShp" presStyleLbl="node1" presStyleIdx="1" presStyleCnt="2" custLinFactNeighborX="603" custLinFactNeighborY="968">
        <dgm:presLayoutVars>
          <dgm:bulletEnabled val="1"/>
        </dgm:presLayoutVars>
      </dgm:prSet>
      <dgm:spPr/>
    </dgm:pt>
    <dgm:pt modelId="{955F654A-6033-4CFD-AFA5-1643B4ED93AE}" type="pres">
      <dgm:prSet presAssocID="{6FB6AB75-DA14-44C9-86A3-9B1ADB39CDE7}" presName="childShp" presStyleLbl="bgAccFollowNode1" presStyleIdx="1" presStyleCnt="2" custScaleY="115679">
        <dgm:presLayoutVars>
          <dgm:bulletEnabled val="1"/>
        </dgm:presLayoutVars>
      </dgm:prSet>
      <dgm:spPr>
        <a:xfrm>
          <a:off x="4257730" y="2187812"/>
          <a:ext cx="6386595" cy="1988457"/>
        </a:xfrm>
        <a:prstGeom prst="rightArrow">
          <a:avLst>
            <a:gd name="adj1" fmla="val 75000"/>
            <a:gd name="adj2" fmla="val 50000"/>
          </a:avLst>
        </a:prstGeom>
      </dgm:spPr>
    </dgm:pt>
  </dgm:ptLst>
  <dgm:cxnLst>
    <dgm:cxn modelId="{03446014-E2B2-4831-BA70-6E9B9730B33A}" type="presOf" srcId="{5C4663D9-B10C-4E53-9EF4-95846E093DAA}" destId="{955F654A-6033-4CFD-AFA5-1643B4ED93AE}" srcOrd="0" destOrd="0" presId="urn:microsoft.com/office/officeart/2005/8/layout/vList6"/>
    <dgm:cxn modelId="{C5A23219-EA78-4213-AD2E-6A9233D27CD6}" srcId="{236DF1A2-0E0E-4523-88D8-116EDDE8BE73}" destId="{6FB6AB75-DA14-44C9-86A3-9B1ADB39CDE7}" srcOrd="1" destOrd="0" parTransId="{51EA6FB3-E905-42AF-A6F8-4520D83A9D3E}" sibTransId="{542C6D4E-3DBA-4BCE-A7D6-AF08C5F43E46}"/>
    <dgm:cxn modelId="{FBACF119-EE18-4D5D-96FB-168AE755F647}" srcId="{33D387FA-74D2-4472-9828-734D240D5C30}" destId="{A56EE42A-5F36-49A6-8BF3-B1EAAF4350BF}" srcOrd="0" destOrd="0" parTransId="{C9A75EFA-CD92-408A-8B9F-0774BB1F2D3D}" sibTransId="{29303B27-8A70-4B02-A6EB-12BAAE41BAD6}"/>
    <dgm:cxn modelId="{49EA2C22-9A3B-443E-9C5E-F7FED7B2673D}" type="presOf" srcId="{208F41E6-7D55-4D15-8CF6-ACFA2DF9C830}" destId="{955F654A-6033-4CFD-AFA5-1643B4ED93AE}" srcOrd="0" destOrd="1" presId="urn:microsoft.com/office/officeart/2005/8/layout/vList6"/>
    <dgm:cxn modelId="{D23E3141-38AE-437B-85D9-17AD739393BC}" type="presOf" srcId="{236DF1A2-0E0E-4523-88D8-116EDDE8BE73}" destId="{E2E7E432-DBE2-4B7C-86C5-2C99AFE68DE9}" srcOrd="0" destOrd="0" presId="urn:microsoft.com/office/officeart/2005/8/layout/vList6"/>
    <dgm:cxn modelId="{A4C67161-6D91-4ED2-A29F-539E83F08A9A}" type="presOf" srcId="{6FB6AB75-DA14-44C9-86A3-9B1ADB39CDE7}" destId="{0933EF11-52E8-4AC4-90D7-C2C6EDC4858A}" srcOrd="0" destOrd="0" presId="urn:microsoft.com/office/officeart/2005/8/layout/vList6"/>
    <dgm:cxn modelId="{870EBF74-ECD0-4E49-B790-65F904393287}" srcId="{236DF1A2-0E0E-4523-88D8-116EDDE8BE73}" destId="{33D387FA-74D2-4472-9828-734D240D5C30}" srcOrd="0" destOrd="0" parTransId="{6286B432-04A3-4856-8148-989E409C80B5}" sibTransId="{292AE1EC-B55A-4DB6-A64B-33C98C04F3E9}"/>
    <dgm:cxn modelId="{C0DE2075-BBE9-4A13-A1D9-9E4D28A6B7E4}" srcId="{6FB6AB75-DA14-44C9-86A3-9B1ADB39CDE7}" destId="{5C4663D9-B10C-4E53-9EF4-95846E093DAA}" srcOrd="0" destOrd="0" parTransId="{9D010873-FB5A-4E78-A66D-E3948CF83685}" sibTransId="{E0852CE5-C833-4B1B-B694-582409896497}"/>
    <dgm:cxn modelId="{CB849359-5D33-43AF-9CB5-6F8F29A7FE4F}" type="presOf" srcId="{33D387FA-74D2-4472-9828-734D240D5C30}" destId="{E42EA1E0-6A79-4D43-93DB-CAA96482B4E6}" srcOrd="0" destOrd="0" presId="urn:microsoft.com/office/officeart/2005/8/layout/vList6"/>
    <dgm:cxn modelId="{64BCAA8B-D955-4DD0-A2DB-CA76D5EFBCC7}" srcId="{6FB6AB75-DA14-44C9-86A3-9B1ADB39CDE7}" destId="{208F41E6-7D55-4D15-8CF6-ACFA2DF9C830}" srcOrd="1" destOrd="0" parTransId="{AFC15671-741E-4B63-98B5-2210A38EBF17}" sibTransId="{F66BAB44-C530-46B5-A8DE-E20FC4C01F34}"/>
    <dgm:cxn modelId="{8ABD0A95-9B63-43C7-8DE5-4D043B006683}" srcId="{6FB6AB75-DA14-44C9-86A3-9B1ADB39CDE7}" destId="{DE34BAE3-D35E-47C2-980A-6425842F300F}" srcOrd="2" destOrd="0" parTransId="{33B5557D-D1CB-47DD-9BE0-05EC1B0D2690}" sibTransId="{2CF7F106-98B4-49F1-9883-53E1920F7244}"/>
    <dgm:cxn modelId="{3008F7A2-A6F6-4631-8F7B-FC0C8DF5A137}" type="presOf" srcId="{DE34BAE3-D35E-47C2-980A-6425842F300F}" destId="{955F654A-6033-4CFD-AFA5-1643B4ED93AE}" srcOrd="0" destOrd="2" presId="urn:microsoft.com/office/officeart/2005/8/layout/vList6"/>
    <dgm:cxn modelId="{9D0DEDD0-AF4B-418D-992B-79A55F896178}" type="presOf" srcId="{A56EE42A-5F36-49A6-8BF3-B1EAAF4350BF}" destId="{11A4A620-1D0D-46C4-B462-2A69B9C33D39}" srcOrd="0" destOrd="0" presId="urn:microsoft.com/office/officeart/2005/8/layout/vList6"/>
    <dgm:cxn modelId="{0C6682CA-F46F-42B0-A27F-99C5C5A3D513}" type="presParOf" srcId="{E2E7E432-DBE2-4B7C-86C5-2C99AFE68DE9}" destId="{AEE39BED-0804-4508-8B91-1C20FF5CFC7F}" srcOrd="0" destOrd="0" presId="urn:microsoft.com/office/officeart/2005/8/layout/vList6"/>
    <dgm:cxn modelId="{7B60DB29-79E4-4062-B590-D6D322B01A7F}" type="presParOf" srcId="{AEE39BED-0804-4508-8B91-1C20FF5CFC7F}" destId="{E42EA1E0-6A79-4D43-93DB-CAA96482B4E6}" srcOrd="0" destOrd="0" presId="urn:microsoft.com/office/officeart/2005/8/layout/vList6"/>
    <dgm:cxn modelId="{D8E151A8-BFDD-4C83-99BF-2E3B64927A4E}" type="presParOf" srcId="{AEE39BED-0804-4508-8B91-1C20FF5CFC7F}" destId="{11A4A620-1D0D-46C4-B462-2A69B9C33D39}" srcOrd="1" destOrd="0" presId="urn:microsoft.com/office/officeart/2005/8/layout/vList6"/>
    <dgm:cxn modelId="{27D3FA62-03F1-48DF-8C43-427673834DA2}" type="presParOf" srcId="{E2E7E432-DBE2-4B7C-86C5-2C99AFE68DE9}" destId="{AAE882F9-C64F-4919-8982-36458DFCB4C2}" srcOrd="1" destOrd="0" presId="urn:microsoft.com/office/officeart/2005/8/layout/vList6"/>
    <dgm:cxn modelId="{C4DFEF5B-0B90-4167-98C8-E7283D60E188}" type="presParOf" srcId="{E2E7E432-DBE2-4B7C-86C5-2C99AFE68DE9}" destId="{9621FDEE-F183-4033-B82B-2A0F334A24F1}" srcOrd="2" destOrd="0" presId="urn:microsoft.com/office/officeart/2005/8/layout/vList6"/>
    <dgm:cxn modelId="{0254CD14-8D4C-4CB8-AE91-F87927211323}" type="presParOf" srcId="{9621FDEE-F183-4033-B82B-2A0F334A24F1}" destId="{0933EF11-52E8-4AC4-90D7-C2C6EDC4858A}" srcOrd="0" destOrd="0" presId="urn:microsoft.com/office/officeart/2005/8/layout/vList6"/>
    <dgm:cxn modelId="{591344F2-A408-4598-9733-AF1E688BAF28}" type="presParOf" srcId="{9621FDEE-F183-4033-B82B-2A0F334A24F1}" destId="{955F654A-6033-4CFD-AFA5-1643B4ED93AE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4972E6A-716F-4E5E-AE29-BCAF4653058E}" type="doc">
      <dgm:prSet loTypeId="urn:microsoft.com/office/officeart/2008/layout/PictureStrips" loCatId="list" qsTypeId="urn:microsoft.com/office/officeart/2005/8/quickstyle/simple1" qsCatId="simple" csTypeId="urn:microsoft.com/office/officeart/2005/8/colors/accent3_4" csCatId="accent3" phldr="1"/>
      <dgm:spPr/>
      <dgm:t>
        <a:bodyPr/>
        <a:lstStyle/>
        <a:p>
          <a:endParaRPr lang="ru-RU"/>
        </a:p>
      </dgm:t>
    </dgm:pt>
    <dgm:pt modelId="{0286AD1B-AE5C-461E-8CF7-97D0A4202FB6}">
      <dgm:prSet/>
      <dgm:spPr/>
      <dgm:t>
        <a:bodyPr/>
        <a:lstStyle/>
        <a:p>
          <a:r>
            <a:rPr lang="ru-RU" b="1" dirty="0">
              <a:latin typeface="PP Pangram Sans Narrow"/>
              <a:cs typeface="Arial" panose="020B0604020202020204" pitchFamily="34" charset="0"/>
            </a:rPr>
            <a:t>Обеспечение беспрепятственного доступа инвалидов к информации</a:t>
          </a:r>
          <a:endParaRPr lang="ru-RU" dirty="0">
            <a:latin typeface="PP Pangram Sans Narrow"/>
            <a:cs typeface="Arial" panose="020B0604020202020204" pitchFamily="34" charset="0"/>
          </a:endParaRPr>
        </a:p>
      </dgm:t>
    </dgm:pt>
    <dgm:pt modelId="{64F7771F-24F9-4456-BB77-FEB396FFF70A}" type="parTrans" cxnId="{67BC4760-F8FA-4B0C-81FE-F511D90E7AD4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2D526F8-FE5D-407A-9180-13C53B3B033C}" type="sibTrans" cxnId="{67BC4760-F8FA-4B0C-81FE-F511D90E7AD4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60DD1E2-A129-4344-BA04-8F1D0A1B0F22}">
      <dgm:prSet/>
      <dgm:spPr/>
      <dgm:t>
        <a:bodyPr/>
        <a:lstStyle/>
        <a:p>
          <a:r>
            <a:rPr lang="ru-RU" b="1">
              <a:latin typeface="PP Pangram Sans Narrow"/>
              <a:cs typeface="Arial" panose="020B0604020202020204" pitchFamily="34" charset="0"/>
            </a:rPr>
            <a:t>Обеспечение беспрепятственного доступа инвалидов к объектам социальной, инженерной и транспортной инфраструктур</a:t>
          </a:r>
          <a:endParaRPr lang="ru-RU" dirty="0">
            <a:latin typeface="PP Pangram Sans Narrow"/>
            <a:cs typeface="Arial" panose="020B0604020202020204" pitchFamily="34" charset="0"/>
          </a:endParaRPr>
        </a:p>
      </dgm:t>
    </dgm:pt>
    <dgm:pt modelId="{DEF6CD50-40D3-4874-B699-E701625EA992}" type="parTrans" cxnId="{29626E82-4459-493D-9B22-4C8F981C2BE3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41415FE-2073-4623-A319-CFB82B2F5E5A}" type="sibTrans" cxnId="{29626E82-4459-493D-9B22-4C8F981C2BE3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25EC45C-B151-477F-AAA6-FA460BCC83C1}">
      <dgm:prSet custT="1"/>
      <dgm:spPr/>
      <dgm:t>
        <a:bodyPr spcFirstLastPara="0" vert="horz" wrap="square" lIns="1146556" tIns="68580" rIns="68580" bIns="68580" numCol="1" spcCol="1270" anchor="ctr" anchorCtr="0"/>
        <a:lstStyle/>
        <a:p>
          <a:r>
            <a:rPr lang="ru-RU" sz="1800" b="1" kern="1200" dirty="0">
              <a:latin typeface="PP Pangram Sans Narrow"/>
              <a:cs typeface="Arial" panose="020B0604020202020204" pitchFamily="34" charset="0"/>
            </a:rPr>
            <a:t>Оценка соблюдения </a:t>
          </a:r>
          <a:r>
            <a:rPr lang="ru-RU" sz="1800" b="1" kern="1200" dirty="0">
              <a:latin typeface="PP Pangram Sans Narrow"/>
              <a:ea typeface="+mn-ea"/>
              <a:cs typeface="Arial" panose="020B0604020202020204" pitchFamily="34" charset="0"/>
            </a:rPr>
            <a:t>обязательных</a:t>
          </a:r>
          <a:r>
            <a:rPr lang="ru-RU" sz="1800" b="1" kern="1200" dirty="0">
              <a:latin typeface="PP Pangram Sans Narrow"/>
              <a:cs typeface="Arial" panose="020B0604020202020204" pitchFamily="34" charset="0"/>
            </a:rPr>
            <a:t> требований к обеспечению доступности для инвалидов объектов социальной, инженерной и транспортной инфраструктур и предоставляемых услуг</a:t>
          </a:r>
          <a:endParaRPr lang="ru-RU" sz="1800" kern="1200" dirty="0">
            <a:latin typeface="PP Pangram Sans Narrow"/>
            <a:cs typeface="Arial" panose="020B0604020202020204" pitchFamily="34" charset="0"/>
          </a:endParaRPr>
        </a:p>
      </dgm:t>
    </dgm:pt>
    <dgm:pt modelId="{4F258C93-33CF-4F99-87F2-A1C545BE0527}" type="parTrans" cxnId="{36D4E398-7296-49B1-98B2-2AF9F4E8D34F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0FD4681-CFC2-4B59-9B0C-16D20F38DB8F}" type="sibTrans" cxnId="{36D4E398-7296-49B1-98B2-2AF9F4E8D34F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D6782E1-1224-4F36-8DEC-A16DB0C7DEC8}">
      <dgm:prSet/>
      <dgm:spPr/>
      <dgm:t>
        <a:bodyPr/>
        <a:lstStyle/>
        <a:p>
          <a:r>
            <a:rPr lang="ru-RU" b="1">
              <a:latin typeface="PP Pangram Sans Narrow"/>
              <a:cs typeface="Arial" panose="020B0604020202020204" pitchFamily="34" charset="0"/>
            </a:rPr>
            <a:t>Ответственность за уклонение от исполнения требований к созданию условий для беспрепятственного доступа инвалидов к объектам социальной, инженерной и транспортной инфраструктур</a:t>
          </a:r>
          <a:endParaRPr lang="ru-RU" dirty="0">
            <a:latin typeface="PP Pangram Sans Narrow"/>
            <a:cs typeface="Arial" panose="020B0604020202020204" pitchFamily="34" charset="0"/>
          </a:endParaRPr>
        </a:p>
      </dgm:t>
    </dgm:pt>
    <dgm:pt modelId="{FCF49A84-65D3-48DD-8E44-A4A07349061B}" type="parTrans" cxnId="{E7B081B0-5D2E-4E76-9DA5-8C7DA0A0940E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21BFEF5-A448-454E-9D60-28B5A1A1BC0F}" type="sibTrans" cxnId="{E7B081B0-5D2E-4E76-9DA5-8C7DA0A0940E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7BD7F93-529E-4D6D-9E12-A9E6A860D719}" type="pres">
      <dgm:prSet presAssocID="{B4972E6A-716F-4E5E-AE29-BCAF4653058E}" presName="Name0" presStyleCnt="0">
        <dgm:presLayoutVars>
          <dgm:dir/>
          <dgm:resizeHandles val="exact"/>
        </dgm:presLayoutVars>
      </dgm:prSet>
      <dgm:spPr/>
    </dgm:pt>
    <dgm:pt modelId="{8C44B3E9-0815-4DCB-BF70-64FFA9B1EB0D}" type="pres">
      <dgm:prSet presAssocID="{0286AD1B-AE5C-461E-8CF7-97D0A4202FB6}" presName="composite" presStyleCnt="0"/>
      <dgm:spPr/>
    </dgm:pt>
    <dgm:pt modelId="{ABEC06C0-88AE-49F2-8D6C-773DC88E5D85}" type="pres">
      <dgm:prSet presAssocID="{0286AD1B-AE5C-461E-8CF7-97D0A4202FB6}" presName="rect1" presStyleLbl="trAlignAcc1" presStyleIdx="0" presStyleCnt="4">
        <dgm:presLayoutVars>
          <dgm:bulletEnabled val="1"/>
        </dgm:presLayoutVars>
      </dgm:prSet>
      <dgm:spPr/>
    </dgm:pt>
    <dgm:pt modelId="{DB4C56BE-BF6D-48D4-AA28-22584312BCBC}" type="pres">
      <dgm:prSet presAssocID="{0286AD1B-AE5C-461E-8CF7-97D0A4202FB6}" presName="rect2" presStyleLbl="fgImgPlace1" presStyleIdx="0" presStyleCnt="4"/>
      <dgm:spPr/>
    </dgm:pt>
    <dgm:pt modelId="{B8391441-8566-4FF7-8526-23B76CB30267}" type="pres">
      <dgm:prSet presAssocID="{B2D526F8-FE5D-407A-9180-13C53B3B033C}" presName="sibTrans" presStyleCnt="0"/>
      <dgm:spPr/>
    </dgm:pt>
    <dgm:pt modelId="{697DF67F-678C-4FC1-9CEE-F4AC463279FA}" type="pres">
      <dgm:prSet presAssocID="{560DD1E2-A129-4344-BA04-8F1D0A1B0F22}" presName="composite" presStyleCnt="0"/>
      <dgm:spPr/>
    </dgm:pt>
    <dgm:pt modelId="{7BCCAC07-F8A8-4CC3-9B69-7D1A3EC13A41}" type="pres">
      <dgm:prSet presAssocID="{560DD1E2-A129-4344-BA04-8F1D0A1B0F22}" presName="rect1" presStyleLbl="trAlignAcc1" presStyleIdx="1" presStyleCnt="4">
        <dgm:presLayoutVars>
          <dgm:bulletEnabled val="1"/>
        </dgm:presLayoutVars>
      </dgm:prSet>
      <dgm:spPr/>
    </dgm:pt>
    <dgm:pt modelId="{DA1A8FD8-5D0B-4BE4-B8F0-EFD5B9FD536A}" type="pres">
      <dgm:prSet presAssocID="{560DD1E2-A129-4344-BA04-8F1D0A1B0F22}" presName="rect2" presStyleLbl="fgImgPlace1" presStyleIdx="1" presStyleCnt="4"/>
      <dgm:spPr/>
    </dgm:pt>
    <dgm:pt modelId="{57323B22-88AA-42D9-8284-DFEDFD7E8CD0}" type="pres">
      <dgm:prSet presAssocID="{B41415FE-2073-4623-A319-CFB82B2F5E5A}" presName="sibTrans" presStyleCnt="0"/>
      <dgm:spPr/>
    </dgm:pt>
    <dgm:pt modelId="{847241CA-0454-42F9-918F-AD4D7105A24C}" type="pres">
      <dgm:prSet presAssocID="{225EC45C-B151-477F-AAA6-FA460BCC83C1}" presName="composite" presStyleCnt="0"/>
      <dgm:spPr/>
    </dgm:pt>
    <dgm:pt modelId="{337F3A50-8232-4C3D-A089-F0CA9CAA6820}" type="pres">
      <dgm:prSet presAssocID="{225EC45C-B151-477F-AAA6-FA460BCC83C1}" presName="rect1" presStyleLbl="trAlignAcc1" presStyleIdx="2" presStyleCnt="4">
        <dgm:presLayoutVars>
          <dgm:bulletEnabled val="1"/>
        </dgm:presLayoutVars>
      </dgm:prSet>
      <dgm:spPr>
        <a:xfrm>
          <a:off x="228524" y="2695931"/>
          <a:ext cx="5416801" cy="1692750"/>
        </a:xfrm>
        <a:prstGeom prst="rect">
          <a:avLst/>
        </a:prstGeom>
      </dgm:spPr>
    </dgm:pt>
    <dgm:pt modelId="{C40F6C0B-6ED1-4091-8EFE-7C5DA01EBC40}" type="pres">
      <dgm:prSet presAssocID="{225EC45C-B151-477F-AAA6-FA460BCC83C1}" presName="rect2" presStyleLbl="fgImgPlace1" presStyleIdx="2" presStyleCnt="4"/>
      <dgm:spPr/>
    </dgm:pt>
    <dgm:pt modelId="{607CF571-A616-4511-B440-8B89C06B1D52}" type="pres">
      <dgm:prSet presAssocID="{E0FD4681-CFC2-4B59-9B0C-16D20F38DB8F}" presName="sibTrans" presStyleCnt="0"/>
      <dgm:spPr/>
    </dgm:pt>
    <dgm:pt modelId="{8B937249-11F4-429F-BE28-39277606FC95}" type="pres">
      <dgm:prSet presAssocID="{4D6782E1-1224-4F36-8DEC-A16DB0C7DEC8}" presName="composite" presStyleCnt="0"/>
      <dgm:spPr/>
    </dgm:pt>
    <dgm:pt modelId="{603871FD-6323-4E4B-AB02-242CBA5E7702}" type="pres">
      <dgm:prSet presAssocID="{4D6782E1-1224-4F36-8DEC-A16DB0C7DEC8}" presName="rect1" presStyleLbl="trAlignAcc1" presStyleIdx="3" presStyleCnt="4">
        <dgm:presLayoutVars>
          <dgm:bulletEnabled val="1"/>
        </dgm:presLayoutVars>
      </dgm:prSet>
      <dgm:spPr/>
    </dgm:pt>
    <dgm:pt modelId="{38CFAF0C-7B78-4F7A-AE70-7AD9408B25FA}" type="pres">
      <dgm:prSet presAssocID="{4D6782E1-1224-4F36-8DEC-A16DB0C7DEC8}" presName="rect2" presStyleLbl="fgImgPlace1" presStyleIdx="3" presStyleCnt="4"/>
      <dgm:spPr/>
    </dgm:pt>
  </dgm:ptLst>
  <dgm:cxnLst>
    <dgm:cxn modelId="{67BC4760-F8FA-4B0C-81FE-F511D90E7AD4}" srcId="{B4972E6A-716F-4E5E-AE29-BCAF4653058E}" destId="{0286AD1B-AE5C-461E-8CF7-97D0A4202FB6}" srcOrd="0" destOrd="0" parTransId="{64F7771F-24F9-4456-BB77-FEB396FFF70A}" sibTransId="{B2D526F8-FE5D-407A-9180-13C53B3B033C}"/>
    <dgm:cxn modelId="{B9285970-A3D9-41F2-9DE1-FB4B8DC2C361}" type="presOf" srcId="{560DD1E2-A129-4344-BA04-8F1D0A1B0F22}" destId="{7BCCAC07-F8A8-4CC3-9B69-7D1A3EC13A41}" srcOrd="0" destOrd="0" presId="urn:microsoft.com/office/officeart/2008/layout/PictureStrips"/>
    <dgm:cxn modelId="{DA484A71-2171-4F1E-A1CB-26E2744E0A4D}" type="presOf" srcId="{4D6782E1-1224-4F36-8DEC-A16DB0C7DEC8}" destId="{603871FD-6323-4E4B-AB02-242CBA5E7702}" srcOrd="0" destOrd="0" presId="urn:microsoft.com/office/officeart/2008/layout/PictureStrips"/>
    <dgm:cxn modelId="{29626E82-4459-493D-9B22-4C8F981C2BE3}" srcId="{B4972E6A-716F-4E5E-AE29-BCAF4653058E}" destId="{560DD1E2-A129-4344-BA04-8F1D0A1B0F22}" srcOrd="1" destOrd="0" parTransId="{DEF6CD50-40D3-4874-B699-E701625EA992}" sibTransId="{B41415FE-2073-4623-A319-CFB82B2F5E5A}"/>
    <dgm:cxn modelId="{6DB0E78E-02B0-480D-A2BA-C657E01C95D8}" type="presOf" srcId="{225EC45C-B151-477F-AAA6-FA460BCC83C1}" destId="{337F3A50-8232-4C3D-A089-F0CA9CAA6820}" srcOrd="0" destOrd="0" presId="urn:microsoft.com/office/officeart/2008/layout/PictureStrips"/>
    <dgm:cxn modelId="{D4C87090-7477-40F0-B966-42A79D60269F}" type="presOf" srcId="{0286AD1B-AE5C-461E-8CF7-97D0A4202FB6}" destId="{ABEC06C0-88AE-49F2-8D6C-773DC88E5D85}" srcOrd="0" destOrd="0" presId="urn:microsoft.com/office/officeart/2008/layout/PictureStrips"/>
    <dgm:cxn modelId="{36D4E398-7296-49B1-98B2-2AF9F4E8D34F}" srcId="{B4972E6A-716F-4E5E-AE29-BCAF4653058E}" destId="{225EC45C-B151-477F-AAA6-FA460BCC83C1}" srcOrd="2" destOrd="0" parTransId="{4F258C93-33CF-4F99-87F2-A1C545BE0527}" sibTransId="{E0FD4681-CFC2-4B59-9B0C-16D20F38DB8F}"/>
    <dgm:cxn modelId="{E7B081B0-5D2E-4E76-9DA5-8C7DA0A0940E}" srcId="{B4972E6A-716F-4E5E-AE29-BCAF4653058E}" destId="{4D6782E1-1224-4F36-8DEC-A16DB0C7DEC8}" srcOrd="3" destOrd="0" parTransId="{FCF49A84-65D3-48DD-8E44-A4A07349061B}" sibTransId="{921BFEF5-A448-454E-9D60-28B5A1A1BC0F}"/>
    <dgm:cxn modelId="{E06AB4FE-CF34-450B-8AD6-D079B48BD2A2}" type="presOf" srcId="{B4972E6A-716F-4E5E-AE29-BCAF4653058E}" destId="{17BD7F93-529E-4D6D-9E12-A9E6A860D719}" srcOrd="0" destOrd="0" presId="urn:microsoft.com/office/officeart/2008/layout/PictureStrips"/>
    <dgm:cxn modelId="{BC74ED04-20CE-4582-9A52-20AC0ADAAA21}" type="presParOf" srcId="{17BD7F93-529E-4D6D-9E12-A9E6A860D719}" destId="{8C44B3E9-0815-4DCB-BF70-64FFA9B1EB0D}" srcOrd="0" destOrd="0" presId="urn:microsoft.com/office/officeart/2008/layout/PictureStrips"/>
    <dgm:cxn modelId="{5A2D1F3F-9279-4656-93F2-9D9E63BEF943}" type="presParOf" srcId="{8C44B3E9-0815-4DCB-BF70-64FFA9B1EB0D}" destId="{ABEC06C0-88AE-49F2-8D6C-773DC88E5D85}" srcOrd="0" destOrd="0" presId="urn:microsoft.com/office/officeart/2008/layout/PictureStrips"/>
    <dgm:cxn modelId="{A672F365-4F35-43DA-B91F-16285F993600}" type="presParOf" srcId="{8C44B3E9-0815-4DCB-BF70-64FFA9B1EB0D}" destId="{DB4C56BE-BF6D-48D4-AA28-22584312BCBC}" srcOrd="1" destOrd="0" presId="urn:microsoft.com/office/officeart/2008/layout/PictureStrips"/>
    <dgm:cxn modelId="{A1F88FB8-2CC5-4B57-AB03-96A4994DEFCC}" type="presParOf" srcId="{17BD7F93-529E-4D6D-9E12-A9E6A860D719}" destId="{B8391441-8566-4FF7-8526-23B76CB30267}" srcOrd="1" destOrd="0" presId="urn:microsoft.com/office/officeart/2008/layout/PictureStrips"/>
    <dgm:cxn modelId="{3B68C109-9E94-49F4-A735-60FFF828CE9B}" type="presParOf" srcId="{17BD7F93-529E-4D6D-9E12-A9E6A860D719}" destId="{697DF67F-678C-4FC1-9CEE-F4AC463279FA}" srcOrd="2" destOrd="0" presId="urn:microsoft.com/office/officeart/2008/layout/PictureStrips"/>
    <dgm:cxn modelId="{47FC5E29-B2A2-4F5A-B7F4-C23CA292E679}" type="presParOf" srcId="{697DF67F-678C-4FC1-9CEE-F4AC463279FA}" destId="{7BCCAC07-F8A8-4CC3-9B69-7D1A3EC13A41}" srcOrd="0" destOrd="0" presId="urn:microsoft.com/office/officeart/2008/layout/PictureStrips"/>
    <dgm:cxn modelId="{1E094AFD-30AE-4B18-8F41-58C3BF6BCB32}" type="presParOf" srcId="{697DF67F-678C-4FC1-9CEE-F4AC463279FA}" destId="{DA1A8FD8-5D0B-4BE4-B8F0-EFD5B9FD536A}" srcOrd="1" destOrd="0" presId="urn:microsoft.com/office/officeart/2008/layout/PictureStrips"/>
    <dgm:cxn modelId="{6E082DCC-E3E4-4E8D-8EB8-ADDAE2555775}" type="presParOf" srcId="{17BD7F93-529E-4D6D-9E12-A9E6A860D719}" destId="{57323B22-88AA-42D9-8284-DFEDFD7E8CD0}" srcOrd="3" destOrd="0" presId="urn:microsoft.com/office/officeart/2008/layout/PictureStrips"/>
    <dgm:cxn modelId="{EFDD6EC6-BBD1-49C3-9D1C-AC5D7FE511B8}" type="presParOf" srcId="{17BD7F93-529E-4D6D-9E12-A9E6A860D719}" destId="{847241CA-0454-42F9-918F-AD4D7105A24C}" srcOrd="4" destOrd="0" presId="urn:microsoft.com/office/officeart/2008/layout/PictureStrips"/>
    <dgm:cxn modelId="{82A9A8A6-BAEA-487D-9746-18216B3D5487}" type="presParOf" srcId="{847241CA-0454-42F9-918F-AD4D7105A24C}" destId="{337F3A50-8232-4C3D-A089-F0CA9CAA6820}" srcOrd="0" destOrd="0" presId="urn:microsoft.com/office/officeart/2008/layout/PictureStrips"/>
    <dgm:cxn modelId="{18CFB999-30F5-4F77-BAE0-1E6160C24C98}" type="presParOf" srcId="{847241CA-0454-42F9-918F-AD4D7105A24C}" destId="{C40F6C0B-6ED1-4091-8EFE-7C5DA01EBC40}" srcOrd="1" destOrd="0" presId="urn:microsoft.com/office/officeart/2008/layout/PictureStrips"/>
    <dgm:cxn modelId="{9E777590-825A-45F2-A455-8FC5CFA7F64D}" type="presParOf" srcId="{17BD7F93-529E-4D6D-9E12-A9E6A860D719}" destId="{607CF571-A616-4511-B440-8B89C06B1D52}" srcOrd="5" destOrd="0" presId="urn:microsoft.com/office/officeart/2008/layout/PictureStrips"/>
    <dgm:cxn modelId="{BFC9D476-E6BB-4D56-8AAD-09D397961B9B}" type="presParOf" srcId="{17BD7F93-529E-4D6D-9E12-A9E6A860D719}" destId="{8B937249-11F4-429F-BE28-39277606FC95}" srcOrd="6" destOrd="0" presId="urn:microsoft.com/office/officeart/2008/layout/PictureStrips"/>
    <dgm:cxn modelId="{5C9C2890-FCC5-4C24-A650-D237F5C23F3A}" type="presParOf" srcId="{8B937249-11F4-429F-BE28-39277606FC95}" destId="{603871FD-6323-4E4B-AB02-242CBA5E7702}" srcOrd="0" destOrd="0" presId="urn:microsoft.com/office/officeart/2008/layout/PictureStrips"/>
    <dgm:cxn modelId="{3BCDC0DF-9024-4E51-B858-3A700AB55898}" type="presParOf" srcId="{8B937249-11F4-429F-BE28-39277606FC95}" destId="{38CFAF0C-7B78-4F7A-AE70-7AD9408B25FA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6A1CC33-FE4E-4339-975A-12662D716CE1}" type="doc">
      <dgm:prSet loTypeId="urn:microsoft.com/office/officeart/2005/8/layout/hProcess9" loCatId="process" qsTypeId="urn:microsoft.com/office/officeart/2005/8/quickstyle/simple2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74911CFD-D6B5-4EE0-B8E3-8E413141D1FB}">
      <dgm:prSet/>
      <dgm:spPr/>
      <dgm:t>
        <a:bodyPr/>
        <a:lstStyle/>
        <a:p>
          <a:r>
            <a:rPr lang="ru-RU" b="1" dirty="0"/>
            <a:t>Федеральный закон от 07.06.2017 № 116-ФЗ </a:t>
          </a:r>
          <a:br>
            <a:rPr lang="ru-RU" b="1" dirty="0"/>
          </a:br>
          <a:r>
            <a:rPr lang="ru-RU" b="1" dirty="0"/>
            <a:t>«О внесении изменений в Федеральный закон от 24.11.1995 «О социальной защите инвалидов в Российской Федерации»</a:t>
          </a:r>
        </a:p>
      </dgm:t>
    </dgm:pt>
    <dgm:pt modelId="{EBD55D42-00F3-4E0B-8E8E-AE586C15ABCB}" type="parTrans" cxnId="{9EBA49B5-B913-4BF4-8647-EE3EC2FB3D6D}">
      <dgm:prSet/>
      <dgm:spPr/>
      <dgm:t>
        <a:bodyPr/>
        <a:lstStyle/>
        <a:p>
          <a:endParaRPr lang="ru-RU"/>
        </a:p>
      </dgm:t>
    </dgm:pt>
    <dgm:pt modelId="{6B238807-2D92-4033-9083-9DF8EB3C8A32}" type="sibTrans" cxnId="{9EBA49B5-B913-4BF4-8647-EE3EC2FB3D6D}">
      <dgm:prSet/>
      <dgm:spPr/>
      <dgm:t>
        <a:bodyPr/>
        <a:lstStyle/>
        <a:p>
          <a:endParaRPr lang="ru-RU"/>
        </a:p>
      </dgm:t>
    </dgm:pt>
    <dgm:pt modelId="{98F82EE1-BDF9-476C-9C8E-C9AC3285002F}">
      <dgm:prSet/>
      <dgm:spPr/>
      <dgm:t>
        <a:bodyPr/>
        <a:lstStyle/>
        <a:p>
          <a:r>
            <a:rPr lang="ru-RU" b="1" dirty="0"/>
            <a:t>Федеральный закон от 24.11.1995 № 181-ФЗ </a:t>
          </a:r>
          <a:br>
            <a:rPr lang="ru-RU" b="1" dirty="0"/>
          </a:br>
          <a:r>
            <a:rPr lang="ru-RU" b="1" dirty="0"/>
            <a:t>Статья 15.1. Государственный контроль (надзор) </a:t>
          </a:r>
          <a:br>
            <a:rPr lang="ru-RU" b="1" dirty="0"/>
          </a:br>
          <a:r>
            <a:rPr lang="ru-RU" b="1" dirty="0"/>
            <a:t>за обеспечением доступности для инвалидов объектов социальной, инженерной и транспортной инфраструктур и предоставляемых услуг</a:t>
          </a:r>
        </a:p>
      </dgm:t>
    </dgm:pt>
    <dgm:pt modelId="{B1D31E0A-8610-4A2D-9152-5589647470B8}" type="parTrans" cxnId="{E7F52564-D6C0-4D86-A8F7-A0F422426E40}">
      <dgm:prSet/>
      <dgm:spPr/>
      <dgm:t>
        <a:bodyPr/>
        <a:lstStyle/>
        <a:p>
          <a:endParaRPr lang="ru-RU"/>
        </a:p>
      </dgm:t>
    </dgm:pt>
    <dgm:pt modelId="{CD3F5765-8B61-473A-97C3-D721D9953643}" type="sibTrans" cxnId="{E7F52564-D6C0-4D86-A8F7-A0F422426E40}">
      <dgm:prSet/>
      <dgm:spPr/>
      <dgm:t>
        <a:bodyPr/>
        <a:lstStyle/>
        <a:p>
          <a:endParaRPr lang="ru-RU"/>
        </a:p>
      </dgm:t>
    </dgm:pt>
    <dgm:pt modelId="{21568913-1FDF-4563-94A8-3FA3A85DF671}" type="pres">
      <dgm:prSet presAssocID="{66A1CC33-FE4E-4339-975A-12662D716CE1}" presName="CompostProcess" presStyleCnt="0">
        <dgm:presLayoutVars>
          <dgm:dir/>
          <dgm:resizeHandles val="exact"/>
        </dgm:presLayoutVars>
      </dgm:prSet>
      <dgm:spPr/>
    </dgm:pt>
    <dgm:pt modelId="{451C2DFD-A77B-4B02-B8A4-FD9B606EFA09}" type="pres">
      <dgm:prSet presAssocID="{66A1CC33-FE4E-4339-975A-12662D716CE1}" presName="arrow" presStyleLbl="bgShp" presStyleIdx="0" presStyleCnt="1" custScaleX="115228" custLinFactNeighborY="433"/>
      <dgm:spPr/>
    </dgm:pt>
    <dgm:pt modelId="{24554164-43F3-4A98-A114-0D25744BA0F2}" type="pres">
      <dgm:prSet presAssocID="{66A1CC33-FE4E-4339-975A-12662D716CE1}" presName="linearProcess" presStyleCnt="0"/>
      <dgm:spPr/>
    </dgm:pt>
    <dgm:pt modelId="{1F64EA67-378F-403C-987F-DBC24F6F39F2}" type="pres">
      <dgm:prSet presAssocID="{74911CFD-D6B5-4EE0-B8E3-8E413141D1FB}" presName="textNode" presStyleLbl="node1" presStyleIdx="0" presStyleCnt="2" custScaleX="89271" custScaleY="92960" custLinFactX="-17989" custLinFactNeighborX="-100000" custLinFactNeighborY="1760">
        <dgm:presLayoutVars>
          <dgm:bulletEnabled val="1"/>
        </dgm:presLayoutVars>
      </dgm:prSet>
      <dgm:spPr/>
    </dgm:pt>
    <dgm:pt modelId="{1E90AEEB-890E-4F14-9C6B-B37026B6579E}" type="pres">
      <dgm:prSet presAssocID="{6B238807-2D92-4033-9083-9DF8EB3C8A32}" presName="sibTrans" presStyleCnt="0"/>
      <dgm:spPr/>
    </dgm:pt>
    <dgm:pt modelId="{994F061F-6505-4523-8390-7914ED68FE3B}" type="pres">
      <dgm:prSet presAssocID="{98F82EE1-BDF9-476C-9C8E-C9AC3285002F}" presName="textNode" presStyleLbl="node1" presStyleIdx="1" presStyleCnt="2" custScaleX="104303" custScaleY="100868" custLinFactNeighborX="-40063" custLinFactNeighborY="2580">
        <dgm:presLayoutVars>
          <dgm:bulletEnabled val="1"/>
        </dgm:presLayoutVars>
      </dgm:prSet>
      <dgm:spPr/>
    </dgm:pt>
  </dgm:ptLst>
  <dgm:cxnLst>
    <dgm:cxn modelId="{0F9AB00B-8255-4EDE-90DC-99DCB2614037}" type="presOf" srcId="{98F82EE1-BDF9-476C-9C8E-C9AC3285002F}" destId="{994F061F-6505-4523-8390-7914ED68FE3B}" srcOrd="0" destOrd="0" presId="urn:microsoft.com/office/officeart/2005/8/layout/hProcess9"/>
    <dgm:cxn modelId="{E7F52564-D6C0-4D86-A8F7-A0F422426E40}" srcId="{66A1CC33-FE4E-4339-975A-12662D716CE1}" destId="{98F82EE1-BDF9-476C-9C8E-C9AC3285002F}" srcOrd="1" destOrd="0" parTransId="{B1D31E0A-8610-4A2D-9152-5589647470B8}" sibTransId="{CD3F5765-8B61-473A-97C3-D721D9953643}"/>
    <dgm:cxn modelId="{249BD388-7186-4D1E-B243-F245D754334A}" type="presOf" srcId="{74911CFD-D6B5-4EE0-B8E3-8E413141D1FB}" destId="{1F64EA67-378F-403C-987F-DBC24F6F39F2}" srcOrd="0" destOrd="0" presId="urn:microsoft.com/office/officeart/2005/8/layout/hProcess9"/>
    <dgm:cxn modelId="{9EBA49B5-B913-4BF4-8647-EE3EC2FB3D6D}" srcId="{66A1CC33-FE4E-4339-975A-12662D716CE1}" destId="{74911CFD-D6B5-4EE0-B8E3-8E413141D1FB}" srcOrd="0" destOrd="0" parTransId="{EBD55D42-00F3-4E0B-8E8E-AE586C15ABCB}" sibTransId="{6B238807-2D92-4033-9083-9DF8EB3C8A32}"/>
    <dgm:cxn modelId="{8FCA88E1-027F-45BF-9227-9F97DE8C8E32}" type="presOf" srcId="{66A1CC33-FE4E-4339-975A-12662D716CE1}" destId="{21568913-1FDF-4563-94A8-3FA3A85DF671}" srcOrd="0" destOrd="0" presId="urn:microsoft.com/office/officeart/2005/8/layout/hProcess9"/>
    <dgm:cxn modelId="{30973FDF-26C6-4574-845F-F65759366849}" type="presParOf" srcId="{21568913-1FDF-4563-94A8-3FA3A85DF671}" destId="{451C2DFD-A77B-4B02-B8A4-FD9B606EFA09}" srcOrd="0" destOrd="0" presId="urn:microsoft.com/office/officeart/2005/8/layout/hProcess9"/>
    <dgm:cxn modelId="{EB495939-439E-43D5-910A-BE643EE850F8}" type="presParOf" srcId="{21568913-1FDF-4563-94A8-3FA3A85DF671}" destId="{24554164-43F3-4A98-A114-0D25744BA0F2}" srcOrd="1" destOrd="0" presId="urn:microsoft.com/office/officeart/2005/8/layout/hProcess9"/>
    <dgm:cxn modelId="{44EB927C-F2E2-4BC6-B4EF-1A6BA3C48FD9}" type="presParOf" srcId="{24554164-43F3-4A98-A114-0D25744BA0F2}" destId="{1F64EA67-378F-403C-987F-DBC24F6F39F2}" srcOrd="0" destOrd="0" presId="urn:microsoft.com/office/officeart/2005/8/layout/hProcess9"/>
    <dgm:cxn modelId="{856D9439-C096-4AFF-B7DB-87E2B1F18977}" type="presParOf" srcId="{24554164-43F3-4A98-A114-0D25744BA0F2}" destId="{1E90AEEB-890E-4F14-9C6B-B37026B6579E}" srcOrd="1" destOrd="0" presId="urn:microsoft.com/office/officeart/2005/8/layout/hProcess9"/>
    <dgm:cxn modelId="{8732192E-D239-4324-92CF-AB563DDE266E}" type="presParOf" srcId="{24554164-43F3-4A98-A114-0D25744BA0F2}" destId="{994F061F-6505-4523-8390-7914ED68FE3B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6A1CC33-FE4E-4339-975A-12662D716CE1}" type="doc">
      <dgm:prSet loTypeId="urn:microsoft.com/office/officeart/2005/8/layout/hProcess9" loCatId="process" qsTypeId="urn:microsoft.com/office/officeart/2005/8/quickstyle/simple2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74911CFD-D6B5-4EE0-B8E3-8E413141D1FB}">
      <dgm:prSet/>
      <dgm:spPr/>
      <dgm:t>
        <a:bodyPr/>
        <a:lstStyle/>
        <a:p>
          <a:r>
            <a:rPr lang="ru-RU" b="1" dirty="0"/>
            <a:t>Федеральный закон от 11.06.2021 № 170-ФЗ </a:t>
          </a:r>
          <a:br>
            <a:rPr lang="ru-RU" b="1" dirty="0"/>
          </a:br>
          <a:r>
            <a:rPr lang="ru-RU" b="1" dirty="0"/>
            <a:t>«О внесении изменений в отдельные законодательные акты Российской Федерации в связи с принятием Федерального закона от 31.07.2020 № 248-ФЗ «О государственном контроле (надзоре) и муниципальном контроле в Российской Федерации»</a:t>
          </a:r>
        </a:p>
      </dgm:t>
    </dgm:pt>
    <dgm:pt modelId="{EBD55D42-00F3-4E0B-8E8E-AE586C15ABCB}" type="parTrans" cxnId="{9EBA49B5-B913-4BF4-8647-EE3EC2FB3D6D}">
      <dgm:prSet/>
      <dgm:spPr/>
      <dgm:t>
        <a:bodyPr/>
        <a:lstStyle/>
        <a:p>
          <a:endParaRPr lang="ru-RU"/>
        </a:p>
      </dgm:t>
    </dgm:pt>
    <dgm:pt modelId="{6B238807-2D92-4033-9083-9DF8EB3C8A32}" type="sibTrans" cxnId="{9EBA49B5-B913-4BF4-8647-EE3EC2FB3D6D}">
      <dgm:prSet/>
      <dgm:spPr/>
      <dgm:t>
        <a:bodyPr/>
        <a:lstStyle/>
        <a:p>
          <a:endParaRPr lang="ru-RU"/>
        </a:p>
      </dgm:t>
    </dgm:pt>
    <dgm:pt modelId="{98F82EE1-BDF9-476C-9C8E-C9AC3285002F}">
      <dgm:prSet/>
      <dgm:spPr/>
      <dgm:t>
        <a:bodyPr/>
        <a:lstStyle/>
        <a:p>
          <a:r>
            <a:rPr lang="ru-RU" b="1" dirty="0"/>
            <a:t>Федеральный закон от 24.11.1995 № 181-ФЗ </a:t>
          </a:r>
          <a:br>
            <a:rPr lang="ru-RU" b="1" dirty="0"/>
          </a:br>
          <a:r>
            <a:rPr lang="ru-RU" b="1" dirty="0"/>
            <a:t>Статья 15.1. Оценка соблюдения обязательных требований к обеспечению доступности для инвалидов объектов социальной, инженерной и транспортной инфраструктур и предоставляемых услуг</a:t>
          </a:r>
        </a:p>
      </dgm:t>
    </dgm:pt>
    <dgm:pt modelId="{B1D31E0A-8610-4A2D-9152-5589647470B8}" type="parTrans" cxnId="{E7F52564-D6C0-4D86-A8F7-A0F422426E40}">
      <dgm:prSet/>
      <dgm:spPr/>
      <dgm:t>
        <a:bodyPr/>
        <a:lstStyle/>
        <a:p>
          <a:endParaRPr lang="ru-RU"/>
        </a:p>
      </dgm:t>
    </dgm:pt>
    <dgm:pt modelId="{CD3F5765-8B61-473A-97C3-D721D9953643}" type="sibTrans" cxnId="{E7F52564-D6C0-4D86-A8F7-A0F422426E40}">
      <dgm:prSet/>
      <dgm:spPr/>
      <dgm:t>
        <a:bodyPr/>
        <a:lstStyle/>
        <a:p>
          <a:endParaRPr lang="ru-RU"/>
        </a:p>
      </dgm:t>
    </dgm:pt>
    <dgm:pt modelId="{21568913-1FDF-4563-94A8-3FA3A85DF671}" type="pres">
      <dgm:prSet presAssocID="{66A1CC33-FE4E-4339-975A-12662D716CE1}" presName="CompostProcess" presStyleCnt="0">
        <dgm:presLayoutVars>
          <dgm:dir/>
          <dgm:resizeHandles val="exact"/>
        </dgm:presLayoutVars>
      </dgm:prSet>
      <dgm:spPr/>
    </dgm:pt>
    <dgm:pt modelId="{451C2DFD-A77B-4B02-B8A4-FD9B606EFA09}" type="pres">
      <dgm:prSet presAssocID="{66A1CC33-FE4E-4339-975A-12662D716CE1}" presName="arrow" presStyleLbl="bgShp" presStyleIdx="0" presStyleCnt="1" custScaleX="117647" custLinFactNeighborX="214" custLinFactNeighborY="154"/>
      <dgm:spPr>
        <a:xfrm>
          <a:off x="217762" y="0"/>
          <a:ext cx="10372766" cy="3420981"/>
        </a:xfrm>
        <a:prstGeom prst="rightArrow">
          <a:avLst/>
        </a:prstGeom>
      </dgm:spPr>
    </dgm:pt>
    <dgm:pt modelId="{24554164-43F3-4A98-A114-0D25744BA0F2}" type="pres">
      <dgm:prSet presAssocID="{66A1CC33-FE4E-4339-975A-12662D716CE1}" presName="linearProcess" presStyleCnt="0"/>
      <dgm:spPr/>
    </dgm:pt>
    <dgm:pt modelId="{1F64EA67-378F-403C-987F-DBC24F6F39F2}" type="pres">
      <dgm:prSet presAssocID="{74911CFD-D6B5-4EE0-B8E3-8E413141D1FB}" presName="textNode" presStyleLbl="node1" presStyleIdx="0" presStyleCnt="2" custScaleX="87899" custScaleY="103988" custLinFactX="-7851" custLinFactNeighborX="-100000" custLinFactNeighborY="-795">
        <dgm:presLayoutVars>
          <dgm:bulletEnabled val="1"/>
        </dgm:presLayoutVars>
      </dgm:prSet>
      <dgm:spPr/>
    </dgm:pt>
    <dgm:pt modelId="{1E90AEEB-890E-4F14-9C6B-B37026B6579E}" type="pres">
      <dgm:prSet presAssocID="{6B238807-2D92-4033-9083-9DF8EB3C8A32}" presName="sibTrans" presStyleCnt="0"/>
      <dgm:spPr/>
    </dgm:pt>
    <dgm:pt modelId="{994F061F-6505-4523-8390-7914ED68FE3B}" type="pres">
      <dgm:prSet presAssocID="{98F82EE1-BDF9-476C-9C8E-C9AC3285002F}" presName="textNode" presStyleLbl="node1" presStyleIdx="1" presStyleCnt="2" custScaleX="85847" custScaleY="91587" custLinFactX="-1473" custLinFactNeighborX="-100000" custLinFactNeighborY="123">
        <dgm:presLayoutVars>
          <dgm:bulletEnabled val="1"/>
        </dgm:presLayoutVars>
      </dgm:prSet>
      <dgm:spPr/>
    </dgm:pt>
  </dgm:ptLst>
  <dgm:cxnLst>
    <dgm:cxn modelId="{0F9AB00B-8255-4EDE-90DC-99DCB2614037}" type="presOf" srcId="{98F82EE1-BDF9-476C-9C8E-C9AC3285002F}" destId="{994F061F-6505-4523-8390-7914ED68FE3B}" srcOrd="0" destOrd="0" presId="urn:microsoft.com/office/officeart/2005/8/layout/hProcess9"/>
    <dgm:cxn modelId="{E7F52564-D6C0-4D86-A8F7-A0F422426E40}" srcId="{66A1CC33-FE4E-4339-975A-12662D716CE1}" destId="{98F82EE1-BDF9-476C-9C8E-C9AC3285002F}" srcOrd="1" destOrd="0" parTransId="{B1D31E0A-8610-4A2D-9152-5589647470B8}" sibTransId="{CD3F5765-8B61-473A-97C3-D721D9953643}"/>
    <dgm:cxn modelId="{249BD388-7186-4D1E-B243-F245D754334A}" type="presOf" srcId="{74911CFD-D6B5-4EE0-B8E3-8E413141D1FB}" destId="{1F64EA67-378F-403C-987F-DBC24F6F39F2}" srcOrd="0" destOrd="0" presId="urn:microsoft.com/office/officeart/2005/8/layout/hProcess9"/>
    <dgm:cxn modelId="{9EBA49B5-B913-4BF4-8647-EE3EC2FB3D6D}" srcId="{66A1CC33-FE4E-4339-975A-12662D716CE1}" destId="{74911CFD-D6B5-4EE0-B8E3-8E413141D1FB}" srcOrd="0" destOrd="0" parTransId="{EBD55D42-00F3-4E0B-8E8E-AE586C15ABCB}" sibTransId="{6B238807-2D92-4033-9083-9DF8EB3C8A32}"/>
    <dgm:cxn modelId="{8FCA88E1-027F-45BF-9227-9F97DE8C8E32}" type="presOf" srcId="{66A1CC33-FE4E-4339-975A-12662D716CE1}" destId="{21568913-1FDF-4563-94A8-3FA3A85DF671}" srcOrd="0" destOrd="0" presId="urn:microsoft.com/office/officeart/2005/8/layout/hProcess9"/>
    <dgm:cxn modelId="{30973FDF-26C6-4574-845F-F65759366849}" type="presParOf" srcId="{21568913-1FDF-4563-94A8-3FA3A85DF671}" destId="{451C2DFD-A77B-4B02-B8A4-FD9B606EFA09}" srcOrd="0" destOrd="0" presId="urn:microsoft.com/office/officeart/2005/8/layout/hProcess9"/>
    <dgm:cxn modelId="{EB495939-439E-43D5-910A-BE643EE850F8}" type="presParOf" srcId="{21568913-1FDF-4563-94A8-3FA3A85DF671}" destId="{24554164-43F3-4A98-A114-0D25744BA0F2}" srcOrd="1" destOrd="0" presId="urn:microsoft.com/office/officeart/2005/8/layout/hProcess9"/>
    <dgm:cxn modelId="{44EB927C-F2E2-4BC6-B4EF-1A6BA3C48FD9}" type="presParOf" srcId="{24554164-43F3-4A98-A114-0D25744BA0F2}" destId="{1F64EA67-378F-403C-987F-DBC24F6F39F2}" srcOrd="0" destOrd="0" presId="urn:microsoft.com/office/officeart/2005/8/layout/hProcess9"/>
    <dgm:cxn modelId="{856D9439-C096-4AFF-B7DB-87E2B1F18977}" type="presParOf" srcId="{24554164-43F3-4A98-A114-0D25744BA0F2}" destId="{1E90AEEB-890E-4F14-9C6B-B37026B6579E}" srcOrd="1" destOrd="0" presId="urn:microsoft.com/office/officeart/2005/8/layout/hProcess9"/>
    <dgm:cxn modelId="{8732192E-D239-4324-92CF-AB563DDE266E}" type="presParOf" srcId="{24554164-43F3-4A98-A114-0D25744BA0F2}" destId="{994F061F-6505-4523-8390-7914ED68FE3B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4A1EDF6-97A9-480A-902D-84BB861B1CF6}" type="doc">
      <dgm:prSet loTypeId="urn:microsoft.com/office/officeart/2005/8/layout/orgChart1" loCatId="hierarchy" qsTypeId="urn:microsoft.com/office/officeart/2005/8/quickstyle/simple3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363CFF4D-9918-4B95-9007-8CD93525EF48}">
      <dgm:prSet phldrT="[Текст]" custT="1"/>
      <dgm:spPr/>
      <dgm:t>
        <a:bodyPr/>
        <a:lstStyle/>
        <a:p>
          <a:pPr>
            <a:spcAft>
              <a:spcPts val="0"/>
            </a:spcAft>
          </a:pPr>
          <a:r>
            <a:rPr lang="ru-RU" sz="1800" b="1" dirty="0">
              <a:solidFill>
                <a:schemeClr val="bg1">
                  <a:lumMod val="85000"/>
                  <a:lumOff val="15000"/>
                </a:schemeClr>
              </a:solidFill>
              <a:latin typeface="PP Pangram Sans Narrow"/>
            </a:rPr>
            <a:t>Деятельность контрольных (надзорных) органов (полномочия)</a:t>
          </a:r>
        </a:p>
      </dgm:t>
    </dgm:pt>
    <dgm:pt modelId="{5D1C3659-5A55-4E28-8435-3F8396460409}" type="parTrans" cxnId="{79EB3AC3-9ED6-45E4-A955-B9F41C5BAB35}">
      <dgm:prSet/>
      <dgm:spPr/>
      <dgm:t>
        <a:bodyPr/>
        <a:lstStyle/>
        <a:p>
          <a:endParaRPr lang="ru-RU">
            <a:latin typeface="PP Pangram Sans Narrow"/>
          </a:endParaRPr>
        </a:p>
      </dgm:t>
    </dgm:pt>
    <dgm:pt modelId="{49159C83-D1D1-4F77-B32C-B632CED04D09}" type="sibTrans" cxnId="{79EB3AC3-9ED6-45E4-A955-B9F41C5BAB35}">
      <dgm:prSet/>
      <dgm:spPr/>
      <dgm:t>
        <a:bodyPr/>
        <a:lstStyle/>
        <a:p>
          <a:endParaRPr lang="ru-RU">
            <a:latin typeface="PP Pangram Sans Narrow"/>
          </a:endParaRPr>
        </a:p>
      </dgm:t>
    </dgm:pt>
    <dgm:pt modelId="{B1910E5F-6DB8-4E82-B4AD-5B4CE88C9BD9}">
      <dgm:prSet phldrT="[Текст]" custT="1"/>
      <dgm:spPr/>
      <dgm:t>
        <a:bodyPr/>
        <a:lstStyle/>
        <a:p>
          <a:r>
            <a:rPr lang="ru-RU" sz="1600" b="1" dirty="0">
              <a:solidFill>
                <a:schemeClr val="bg1">
                  <a:lumMod val="85000"/>
                  <a:lumOff val="15000"/>
                </a:schemeClr>
              </a:solidFill>
              <a:latin typeface="PP Pangram Sans Narrow"/>
            </a:rPr>
            <a:t>Выявление нарушений обязательных требований</a:t>
          </a:r>
        </a:p>
      </dgm:t>
    </dgm:pt>
    <dgm:pt modelId="{92346E81-F1D4-4F08-8A12-DDFBB07E5562}" type="parTrans" cxnId="{19851853-4C56-43DD-AD61-32AC48DB9DFD}">
      <dgm:prSet/>
      <dgm:spPr/>
      <dgm:t>
        <a:bodyPr/>
        <a:lstStyle/>
        <a:p>
          <a:endParaRPr lang="ru-RU">
            <a:latin typeface="PP Pangram Sans Narrow"/>
          </a:endParaRPr>
        </a:p>
      </dgm:t>
    </dgm:pt>
    <dgm:pt modelId="{9D7682CA-5138-47B0-BD33-3F495FF7A920}" type="sibTrans" cxnId="{19851853-4C56-43DD-AD61-32AC48DB9DFD}">
      <dgm:prSet/>
      <dgm:spPr/>
      <dgm:t>
        <a:bodyPr/>
        <a:lstStyle/>
        <a:p>
          <a:endParaRPr lang="ru-RU">
            <a:latin typeface="PP Pangram Sans Narrow"/>
          </a:endParaRPr>
        </a:p>
      </dgm:t>
    </dgm:pt>
    <dgm:pt modelId="{0D9C6DDD-3F45-45D3-AF82-98FB613DF00A}">
      <dgm:prSet phldrT="[Текст]" custT="1"/>
      <dgm:spPr/>
      <dgm:t>
        <a:bodyPr/>
        <a:lstStyle/>
        <a:p>
          <a:r>
            <a:rPr lang="ru-RU" sz="1600" b="1" dirty="0">
              <a:solidFill>
                <a:schemeClr val="bg1">
                  <a:lumMod val="85000"/>
                  <a:lumOff val="15000"/>
                </a:schemeClr>
              </a:solidFill>
              <a:latin typeface="PP Pangram Sans Narrow"/>
            </a:rPr>
            <a:t>Пресечение нарушений обязательных требований</a:t>
          </a:r>
        </a:p>
      </dgm:t>
    </dgm:pt>
    <dgm:pt modelId="{F4060BFB-B7AC-4CE9-9EE4-C8D3DF563D71}" type="parTrans" cxnId="{91478536-25D9-4F30-8242-359ADADA21B7}">
      <dgm:prSet/>
      <dgm:spPr/>
      <dgm:t>
        <a:bodyPr/>
        <a:lstStyle/>
        <a:p>
          <a:endParaRPr lang="ru-RU">
            <a:latin typeface="PP Pangram Sans Narrow"/>
          </a:endParaRPr>
        </a:p>
      </dgm:t>
    </dgm:pt>
    <dgm:pt modelId="{80FC1810-050D-4CFE-BEF5-8818B4279DB0}" type="sibTrans" cxnId="{91478536-25D9-4F30-8242-359ADADA21B7}">
      <dgm:prSet/>
      <dgm:spPr/>
      <dgm:t>
        <a:bodyPr/>
        <a:lstStyle/>
        <a:p>
          <a:endParaRPr lang="ru-RU">
            <a:latin typeface="PP Pangram Sans Narrow"/>
          </a:endParaRPr>
        </a:p>
      </dgm:t>
    </dgm:pt>
    <dgm:pt modelId="{D79913DF-EB98-4718-9BDC-B260D82CC1FD}">
      <dgm:prSet phldrT="[Текст]" custT="1"/>
      <dgm:spPr/>
      <dgm:t>
        <a:bodyPr/>
        <a:lstStyle/>
        <a:p>
          <a:r>
            <a:rPr lang="ru-RU" sz="1600" b="0" i="0" dirty="0">
              <a:latin typeface="PP Pangram Sans Narrow"/>
            </a:rPr>
            <a:t>Профилактика нарушений</a:t>
          </a:r>
        </a:p>
      </dgm:t>
    </dgm:pt>
    <dgm:pt modelId="{857671EF-6434-4AEA-BCD8-C25132B6775D}" type="parTrans" cxnId="{175A73BB-68A9-4B72-946F-B16FCB94D527}">
      <dgm:prSet/>
      <dgm:spPr/>
      <dgm:t>
        <a:bodyPr/>
        <a:lstStyle/>
        <a:p>
          <a:endParaRPr lang="ru-RU">
            <a:latin typeface="PP Pangram Sans Narrow"/>
          </a:endParaRPr>
        </a:p>
      </dgm:t>
    </dgm:pt>
    <dgm:pt modelId="{D4733988-0B25-499F-903C-604E07E77A99}" type="sibTrans" cxnId="{175A73BB-68A9-4B72-946F-B16FCB94D527}">
      <dgm:prSet/>
      <dgm:spPr/>
      <dgm:t>
        <a:bodyPr/>
        <a:lstStyle/>
        <a:p>
          <a:endParaRPr lang="ru-RU">
            <a:latin typeface="PP Pangram Sans Narrow"/>
          </a:endParaRPr>
        </a:p>
      </dgm:t>
    </dgm:pt>
    <dgm:pt modelId="{66946E2D-A0E4-42EF-A820-0F93D69F6F61}">
      <dgm:prSet phldrT="[Текст]" custT="1"/>
      <dgm:spPr/>
      <dgm:t>
        <a:bodyPr/>
        <a:lstStyle/>
        <a:p>
          <a:r>
            <a:rPr lang="ru-RU" sz="1600" b="0" dirty="0">
              <a:latin typeface="PP Pangram Sans Narrow"/>
            </a:rPr>
            <a:t>Оценка соблюдения требований</a:t>
          </a:r>
        </a:p>
      </dgm:t>
    </dgm:pt>
    <dgm:pt modelId="{AA36F021-62AA-48A6-95C5-5285B8B00710}" type="parTrans" cxnId="{746A0E03-3084-4F0C-8D7A-80469A513D86}">
      <dgm:prSet/>
      <dgm:spPr/>
      <dgm:t>
        <a:bodyPr/>
        <a:lstStyle/>
        <a:p>
          <a:endParaRPr lang="ru-RU">
            <a:latin typeface="PP Pangram Sans Narrow"/>
          </a:endParaRPr>
        </a:p>
      </dgm:t>
    </dgm:pt>
    <dgm:pt modelId="{CEBF8379-3586-4332-8296-0335CB3C95F9}" type="sibTrans" cxnId="{746A0E03-3084-4F0C-8D7A-80469A513D86}">
      <dgm:prSet/>
      <dgm:spPr/>
      <dgm:t>
        <a:bodyPr/>
        <a:lstStyle/>
        <a:p>
          <a:endParaRPr lang="ru-RU">
            <a:latin typeface="PP Pangram Sans Narrow"/>
          </a:endParaRPr>
        </a:p>
      </dgm:t>
    </dgm:pt>
    <dgm:pt modelId="{BA3493C7-F8A3-43DD-A33A-01BFC123985B}">
      <dgm:prSet phldrT="[Текст]" custT="1"/>
      <dgm:spPr/>
      <dgm:t>
        <a:bodyPr/>
        <a:lstStyle/>
        <a:p>
          <a:r>
            <a:rPr lang="ru-RU" sz="1600" b="1" dirty="0">
              <a:solidFill>
                <a:schemeClr val="bg1">
                  <a:lumMod val="85000"/>
                  <a:lumOff val="15000"/>
                </a:schemeClr>
              </a:solidFill>
              <a:latin typeface="PP Pangram Sans Narrow"/>
            </a:rPr>
            <a:t>Нарушения</a:t>
          </a:r>
        </a:p>
      </dgm:t>
    </dgm:pt>
    <dgm:pt modelId="{A040B186-9FD9-4662-A9A3-B5DCFB94C960}" type="parTrans" cxnId="{68F1B943-115C-4E6B-A413-E0419EB55B75}">
      <dgm:prSet/>
      <dgm:spPr/>
      <dgm:t>
        <a:bodyPr/>
        <a:lstStyle/>
        <a:p>
          <a:endParaRPr lang="ru-RU">
            <a:latin typeface="PP Pangram Sans Narrow"/>
          </a:endParaRPr>
        </a:p>
      </dgm:t>
    </dgm:pt>
    <dgm:pt modelId="{4DDFCB3B-2C51-4FEB-BFFD-A8A5C234E084}" type="sibTrans" cxnId="{68F1B943-115C-4E6B-A413-E0419EB55B75}">
      <dgm:prSet/>
      <dgm:spPr/>
      <dgm:t>
        <a:bodyPr/>
        <a:lstStyle/>
        <a:p>
          <a:endParaRPr lang="ru-RU">
            <a:latin typeface="PP Pangram Sans Narrow"/>
          </a:endParaRPr>
        </a:p>
      </dgm:t>
    </dgm:pt>
    <dgm:pt modelId="{8B419511-2189-4E30-A3E2-83ACDCF38121}">
      <dgm:prSet phldrT="[Текст]" custT="1"/>
      <dgm:spPr/>
      <dgm:t>
        <a:bodyPr/>
        <a:lstStyle/>
        <a:p>
          <a:r>
            <a:rPr lang="ru-RU" sz="1400" b="0" dirty="0">
              <a:latin typeface="PP Pangram Sans Narrow"/>
            </a:rPr>
            <a:t>меры по пресечению выявленных нарушений обязательных требований</a:t>
          </a:r>
        </a:p>
      </dgm:t>
    </dgm:pt>
    <dgm:pt modelId="{7C2A4705-51A3-4412-A7A8-2FCF6AFCE522}" type="parTrans" cxnId="{73A8C186-B94C-4649-A5AB-9CB96384544B}">
      <dgm:prSet/>
      <dgm:spPr/>
      <dgm:t>
        <a:bodyPr/>
        <a:lstStyle/>
        <a:p>
          <a:endParaRPr lang="ru-RU">
            <a:latin typeface="PP Pangram Sans Narrow"/>
          </a:endParaRPr>
        </a:p>
      </dgm:t>
    </dgm:pt>
    <dgm:pt modelId="{8FC5C44C-E5FD-4C44-83F3-0995A7A47DF0}" type="sibTrans" cxnId="{73A8C186-B94C-4649-A5AB-9CB96384544B}">
      <dgm:prSet/>
      <dgm:spPr/>
      <dgm:t>
        <a:bodyPr/>
        <a:lstStyle/>
        <a:p>
          <a:endParaRPr lang="ru-RU">
            <a:latin typeface="PP Pangram Sans Narrow"/>
          </a:endParaRPr>
        </a:p>
      </dgm:t>
    </dgm:pt>
    <dgm:pt modelId="{6AE7B50D-2544-4F1D-BF91-A5C65767A087}">
      <dgm:prSet custT="1"/>
      <dgm:spPr/>
      <dgm:t>
        <a:bodyPr/>
        <a:lstStyle/>
        <a:p>
          <a:r>
            <a:rPr lang="ru-RU" sz="1400" b="0" dirty="0">
              <a:latin typeface="PP Pangram Sans Narrow"/>
            </a:rPr>
            <a:t>меры по устранению последствий нарушений обязательных требований</a:t>
          </a:r>
        </a:p>
      </dgm:t>
    </dgm:pt>
    <dgm:pt modelId="{32370B68-BC2E-472D-8F75-0CB3FD48CB5B}" type="parTrans" cxnId="{DC087125-CEBE-45A6-BD91-C680ABBD0FE3}">
      <dgm:prSet/>
      <dgm:spPr/>
      <dgm:t>
        <a:bodyPr/>
        <a:lstStyle/>
        <a:p>
          <a:endParaRPr lang="ru-RU">
            <a:latin typeface="PP Pangram Sans Narrow"/>
          </a:endParaRPr>
        </a:p>
      </dgm:t>
    </dgm:pt>
    <dgm:pt modelId="{A3BA515F-53F8-4C55-B0D3-1B51047F45AA}" type="sibTrans" cxnId="{DC087125-CEBE-45A6-BD91-C680ABBD0FE3}">
      <dgm:prSet/>
      <dgm:spPr/>
      <dgm:t>
        <a:bodyPr/>
        <a:lstStyle/>
        <a:p>
          <a:endParaRPr lang="ru-RU">
            <a:latin typeface="PP Pangram Sans Narrow"/>
          </a:endParaRPr>
        </a:p>
      </dgm:t>
    </dgm:pt>
    <dgm:pt modelId="{ACCEE40C-26E9-4610-AE17-BD610F5554B0}">
      <dgm:prSet custT="1"/>
      <dgm:spPr/>
      <dgm:t>
        <a:bodyPr/>
        <a:lstStyle/>
        <a:p>
          <a:r>
            <a:rPr lang="ru-RU" sz="1400" b="0" dirty="0">
              <a:latin typeface="PP Pangram Sans Narrow"/>
            </a:rPr>
            <a:t>меры по восстановлению правового положения</a:t>
          </a:r>
        </a:p>
      </dgm:t>
    </dgm:pt>
    <dgm:pt modelId="{30939632-5964-4393-9C46-1097894BE55C}" type="parTrans" cxnId="{93819B5F-5D43-42FA-9C2E-161469DAF99F}">
      <dgm:prSet/>
      <dgm:spPr/>
      <dgm:t>
        <a:bodyPr/>
        <a:lstStyle/>
        <a:p>
          <a:endParaRPr lang="ru-RU">
            <a:latin typeface="PP Pangram Sans Narrow"/>
          </a:endParaRPr>
        </a:p>
      </dgm:t>
    </dgm:pt>
    <dgm:pt modelId="{50ADDE3D-ED32-4A4B-9702-849A21F13F0A}" type="sibTrans" cxnId="{93819B5F-5D43-42FA-9C2E-161469DAF99F}">
      <dgm:prSet/>
      <dgm:spPr/>
      <dgm:t>
        <a:bodyPr/>
        <a:lstStyle/>
        <a:p>
          <a:endParaRPr lang="ru-RU">
            <a:latin typeface="PP Pangram Sans Narrow"/>
          </a:endParaRPr>
        </a:p>
      </dgm:t>
    </dgm:pt>
    <dgm:pt modelId="{F196C70E-28B3-4966-B226-2523536BF65D}">
      <dgm:prSet phldrT="[Текст]" custT="1"/>
      <dgm:spPr/>
      <dgm:t>
        <a:bodyPr/>
        <a:lstStyle/>
        <a:p>
          <a:r>
            <a:rPr lang="ru-RU" sz="1600" b="1" dirty="0">
              <a:solidFill>
                <a:schemeClr val="bg1">
                  <a:lumMod val="85000"/>
                  <a:lumOff val="15000"/>
                </a:schemeClr>
              </a:solidFill>
              <a:latin typeface="PP Pangram Sans Narrow"/>
            </a:rPr>
            <a:t>Предупреждение нарушений обязательных требований </a:t>
          </a:r>
        </a:p>
      </dgm:t>
    </dgm:pt>
    <dgm:pt modelId="{BE7AAF5D-5A8E-496E-8595-9666F18F7B59}" type="sibTrans" cxnId="{1583DDC2-E425-4E88-891E-626ACBD0F9DD}">
      <dgm:prSet/>
      <dgm:spPr/>
      <dgm:t>
        <a:bodyPr/>
        <a:lstStyle/>
        <a:p>
          <a:endParaRPr lang="ru-RU">
            <a:latin typeface="PP Pangram Sans Narrow"/>
          </a:endParaRPr>
        </a:p>
      </dgm:t>
    </dgm:pt>
    <dgm:pt modelId="{57156912-F7D9-44B7-8C88-24EA73217E28}" type="parTrans" cxnId="{1583DDC2-E425-4E88-891E-626ACBD0F9DD}">
      <dgm:prSet/>
      <dgm:spPr/>
      <dgm:t>
        <a:bodyPr/>
        <a:lstStyle/>
        <a:p>
          <a:endParaRPr lang="ru-RU">
            <a:latin typeface="PP Pangram Sans Narrow"/>
          </a:endParaRPr>
        </a:p>
      </dgm:t>
    </dgm:pt>
    <dgm:pt modelId="{79DBD89A-74D8-4ED1-99E0-2BD201196C3A}" type="pres">
      <dgm:prSet presAssocID="{04A1EDF6-97A9-480A-902D-84BB861B1CF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2A623F1D-B912-4E6A-AF0A-A5DD9FE2E898}" type="pres">
      <dgm:prSet presAssocID="{363CFF4D-9918-4B95-9007-8CD93525EF48}" presName="hierRoot1" presStyleCnt="0">
        <dgm:presLayoutVars>
          <dgm:hierBranch val="init"/>
        </dgm:presLayoutVars>
      </dgm:prSet>
      <dgm:spPr/>
    </dgm:pt>
    <dgm:pt modelId="{EB2C91D1-4BCF-4740-83D8-E1DC4FA1A2B8}" type="pres">
      <dgm:prSet presAssocID="{363CFF4D-9918-4B95-9007-8CD93525EF48}" presName="rootComposite1" presStyleCnt="0"/>
      <dgm:spPr/>
    </dgm:pt>
    <dgm:pt modelId="{21010E27-6A31-498B-BE4C-E33EFE798D0E}" type="pres">
      <dgm:prSet presAssocID="{363CFF4D-9918-4B95-9007-8CD93525EF48}" presName="rootText1" presStyleLbl="node0" presStyleIdx="0" presStyleCnt="1" custScaleX="731152" custScaleY="156662">
        <dgm:presLayoutVars>
          <dgm:chPref val="3"/>
        </dgm:presLayoutVars>
      </dgm:prSet>
      <dgm:spPr>
        <a:prstGeom prst="roundRect">
          <a:avLst/>
        </a:prstGeom>
      </dgm:spPr>
    </dgm:pt>
    <dgm:pt modelId="{761A9C2D-6397-4BAA-B9A6-0721964328ED}" type="pres">
      <dgm:prSet presAssocID="{363CFF4D-9918-4B95-9007-8CD93525EF48}" presName="rootConnector1" presStyleLbl="node1" presStyleIdx="0" presStyleCnt="0"/>
      <dgm:spPr/>
    </dgm:pt>
    <dgm:pt modelId="{7B8E4530-07B4-407F-A885-4E3703090DB8}" type="pres">
      <dgm:prSet presAssocID="{363CFF4D-9918-4B95-9007-8CD93525EF48}" presName="hierChild2" presStyleCnt="0"/>
      <dgm:spPr/>
    </dgm:pt>
    <dgm:pt modelId="{9C10E279-4EBA-4BF9-894B-40D4C75AE1D3}" type="pres">
      <dgm:prSet presAssocID="{57156912-F7D9-44B7-8C88-24EA73217E28}" presName="Name37" presStyleLbl="parChTrans1D2" presStyleIdx="0" presStyleCnt="3"/>
      <dgm:spPr/>
    </dgm:pt>
    <dgm:pt modelId="{EB3B1F4A-4AFE-456F-A592-3759A7E49A3E}" type="pres">
      <dgm:prSet presAssocID="{F196C70E-28B3-4966-B226-2523536BF65D}" presName="hierRoot2" presStyleCnt="0">
        <dgm:presLayoutVars>
          <dgm:hierBranch val="init"/>
        </dgm:presLayoutVars>
      </dgm:prSet>
      <dgm:spPr/>
    </dgm:pt>
    <dgm:pt modelId="{93076575-F281-41E7-9EB2-8F227E8E7EBF}" type="pres">
      <dgm:prSet presAssocID="{F196C70E-28B3-4966-B226-2523536BF65D}" presName="rootComposite" presStyleCnt="0"/>
      <dgm:spPr/>
    </dgm:pt>
    <dgm:pt modelId="{AA0629BE-388A-4395-A04D-29196C24F768}" type="pres">
      <dgm:prSet presAssocID="{F196C70E-28B3-4966-B226-2523536BF65D}" presName="rootText" presStyleLbl="node2" presStyleIdx="0" presStyleCnt="3" custScaleX="220288" custScaleY="194320" custLinFactNeighborX="-9662" custLinFactNeighborY="54261">
        <dgm:presLayoutVars>
          <dgm:chPref val="3"/>
        </dgm:presLayoutVars>
      </dgm:prSet>
      <dgm:spPr>
        <a:prstGeom prst="roundRect">
          <a:avLst/>
        </a:prstGeom>
      </dgm:spPr>
    </dgm:pt>
    <dgm:pt modelId="{8D837328-3BE8-4209-8CF6-9CEFC15DCFB2}" type="pres">
      <dgm:prSet presAssocID="{F196C70E-28B3-4966-B226-2523536BF65D}" presName="rootConnector" presStyleLbl="node2" presStyleIdx="0" presStyleCnt="3"/>
      <dgm:spPr/>
    </dgm:pt>
    <dgm:pt modelId="{F30A7D37-1DA6-4E2B-B52D-4B20B3561751}" type="pres">
      <dgm:prSet presAssocID="{F196C70E-28B3-4966-B226-2523536BF65D}" presName="hierChild4" presStyleCnt="0"/>
      <dgm:spPr/>
    </dgm:pt>
    <dgm:pt modelId="{EBDAE69B-CD2B-4C7F-A41D-7D1D3FF182FE}" type="pres">
      <dgm:prSet presAssocID="{857671EF-6434-4AEA-BCD8-C25132B6775D}" presName="Name37" presStyleLbl="parChTrans1D3" presStyleIdx="0" presStyleCnt="3"/>
      <dgm:spPr/>
    </dgm:pt>
    <dgm:pt modelId="{D65FBC00-7E82-4474-871E-CB802E62684E}" type="pres">
      <dgm:prSet presAssocID="{D79913DF-EB98-4718-9BDC-B260D82CC1FD}" presName="hierRoot2" presStyleCnt="0">
        <dgm:presLayoutVars>
          <dgm:hierBranch val="init"/>
        </dgm:presLayoutVars>
      </dgm:prSet>
      <dgm:spPr/>
    </dgm:pt>
    <dgm:pt modelId="{8BB9AC97-DC82-4C37-997B-714F18B7F55F}" type="pres">
      <dgm:prSet presAssocID="{D79913DF-EB98-4718-9BDC-B260D82CC1FD}" presName="rootComposite" presStyleCnt="0"/>
      <dgm:spPr/>
    </dgm:pt>
    <dgm:pt modelId="{43C9AB35-67A5-4AE1-A248-C8858EAD8314}" type="pres">
      <dgm:prSet presAssocID="{D79913DF-EB98-4718-9BDC-B260D82CC1FD}" presName="rootText" presStyleLbl="node3" presStyleIdx="0" presStyleCnt="3" custScaleX="178125" custScaleY="118253" custLinFactY="96694" custLinFactNeighborX="-22885" custLinFactNeighborY="100000">
        <dgm:presLayoutVars>
          <dgm:chPref val="3"/>
        </dgm:presLayoutVars>
      </dgm:prSet>
      <dgm:spPr>
        <a:prstGeom prst="roundRect">
          <a:avLst/>
        </a:prstGeom>
      </dgm:spPr>
    </dgm:pt>
    <dgm:pt modelId="{C1D0879D-AA00-4ACA-9714-E33578F02B07}" type="pres">
      <dgm:prSet presAssocID="{D79913DF-EB98-4718-9BDC-B260D82CC1FD}" presName="rootConnector" presStyleLbl="node3" presStyleIdx="0" presStyleCnt="3"/>
      <dgm:spPr/>
    </dgm:pt>
    <dgm:pt modelId="{D003B0A9-9311-4DB2-8320-B2C3B4483D03}" type="pres">
      <dgm:prSet presAssocID="{D79913DF-EB98-4718-9BDC-B260D82CC1FD}" presName="hierChild4" presStyleCnt="0"/>
      <dgm:spPr/>
    </dgm:pt>
    <dgm:pt modelId="{1B467E6F-29E2-4EE8-94D8-7E7B03B7F7F9}" type="pres">
      <dgm:prSet presAssocID="{D79913DF-EB98-4718-9BDC-B260D82CC1FD}" presName="hierChild5" presStyleCnt="0"/>
      <dgm:spPr/>
    </dgm:pt>
    <dgm:pt modelId="{A5186778-65E0-404B-BF68-98432198FA38}" type="pres">
      <dgm:prSet presAssocID="{F196C70E-28B3-4966-B226-2523536BF65D}" presName="hierChild5" presStyleCnt="0"/>
      <dgm:spPr/>
    </dgm:pt>
    <dgm:pt modelId="{40004943-4625-4F8F-BBBA-6F8BBBCF82BC}" type="pres">
      <dgm:prSet presAssocID="{92346E81-F1D4-4F08-8A12-DDFBB07E5562}" presName="Name37" presStyleLbl="parChTrans1D2" presStyleIdx="1" presStyleCnt="3"/>
      <dgm:spPr/>
    </dgm:pt>
    <dgm:pt modelId="{C543259C-0A08-46B6-95B0-661DF2F14DA4}" type="pres">
      <dgm:prSet presAssocID="{B1910E5F-6DB8-4E82-B4AD-5B4CE88C9BD9}" presName="hierRoot2" presStyleCnt="0">
        <dgm:presLayoutVars>
          <dgm:hierBranch val="init"/>
        </dgm:presLayoutVars>
      </dgm:prSet>
      <dgm:spPr/>
    </dgm:pt>
    <dgm:pt modelId="{B35C90FA-0A5E-4F41-A0A0-15D34223271D}" type="pres">
      <dgm:prSet presAssocID="{B1910E5F-6DB8-4E82-B4AD-5B4CE88C9BD9}" presName="rootComposite" presStyleCnt="0"/>
      <dgm:spPr/>
    </dgm:pt>
    <dgm:pt modelId="{4733F63F-0D7F-4414-8D07-A9C7011F1E0A}" type="pres">
      <dgm:prSet presAssocID="{B1910E5F-6DB8-4E82-B4AD-5B4CE88C9BD9}" presName="rootText" presStyleLbl="node2" presStyleIdx="1" presStyleCnt="3" custScaleX="204028" custScaleY="186641" custLinFactY="28382" custLinFactNeighborX="13682" custLinFactNeighborY="100000">
        <dgm:presLayoutVars>
          <dgm:chPref val="3"/>
        </dgm:presLayoutVars>
      </dgm:prSet>
      <dgm:spPr>
        <a:prstGeom prst="roundRect">
          <a:avLst/>
        </a:prstGeom>
      </dgm:spPr>
    </dgm:pt>
    <dgm:pt modelId="{7F4CE779-CE9C-4945-91F0-5E80F5587FAA}" type="pres">
      <dgm:prSet presAssocID="{B1910E5F-6DB8-4E82-B4AD-5B4CE88C9BD9}" presName="rootConnector" presStyleLbl="node2" presStyleIdx="1" presStyleCnt="3"/>
      <dgm:spPr/>
    </dgm:pt>
    <dgm:pt modelId="{0B6AC5B4-F4C6-4544-AA97-D14D130ADE70}" type="pres">
      <dgm:prSet presAssocID="{B1910E5F-6DB8-4E82-B4AD-5B4CE88C9BD9}" presName="hierChild4" presStyleCnt="0"/>
      <dgm:spPr/>
    </dgm:pt>
    <dgm:pt modelId="{32F9EB7F-B22E-4AFD-BF8F-EADDF93E7661}" type="pres">
      <dgm:prSet presAssocID="{AA36F021-62AA-48A6-95C5-5285B8B00710}" presName="Name37" presStyleLbl="parChTrans1D3" presStyleIdx="1" presStyleCnt="3"/>
      <dgm:spPr/>
    </dgm:pt>
    <dgm:pt modelId="{41C08046-E334-4C82-9751-D72F7A7DBFC2}" type="pres">
      <dgm:prSet presAssocID="{66946E2D-A0E4-42EF-A820-0F93D69F6F61}" presName="hierRoot2" presStyleCnt="0">
        <dgm:presLayoutVars>
          <dgm:hierBranch val="init"/>
        </dgm:presLayoutVars>
      </dgm:prSet>
      <dgm:spPr/>
    </dgm:pt>
    <dgm:pt modelId="{49146339-0079-4211-9374-09C14841A862}" type="pres">
      <dgm:prSet presAssocID="{66946E2D-A0E4-42EF-A820-0F93D69F6F61}" presName="rootComposite" presStyleCnt="0"/>
      <dgm:spPr/>
    </dgm:pt>
    <dgm:pt modelId="{2E5B1D30-719F-482B-8648-8A3146D06A5C}" type="pres">
      <dgm:prSet presAssocID="{66946E2D-A0E4-42EF-A820-0F93D69F6F61}" presName="rootText" presStyleLbl="node3" presStyleIdx="1" presStyleCnt="3" custScaleX="198588" custScaleY="111919" custLinFactY="100000" custLinFactNeighborX="-7196" custLinFactNeighborY="120790">
        <dgm:presLayoutVars>
          <dgm:chPref val="3"/>
        </dgm:presLayoutVars>
      </dgm:prSet>
      <dgm:spPr>
        <a:prstGeom prst="roundRect">
          <a:avLst/>
        </a:prstGeom>
      </dgm:spPr>
    </dgm:pt>
    <dgm:pt modelId="{C8BB50ED-7182-44BB-A27F-E6745CB1E7C0}" type="pres">
      <dgm:prSet presAssocID="{66946E2D-A0E4-42EF-A820-0F93D69F6F61}" presName="rootConnector" presStyleLbl="node3" presStyleIdx="1" presStyleCnt="3"/>
      <dgm:spPr/>
    </dgm:pt>
    <dgm:pt modelId="{EEB9E150-627C-417F-86AA-916762E4B8F4}" type="pres">
      <dgm:prSet presAssocID="{66946E2D-A0E4-42EF-A820-0F93D69F6F61}" presName="hierChild4" presStyleCnt="0"/>
      <dgm:spPr/>
    </dgm:pt>
    <dgm:pt modelId="{07AD8939-D69F-4370-9023-43B902E56D94}" type="pres">
      <dgm:prSet presAssocID="{66946E2D-A0E4-42EF-A820-0F93D69F6F61}" presName="hierChild5" presStyleCnt="0"/>
      <dgm:spPr/>
    </dgm:pt>
    <dgm:pt modelId="{7AAB51FB-7E90-426A-9C7B-45CB6324FFF7}" type="pres">
      <dgm:prSet presAssocID="{B1910E5F-6DB8-4E82-B4AD-5B4CE88C9BD9}" presName="hierChild5" presStyleCnt="0"/>
      <dgm:spPr/>
    </dgm:pt>
    <dgm:pt modelId="{B3EF980F-1B41-4EE7-B33B-1E1BABB15097}" type="pres">
      <dgm:prSet presAssocID="{F4060BFB-B7AC-4CE9-9EE4-C8D3DF563D71}" presName="Name37" presStyleLbl="parChTrans1D2" presStyleIdx="2" presStyleCnt="3"/>
      <dgm:spPr/>
    </dgm:pt>
    <dgm:pt modelId="{65256623-3155-400C-974E-D10324267577}" type="pres">
      <dgm:prSet presAssocID="{0D9C6DDD-3F45-45D3-AF82-98FB613DF00A}" presName="hierRoot2" presStyleCnt="0">
        <dgm:presLayoutVars>
          <dgm:hierBranch val="init"/>
        </dgm:presLayoutVars>
      </dgm:prSet>
      <dgm:spPr/>
    </dgm:pt>
    <dgm:pt modelId="{E7D552CB-7458-4648-A8F8-C1DEBDC904A8}" type="pres">
      <dgm:prSet presAssocID="{0D9C6DDD-3F45-45D3-AF82-98FB613DF00A}" presName="rootComposite" presStyleCnt="0"/>
      <dgm:spPr/>
    </dgm:pt>
    <dgm:pt modelId="{5FF005D7-F010-4516-B985-77DC1B4CC00C}" type="pres">
      <dgm:prSet presAssocID="{0D9C6DDD-3F45-45D3-AF82-98FB613DF00A}" presName="rootText" presStyleLbl="node2" presStyleIdx="2" presStyleCnt="3" custScaleX="366019" custScaleY="128320" custLinFactNeighborX="34373" custLinFactNeighborY="88068">
        <dgm:presLayoutVars>
          <dgm:chPref val="3"/>
        </dgm:presLayoutVars>
      </dgm:prSet>
      <dgm:spPr>
        <a:prstGeom prst="roundRect">
          <a:avLst/>
        </a:prstGeom>
      </dgm:spPr>
    </dgm:pt>
    <dgm:pt modelId="{7F27A5C8-B5DA-4B26-843F-D0542CBF8B85}" type="pres">
      <dgm:prSet presAssocID="{0D9C6DDD-3F45-45D3-AF82-98FB613DF00A}" presName="rootConnector" presStyleLbl="node2" presStyleIdx="2" presStyleCnt="3"/>
      <dgm:spPr/>
    </dgm:pt>
    <dgm:pt modelId="{74904B50-7B44-44D4-97AA-F36041D84D6B}" type="pres">
      <dgm:prSet presAssocID="{0D9C6DDD-3F45-45D3-AF82-98FB613DF00A}" presName="hierChild4" presStyleCnt="0"/>
      <dgm:spPr/>
    </dgm:pt>
    <dgm:pt modelId="{A88253F6-92EE-4592-A590-6FFD6DCFAAF2}" type="pres">
      <dgm:prSet presAssocID="{A040B186-9FD9-4662-A9A3-B5DCFB94C960}" presName="Name37" presStyleLbl="parChTrans1D3" presStyleIdx="2" presStyleCnt="3"/>
      <dgm:spPr/>
    </dgm:pt>
    <dgm:pt modelId="{42BD3626-DF09-445B-AEDB-D99AC2CC8146}" type="pres">
      <dgm:prSet presAssocID="{BA3493C7-F8A3-43DD-A33A-01BFC123985B}" presName="hierRoot2" presStyleCnt="0">
        <dgm:presLayoutVars>
          <dgm:hierBranch val="init"/>
        </dgm:presLayoutVars>
      </dgm:prSet>
      <dgm:spPr/>
    </dgm:pt>
    <dgm:pt modelId="{1A1180D4-B8E9-4E31-B0D9-705B92BF878F}" type="pres">
      <dgm:prSet presAssocID="{BA3493C7-F8A3-43DD-A33A-01BFC123985B}" presName="rootComposite" presStyleCnt="0"/>
      <dgm:spPr/>
    </dgm:pt>
    <dgm:pt modelId="{C9E330B2-250F-4690-B7F7-B20C5AE2F131}" type="pres">
      <dgm:prSet presAssocID="{BA3493C7-F8A3-43DD-A33A-01BFC123985B}" presName="rootText" presStyleLbl="node3" presStyleIdx="2" presStyleCnt="3" custScaleX="358199" custScaleY="48431" custLinFactNeighborX="34972" custLinFactNeighborY="72148">
        <dgm:presLayoutVars>
          <dgm:chPref val="3"/>
        </dgm:presLayoutVars>
      </dgm:prSet>
      <dgm:spPr>
        <a:prstGeom prst="roundRect">
          <a:avLst/>
        </a:prstGeom>
      </dgm:spPr>
    </dgm:pt>
    <dgm:pt modelId="{73C6995F-D757-47CB-A862-3AA880361BE3}" type="pres">
      <dgm:prSet presAssocID="{BA3493C7-F8A3-43DD-A33A-01BFC123985B}" presName="rootConnector" presStyleLbl="node3" presStyleIdx="2" presStyleCnt="3"/>
      <dgm:spPr/>
    </dgm:pt>
    <dgm:pt modelId="{00745567-1082-4B4D-BF71-D2E842A81C8A}" type="pres">
      <dgm:prSet presAssocID="{BA3493C7-F8A3-43DD-A33A-01BFC123985B}" presName="hierChild4" presStyleCnt="0"/>
      <dgm:spPr/>
    </dgm:pt>
    <dgm:pt modelId="{5124D8D5-6FFC-4159-8FC1-DFD86C5C8488}" type="pres">
      <dgm:prSet presAssocID="{7C2A4705-51A3-4412-A7A8-2FCF6AFCE522}" presName="Name37" presStyleLbl="parChTrans1D4" presStyleIdx="0" presStyleCnt="3"/>
      <dgm:spPr/>
    </dgm:pt>
    <dgm:pt modelId="{D53360A3-554F-4AF1-8354-622E5E791684}" type="pres">
      <dgm:prSet presAssocID="{8B419511-2189-4E30-A3E2-83ACDCF38121}" presName="hierRoot2" presStyleCnt="0">
        <dgm:presLayoutVars>
          <dgm:hierBranch val="init"/>
        </dgm:presLayoutVars>
      </dgm:prSet>
      <dgm:spPr/>
    </dgm:pt>
    <dgm:pt modelId="{ADD9E1B3-3B33-4990-8109-C306C3B445D8}" type="pres">
      <dgm:prSet presAssocID="{8B419511-2189-4E30-A3E2-83ACDCF38121}" presName="rootComposite" presStyleCnt="0"/>
      <dgm:spPr/>
    </dgm:pt>
    <dgm:pt modelId="{4ADD8F6D-126C-4DFF-828D-919933CEA29F}" type="pres">
      <dgm:prSet presAssocID="{8B419511-2189-4E30-A3E2-83ACDCF38121}" presName="rootText" presStyleLbl="node4" presStyleIdx="0" presStyleCnt="3" custScaleX="306754" custLinFactNeighborX="13441" custLinFactNeighborY="53045">
        <dgm:presLayoutVars>
          <dgm:chPref val="3"/>
        </dgm:presLayoutVars>
      </dgm:prSet>
      <dgm:spPr>
        <a:prstGeom prst="roundRect">
          <a:avLst/>
        </a:prstGeom>
      </dgm:spPr>
    </dgm:pt>
    <dgm:pt modelId="{30C21203-4C5A-4555-BF04-351483B1AE2E}" type="pres">
      <dgm:prSet presAssocID="{8B419511-2189-4E30-A3E2-83ACDCF38121}" presName="rootConnector" presStyleLbl="node4" presStyleIdx="0" presStyleCnt="3"/>
      <dgm:spPr/>
    </dgm:pt>
    <dgm:pt modelId="{6F5CFF6E-3131-469E-AA3F-7347129C7474}" type="pres">
      <dgm:prSet presAssocID="{8B419511-2189-4E30-A3E2-83ACDCF38121}" presName="hierChild4" presStyleCnt="0"/>
      <dgm:spPr/>
    </dgm:pt>
    <dgm:pt modelId="{8C8DF528-13F8-4051-B014-38B8F0EDA097}" type="pres">
      <dgm:prSet presAssocID="{8B419511-2189-4E30-A3E2-83ACDCF38121}" presName="hierChild5" presStyleCnt="0"/>
      <dgm:spPr/>
    </dgm:pt>
    <dgm:pt modelId="{C4BC57CD-D025-4455-81DA-DCB898AE3C89}" type="pres">
      <dgm:prSet presAssocID="{32370B68-BC2E-472D-8F75-0CB3FD48CB5B}" presName="Name37" presStyleLbl="parChTrans1D4" presStyleIdx="1" presStyleCnt="3"/>
      <dgm:spPr/>
    </dgm:pt>
    <dgm:pt modelId="{296AE320-1CB2-4B41-AB79-A13F394ED80F}" type="pres">
      <dgm:prSet presAssocID="{6AE7B50D-2544-4F1D-BF91-A5C65767A087}" presName="hierRoot2" presStyleCnt="0">
        <dgm:presLayoutVars>
          <dgm:hierBranch val="init"/>
        </dgm:presLayoutVars>
      </dgm:prSet>
      <dgm:spPr/>
    </dgm:pt>
    <dgm:pt modelId="{CC42B9C7-9058-4056-9405-0A3657FBD109}" type="pres">
      <dgm:prSet presAssocID="{6AE7B50D-2544-4F1D-BF91-A5C65767A087}" presName="rootComposite" presStyleCnt="0"/>
      <dgm:spPr/>
    </dgm:pt>
    <dgm:pt modelId="{D014F908-F5EB-4FE8-96DA-C10C7E07147A}" type="pres">
      <dgm:prSet presAssocID="{6AE7B50D-2544-4F1D-BF91-A5C65767A087}" presName="rootText" presStyleLbl="node4" presStyleIdx="1" presStyleCnt="3" custScaleX="305760" custScaleY="87134" custLinFactNeighborX="14477" custLinFactNeighborY="27505">
        <dgm:presLayoutVars>
          <dgm:chPref val="3"/>
        </dgm:presLayoutVars>
      </dgm:prSet>
      <dgm:spPr>
        <a:prstGeom prst="roundRect">
          <a:avLst/>
        </a:prstGeom>
      </dgm:spPr>
    </dgm:pt>
    <dgm:pt modelId="{C28E1335-2CB4-4171-9C0E-75301D91D151}" type="pres">
      <dgm:prSet presAssocID="{6AE7B50D-2544-4F1D-BF91-A5C65767A087}" presName="rootConnector" presStyleLbl="node4" presStyleIdx="1" presStyleCnt="3"/>
      <dgm:spPr/>
    </dgm:pt>
    <dgm:pt modelId="{13C33F2A-BCA2-44D4-BB9F-05BD32FB505E}" type="pres">
      <dgm:prSet presAssocID="{6AE7B50D-2544-4F1D-BF91-A5C65767A087}" presName="hierChild4" presStyleCnt="0"/>
      <dgm:spPr/>
    </dgm:pt>
    <dgm:pt modelId="{71C4AA70-BB76-4D94-B058-180D0ABA8BD2}" type="pres">
      <dgm:prSet presAssocID="{6AE7B50D-2544-4F1D-BF91-A5C65767A087}" presName="hierChild5" presStyleCnt="0"/>
      <dgm:spPr/>
    </dgm:pt>
    <dgm:pt modelId="{EDCEE3DE-4CE4-4AF8-B864-D59674B361C3}" type="pres">
      <dgm:prSet presAssocID="{30939632-5964-4393-9C46-1097894BE55C}" presName="Name37" presStyleLbl="parChTrans1D4" presStyleIdx="2" presStyleCnt="3"/>
      <dgm:spPr/>
    </dgm:pt>
    <dgm:pt modelId="{E4B7978B-E92B-4EFE-B6C9-A3011F75A22F}" type="pres">
      <dgm:prSet presAssocID="{ACCEE40C-26E9-4610-AE17-BD610F5554B0}" presName="hierRoot2" presStyleCnt="0">
        <dgm:presLayoutVars>
          <dgm:hierBranch val="init"/>
        </dgm:presLayoutVars>
      </dgm:prSet>
      <dgm:spPr/>
    </dgm:pt>
    <dgm:pt modelId="{9660F3ED-2FCD-459A-9A7E-D6C15604B876}" type="pres">
      <dgm:prSet presAssocID="{ACCEE40C-26E9-4610-AE17-BD610F5554B0}" presName="rootComposite" presStyleCnt="0"/>
      <dgm:spPr/>
    </dgm:pt>
    <dgm:pt modelId="{BCF111A4-BBF2-498D-A60E-7E5E51F1E4EF}" type="pres">
      <dgm:prSet presAssocID="{ACCEE40C-26E9-4610-AE17-BD610F5554B0}" presName="rootText" presStyleLbl="node4" presStyleIdx="2" presStyleCnt="3" custScaleX="306954" custLinFactNeighborX="12821" custLinFactNeighborY="529">
        <dgm:presLayoutVars>
          <dgm:chPref val="3"/>
        </dgm:presLayoutVars>
      </dgm:prSet>
      <dgm:spPr>
        <a:prstGeom prst="roundRect">
          <a:avLst/>
        </a:prstGeom>
      </dgm:spPr>
    </dgm:pt>
    <dgm:pt modelId="{05357B78-FA98-4DCD-8A02-1A020C804768}" type="pres">
      <dgm:prSet presAssocID="{ACCEE40C-26E9-4610-AE17-BD610F5554B0}" presName="rootConnector" presStyleLbl="node4" presStyleIdx="2" presStyleCnt="3"/>
      <dgm:spPr/>
    </dgm:pt>
    <dgm:pt modelId="{29E72FD6-F6A3-4D6A-A160-68D6BC671161}" type="pres">
      <dgm:prSet presAssocID="{ACCEE40C-26E9-4610-AE17-BD610F5554B0}" presName="hierChild4" presStyleCnt="0"/>
      <dgm:spPr/>
    </dgm:pt>
    <dgm:pt modelId="{46C9ACB5-3C8C-429A-8191-786D05B98C97}" type="pres">
      <dgm:prSet presAssocID="{ACCEE40C-26E9-4610-AE17-BD610F5554B0}" presName="hierChild5" presStyleCnt="0"/>
      <dgm:spPr/>
    </dgm:pt>
    <dgm:pt modelId="{B3B653F6-DB46-49E4-9717-38EE2C2A5590}" type="pres">
      <dgm:prSet presAssocID="{BA3493C7-F8A3-43DD-A33A-01BFC123985B}" presName="hierChild5" presStyleCnt="0"/>
      <dgm:spPr/>
    </dgm:pt>
    <dgm:pt modelId="{5FC0DCB5-250D-4959-9DAF-F5AFAEDD7568}" type="pres">
      <dgm:prSet presAssocID="{0D9C6DDD-3F45-45D3-AF82-98FB613DF00A}" presName="hierChild5" presStyleCnt="0"/>
      <dgm:spPr/>
    </dgm:pt>
    <dgm:pt modelId="{B5A87D64-140E-4ECF-B603-93E71FAA194E}" type="pres">
      <dgm:prSet presAssocID="{363CFF4D-9918-4B95-9007-8CD93525EF48}" presName="hierChild3" presStyleCnt="0"/>
      <dgm:spPr/>
    </dgm:pt>
  </dgm:ptLst>
  <dgm:cxnLst>
    <dgm:cxn modelId="{746A0E03-3084-4F0C-8D7A-80469A513D86}" srcId="{B1910E5F-6DB8-4E82-B4AD-5B4CE88C9BD9}" destId="{66946E2D-A0E4-42EF-A820-0F93D69F6F61}" srcOrd="0" destOrd="0" parTransId="{AA36F021-62AA-48A6-95C5-5285B8B00710}" sibTransId="{CEBF8379-3586-4332-8296-0335CB3C95F9}"/>
    <dgm:cxn modelId="{E511D70B-3654-4EBF-81A9-40B0E4A180A6}" type="presOf" srcId="{857671EF-6434-4AEA-BCD8-C25132B6775D}" destId="{EBDAE69B-CD2B-4C7F-A41D-7D1D3FF182FE}" srcOrd="0" destOrd="0" presId="urn:microsoft.com/office/officeart/2005/8/layout/orgChart1"/>
    <dgm:cxn modelId="{521A8017-79D2-40A9-9233-0006DCC497A5}" type="presOf" srcId="{30939632-5964-4393-9C46-1097894BE55C}" destId="{EDCEE3DE-4CE4-4AF8-B864-D59674B361C3}" srcOrd="0" destOrd="0" presId="urn:microsoft.com/office/officeart/2005/8/layout/orgChart1"/>
    <dgm:cxn modelId="{13D2551C-65BB-4B69-A425-23C65C7B8458}" type="presOf" srcId="{6AE7B50D-2544-4F1D-BF91-A5C65767A087}" destId="{D014F908-F5EB-4FE8-96DA-C10C7E07147A}" srcOrd="0" destOrd="0" presId="urn:microsoft.com/office/officeart/2005/8/layout/orgChart1"/>
    <dgm:cxn modelId="{4216BA1C-9BF6-47BE-836E-EA6B6CF7758A}" type="presOf" srcId="{F196C70E-28B3-4966-B226-2523536BF65D}" destId="{8D837328-3BE8-4209-8CF6-9CEFC15DCFB2}" srcOrd="1" destOrd="0" presId="urn:microsoft.com/office/officeart/2005/8/layout/orgChart1"/>
    <dgm:cxn modelId="{F4F93E20-7105-4BDF-84C1-DD0F7E2488FB}" type="presOf" srcId="{0D9C6DDD-3F45-45D3-AF82-98FB613DF00A}" destId="{7F27A5C8-B5DA-4B26-843F-D0542CBF8B85}" srcOrd="1" destOrd="0" presId="urn:microsoft.com/office/officeart/2005/8/layout/orgChart1"/>
    <dgm:cxn modelId="{9BB25E25-3504-488B-8456-52195CEBF0C0}" type="presOf" srcId="{32370B68-BC2E-472D-8F75-0CB3FD48CB5B}" destId="{C4BC57CD-D025-4455-81DA-DCB898AE3C89}" srcOrd="0" destOrd="0" presId="urn:microsoft.com/office/officeart/2005/8/layout/orgChart1"/>
    <dgm:cxn modelId="{DC087125-CEBE-45A6-BD91-C680ABBD0FE3}" srcId="{BA3493C7-F8A3-43DD-A33A-01BFC123985B}" destId="{6AE7B50D-2544-4F1D-BF91-A5C65767A087}" srcOrd="1" destOrd="0" parTransId="{32370B68-BC2E-472D-8F75-0CB3FD48CB5B}" sibTransId="{A3BA515F-53F8-4C55-B0D3-1B51047F45AA}"/>
    <dgm:cxn modelId="{91478536-25D9-4F30-8242-359ADADA21B7}" srcId="{363CFF4D-9918-4B95-9007-8CD93525EF48}" destId="{0D9C6DDD-3F45-45D3-AF82-98FB613DF00A}" srcOrd="2" destOrd="0" parTransId="{F4060BFB-B7AC-4CE9-9EE4-C8D3DF563D71}" sibTransId="{80FC1810-050D-4CFE-BEF5-8818B4279DB0}"/>
    <dgm:cxn modelId="{EFFD5C3C-B21D-491D-88C9-04E220247424}" type="presOf" srcId="{A040B186-9FD9-4662-A9A3-B5DCFB94C960}" destId="{A88253F6-92EE-4592-A590-6FFD6DCFAAF2}" srcOrd="0" destOrd="0" presId="urn:microsoft.com/office/officeart/2005/8/layout/orgChart1"/>
    <dgm:cxn modelId="{669B8F3C-F1BB-47A6-95B2-0D7AEB8BEAAF}" type="presOf" srcId="{0D9C6DDD-3F45-45D3-AF82-98FB613DF00A}" destId="{5FF005D7-F010-4516-B985-77DC1B4CC00C}" srcOrd="0" destOrd="0" presId="urn:microsoft.com/office/officeart/2005/8/layout/orgChart1"/>
    <dgm:cxn modelId="{37ABF83C-A864-40F6-BD5C-9B373A704FBB}" type="presOf" srcId="{66946E2D-A0E4-42EF-A820-0F93D69F6F61}" destId="{2E5B1D30-719F-482B-8648-8A3146D06A5C}" srcOrd="0" destOrd="0" presId="urn:microsoft.com/office/officeart/2005/8/layout/orgChart1"/>
    <dgm:cxn modelId="{739F3C5D-8ADF-40DD-B87D-623D220F643B}" type="presOf" srcId="{BA3493C7-F8A3-43DD-A33A-01BFC123985B}" destId="{73C6995F-D757-47CB-A862-3AA880361BE3}" srcOrd="1" destOrd="0" presId="urn:microsoft.com/office/officeart/2005/8/layout/orgChart1"/>
    <dgm:cxn modelId="{05F38F5D-3FBC-415D-99C7-EDE7DFE0EBD0}" type="presOf" srcId="{363CFF4D-9918-4B95-9007-8CD93525EF48}" destId="{761A9C2D-6397-4BAA-B9A6-0721964328ED}" srcOrd="1" destOrd="0" presId="urn:microsoft.com/office/officeart/2005/8/layout/orgChart1"/>
    <dgm:cxn modelId="{93819B5F-5D43-42FA-9C2E-161469DAF99F}" srcId="{BA3493C7-F8A3-43DD-A33A-01BFC123985B}" destId="{ACCEE40C-26E9-4610-AE17-BD610F5554B0}" srcOrd="2" destOrd="0" parTransId="{30939632-5964-4393-9C46-1097894BE55C}" sibTransId="{50ADDE3D-ED32-4A4B-9702-849A21F13F0A}"/>
    <dgm:cxn modelId="{128EBF62-860D-46CD-9EDB-2CA5CF5B5E64}" type="presOf" srcId="{92346E81-F1D4-4F08-8A12-DDFBB07E5562}" destId="{40004943-4625-4F8F-BBBA-6F8BBBCF82BC}" srcOrd="0" destOrd="0" presId="urn:microsoft.com/office/officeart/2005/8/layout/orgChart1"/>
    <dgm:cxn modelId="{68F1B943-115C-4E6B-A413-E0419EB55B75}" srcId="{0D9C6DDD-3F45-45D3-AF82-98FB613DF00A}" destId="{BA3493C7-F8A3-43DD-A33A-01BFC123985B}" srcOrd="0" destOrd="0" parTransId="{A040B186-9FD9-4662-A9A3-B5DCFB94C960}" sibTransId="{4DDFCB3B-2C51-4FEB-BFFD-A8A5C234E084}"/>
    <dgm:cxn modelId="{15BD4966-4AA4-4F45-9208-6FBC90ACB181}" type="presOf" srcId="{7C2A4705-51A3-4412-A7A8-2FCF6AFCE522}" destId="{5124D8D5-6FFC-4159-8FC1-DFD86C5C8488}" srcOrd="0" destOrd="0" presId="urn:microsoft.com/office/officeart/2005/8/layout/orgChart1"/>
    <dgm:cxn modelId="{8C8D2648-F7AC-49B0-B889-C8A2DE2292B2}" type="presOf" srcId="{D79913DF-EB98-4718-9BDC-B260D82CC1FD}" destId="{C1D0879D-AA00-4ACA-9714-E33578F02B07}" srcOrd="1" destOrd="0" presId="urn:microsoft.com/office/officeart/2005/8/layout/orgChart1"/>
    <dgm:cxn modelId="{465CD04D-E8BF-47FF-8EF8-CFB7E4ADAEFB}" type="presOf" srcId="{AA36F021-62AA-48A6-95C5-5285B8B00710}" destId="{32F9EB7F-B22E-4AFD-BF8F-EADDF93E7661}" srcOrd="0" destOrd="0" presId="urn:microsoft.com/office/officeart/2005/8/layout/orgChart1"/>
    <dgm:cxn modelId="{19851853-4C56-43DD-AD61-32AC48DB9DFD}" srcId="{363CFF4D-9918-4B95-9007-8CD93525EF48}" destId="{B1910E5F-6DB8-4E82-B4AD-5B4CE88C9BD9}" srcOrd="1" destOrd="0" parTransId="{92346E81-F1D4-4F08-8A12-DDFBB07E5562}" sibTransId="{9D7682CA-5138-47B0-BD33-3F495FF7A920}"/>
    <dgm:cxn modelId="{CA29415A-BCCB-4674-9563-549C5ADA9A35}" type="presOf" srcId="{04A1EDF6-97A9-480A-902D-84BB861B1CF6}" destId="{79DBD89A-74D8-4ED1-99E0-2BD201196C3A}" srcOrd="0" destOrd="0" presId="urn:microsoft.com/office/officeart/2005/8/layout/orgChart1"/>
    <dgm:cxn modelId="{C2B40085-ABBF-48AB-A403-CCA50E1919E2}" type="presOf" srcId="{363CFF4D-9918-4B95-9007-8CD93525EF48}" destId="{21010E27-6A31-498B-BE4C-E33EFE798D0E}" srcOrd="0" destOrd="0" presId="urn:microsoft.com/office/officeart/2005/8/layout/orgChart1"/>
    <dgm:cxn modelId="{73A8C186-B94C-4649-A5AB-9CB96384544B}" srcId="{BA3493C7-F8A3-43DD-A33A-01BFC123985B}" destId="{8B419511-2189-4E30-A3E2-83ACDCF38121}" srcOrd="0" destOrd="0" parTransId="{7C2A4705-51A3-4412-A7A8-2FCF6AFCE522}" sibTransId="{8FC5C44C-E5FD-4C44-83F3-0995A7A47DF0}"/>
    <dgm:cxn modelId="{77097188-E102-4AD9-AAA3-A7D82908B7C8}" type="presOf" srcId="{66946E2D-A0E4-42EF-A820-0F93D69F6F61}" destId="{C8BB50ED-7182-44BB-A27F-E6745CB1E7C0}" srcOrd="1" destOrd="0" presId="urn:microsoft.com/office/officeart/2005/8/layout/orgChart1"/>
    <dgm:cxn modelId="{88671390-059D-4C1B-8E9F-5E0EC221E98A}" type="presOf" srcId="{6AE7B50D-2544-4F1D-BF91-A5C65767A087}" destId="{C28E1335-2CB4-4171-9C0E-75301D91D151}" srcOrd="1" destOrd="0" presId="urn:microsoft.com/office/officeart/2005/8/layout/orgChart1"/>
    <dgm:cxn modelId="{CA6ED991-EC50-42DE-844B-41F8BB9CC3A0}" type="presOf" srcId="{F196C70E-28B3-4966-B226-2523536BF65D}" destId="{AA0629BE-388A-4395-A04D-29196C24F768}" srcOrd="0" destOrd="0" presId="urn:microsoft.com/office/officeart/2005/8/layout/orgChart1"/>
    <dgm:cxn modelId="{83DC0EA0-8567-4588-BE30-C32A786A99ED}" type="presOf" srcId="{8B419511-2189-4E30-A3E2-83ACDCF38121}" destId="{4ADD8F6D-126C-4DFF-828D-919933CEA29F}" srcOrd="0" destOrd="0" presId="urn:microsoft.com/office/officeart/2005/8/layout/orgChart1"/>
    <dgm:cxn modelId="{23ED41A3-68A9-4D72-8D49-E42688D32679}" type="presOf" srcId="{8B419511-2189-4E30-A3E2-83ACDCF38121}" destId="{30C21203-4C5A-4555-BF04-351483B1AE2E}" srcOrd="1" destOrd="0" presId="urn:microsoft.com/office/officeart/2005/8/layout/orgChart1"/>
    <dgm:cxn modelId="{71BA9DA8-6634-4274-81B8-AB48BC0DD544}" type="presOf" srcId="{F4060BFB-B7AC-4CE9-9EE4-C8D3DF563D71}" destId="{B3EF980F-1B41-4EE7-B33B-1E1BABB15097}" srcOrd="0" destOrd="0" presId="urn:microsoft.com/office/officeart/2005/8/layout/orgChart1"/>
    <dgm:cxn modelId="{53CD03AD-CB80-4ED2-8E55-1F56BA75C118}" type="presOf" srcId="{57156912-F7D9-44B7-8C88-24EA73217E28}" destId="{9C10E279-4EBA-4BF9-894B-40D4C75AE1D3}" srcOrd="0" destOrd="0" presId="urn:microsoft.com/office/officeart/2005/8/layout/orgChart1"/>
    <dgm:cxn modelId="{175A73BB-68A9-4B72-946F-B16FCB94D527}" srcId="{F196C70E-28B3-4966-B226-2523536BF65D}" destId="{D79913DF-EB98-4718-9BDC-B260D82CC1FD}" srcOrd="0" destOrd="0" parTransId="{857671EF-6434-4AEA-BCD8-C25132B6775D}" sibTransId="{D4733988-0B25-499F-903C-604E07E77A99}"/>
    <dgm:cxn modelId="{617560BF-1CDA-459B-BD1D-8277768FA3F8}" type="presOf" srcId="{B1910E5F-6DB8-4E82-B4AD-5B4CE88C9BD9}" destId="{4733F63F-0D7F-4414-8D07-A9C7011F1E0A}" srcOrd="0" destOrd="0" presId="urn:microsoft.com/office/officeart/2005/8/layout/orgChart1"/>
    <dgm:cxn modelId="{33D409C0-90D1-422F-AEF3-D3267DBFBF77}" type="presOf" srcId="{ACCEE40C-26E9-4610-AE17-BD610F5554B0}" destId="{05357B78-FA98-4DCD-8A02-1A020C804768}" srcOrd="1" destOrd="0" presId="urn:microsoft.com/office/officeart/2005/8/layout/orgChart1"/>
    <dgm:cxn modelId="{88A767C0-5C0C-419A-A7C9-7838434014C7}" type="presOf" srcId="{BA3493C7-F8A3-43DD-A33A-01BFC123985B}" destId="{C9E330B2-250F-4690-B7F7-B20C5AE2F131}" srcOrd="0" destOrd="0" presId="urn:microsoft.com/office/officeart/2005/8/layout/orgChart1"/>
    <dgm:cxn modelId="{1583DDC2-E425-4E88-891E-626ACBD0F9DD}" srcId="{363CFF4D-9918-4B95-9007-8CD93525EF48}" destId="{F196C70E-28B3-4966-B226-2523536BF65D}" srcOrd="0" destOrd="0" parTransId="{57156912-F7D9-44B7-8C88-24EA73217E28}" sibTransId="{BE7AAF5D-5A8E-496E-8595-9666F18F7B59}"/>
    <dgm:cxn modelId="{79EB3AC3-9ED6-45E4-A955-B9F41C5BAB35}" srcId="{04A1EDF6-97A9-480A-902D-84BB861B1CF6}" destId="{363CFF4D-9918-4B95-9007-8CD93525EF48}" srcOrd="0" destOrd="0" parTransId="{5D1C3659-5A55-4E28-8435-3F8396460409}" sibTransId="{49159C83-D1D1-4F77-B32C-B632CED04D09}"/>
    <dgm:cxn modelId="{2BA5AFC9-66EF-4ACC-AFC0-5AE13B02B57D}" type="presOf" srcId="{B1910E5F-6DB8-4E82-B4AD-5B4CE88C9BD9}" destId="{7F4CE779-CE9C-4945-91F0-5E80F5587FAA}" srcOrd="1" destOrd="0" presId="urn:microsoft.com/office/officeart/2005/8/layout/orgChart1"/>
    <dgm:cxn modelId="{FF0CCCD7-EECA-4CFB-9787-14EF36341284}" type="presOf" srcId="{D79913DF-EB98-4718-9BDC-B260D82CC1FD}" destId="{43C9AB35-67A5-4AE1-A248-C8858EAD8314}" srcOrd="0" destOrd="0" presId="urn:microsoft.com/office/officeart/2005/8/layout/orgChart1"/>
    <dgm:cxn modelId="{F15474D8-B2B5-411A-8730-E19C54307F83}" type="presOf" srcId="{ACCEE40C-26E9-4610-AE17-BD610F5554B0}" destId="{BCF111A4-BBF2-498D-A60E-7E5E51F1E4EF}" srcOrd="0" destOrd="0" presId="urn:microsoft.com/office/officeart/2005/8/layout/orgChart1"/>
    <dgm:cxn modelId="{7182A18C-9C5B-48D8-916E-57B8959FDD0F}" type="presParOf" srcId="{79DBD89A-74D8-4ED1-99E0-2BD201196C3A}" destId="{2A623F1D-B912-4E6A-AF0A-A5DD9FE2E898}" srcOrd="0" destOrd="0" presId="urn:microsoft.com/office/officeart/2005/8/layout/orgChart1"/>
    <dgm:cxn modelId="{5D9D553E-F88E-41D2-AAFE-0F1139ACA6D3}" type="presParOf" srcId="{2A623F1D-B912-4E6A-AF0A-A5DD9FE2E898}" destId="{EB2C91D1-4BCF-4740-83D8-E1DC4FA1A2B8}" srcOrd="0" destOrd="0" presId="urn:microsoft.com/office/officeart/2005/8/layout/orgChart1"/>
    <dgm:cxn modelId="{FAE7DDA5-9920-429A-9B33-80E376E42F62}" type="presParOf" srcId="{EB2C91D1-4BCF-4740-83D8-E1DC4FA1A2B8}" destId="{21010E27-6A31-498B-BE4C-E33EFE798D0E}" srcOrd="0" destOrd="0" presId="urn:microsoft.com/office/officeart/2005/8/layout/orgChart1"/>
    <dgm:cxn modelId="{644B61C5-AA65-4673-BF4A-A375601E5EE8}" type="presParOf" srcId="{EB2C91D1-4BCF-4740-83D8-E1DC4FA1A2B8}" destId="{761A9C2D-6397-4BAA-B9A6-0721964328ED}" srcOrd="1" destOrd="0" presId="urn:microsoft.com/office/officeart/2005/8/layout/orgChart1"/>
    <dgm:cxn modelId="{E1A2D319-81DD-4B16-BBCD-27374A173620}" type="presParOf" srcId="{2A623F1D-B912-4E6A-AF0A-A5DD9FE2E898}" destId="{7B8E4530-07B4-407F-A885-4E3703090DB8}" srcOrd="1" destOrd="0" presId="urn:microsoft.com/office/officeart/2005/8/layout/orgChart1"/>
    <dgm:cxn modelId="{A082CC92-8D05-46D9-B003-03D2FF16D41F}" type="presParOf" srcId="{7B8E4530-07B4-407F-A885-4E3703090DB8}" destId="{9C10E279-4EBA-4BF9-894B-40D4C75AE1D3}" srcOrd="0" destOrd="0" presId="urn:microsoft.com/office/officeart/2005/8/layout/orgChart1"/>
    <dgm:cxn modelId="{9FF62381-8907-4C72-AC05-1CDD360E1D4D}" type="presParOf" srcId="{7B8E4530-07B4-407F-A885-4E3703090DB8}" destId="{EB3B1F4A-4AFE-456F-A592-3759A7E49A3E}" srcOrd="1" destOrd="0" presId="urn:microsoft.com/office/officeart/2005/8/layout/orgChart1"/>
    <dgm:cxn modelId="{621A77C0-F4BA-421E-97AC-07CFC7D64EE6}" type="presParOf" srcId="{EB3B1F4A-4AFE-456F-A592-3759A7E49A3E}" destId="{93076575-F281-41E7-9EB2-8F227E8E7EBF}" srcOrd="0" destOrd="0" presId="urn:microsoft.com/office/officeart/2005/8/layout/orgChart1"/>
    <dgm:cxn modelId="{13B3B36E-9DE1-4F8C-84C9-4380184BCFE5}" type="presParOf" srcId="{93076575-F281-41E7-9EB2-8F227E8E7EBF}" destId="{AA0629BE-388A-4395-A04D-29196C24F768}" srcOrd="0" destOrd="0" presId="urn:microsoft.com/office/officeart/2005/8/layout/orgChart1"/>
    <dgm:cxn modelId="{340D9839-9A3B-4884-99AF-6FDE783FA4F8}" type="presParOf" srcId="{93076575-F281-41E7-9EB2-8F227E8E7EBF}" destId="{8D837328-3BE8-4209-8CF6-9CEFC15DCFB2}" srcOrd="1" destOrd="0" presId="urn:microsoft.com/office/officeart/2005/8/layout/orgChart1"/>
    <dgm:cxn modelId="{DAD7329F-4536-4DC0-9417-06DC05C83E7C}" type="presParOf" srcId="{EB3B1F4A-4AFE-456F-A592-3759A7E49A3E}" destId="{F30A7D37-1DA6-4E2B-B52D-4B20B3561751}" srcOrd="1" destOrd="0" presId="urn:microsoft.com/office/officeart/2005/8/layout/orgChart1"/>
    <dgm:cxn modelId="{8232F8E6-7FA9-4ADB-9614-A8BA3E6C02E4}" type="presParOf" srcId="{F30A7D37-1DA6-4E2B-B52D-4B20B3561751}" destId="{EBDAE69B-CD2B-4C7F-A41D-7D1D3FF182FE}" srcOrd="0" destOrd="0" presId="urn:microsoft.com/office/officeart/2005/8/layout/orgChart1"/>
    <dgm:cxn modelId="{987776DD-9098-4ABD-9FFE-8F7A7FE5EDD1}" type="presParOf" srcId="{F30A7D37-1DA6-4E2B-B52D-4B20B3561751}" destId="{D65FBC00-7E82-4474-871E-CB802E62684E}" srcOrd="1" destOrd="0" presId="urn:microsoft.com/office/officeart/2005/8/layout/orgChart1"/>
    <dgm:cxn modelId="{9BE73F2A-AD91-42A0-B692-DCF0DB9E2D29}" type="presParOf" srcId="{D65FBC00-7E82-4474-871E-CB802E62684E}" destId="{8BB9AC97-DC82-4C37-997B-714F18B7F55F}" srcOrd="0" destOrd="0" presId="urn:microsoft.com/office/officeart/2005/8/layout/orgChart1"/>
    <dgm:cxn modelId="{A6104D1A-1680-4783-8F71-8EC8E562CABC}" type="presParOf" srcId="{8BB9AC97-DC82-4C37-997B-714F18B7F55F}" destId="{43C9AB35-67A5-4AE1-A248-C8858EAD8314}" srcOrd="0" destOrd="0" presId="urn:microsoft.com/office/officeart/2005/8/layout/orgChart1"/>
    <dgm:cxn modelId="{29EB27DA-4F34-4AA9-A80B-156921EE8968}" type="presParOf" srcId="{8BB9AC97-DC82-4C37-997B-714F18B7F55F}" destId="{C1D0879D-AA00-4ACA-9714-E33578F02B07}" srcOrd="1" destOrd="0" presId="urn:microsoft.com/office/officeart/2005/8/layout/orgChart1"/>
    <dgm:cxn modelId="{58027251-2D4C-4358-9761-F658826EBF1E}" type="presParOf" srcId="{D65FBC00-7E82-4474-871E-CB802E62684E}" destId="{D003B0A9-9311-4DB2-8320-B2C3B4483D03}" srcOrd="1" destOrd="0" presId="urn:microsoft.com/office/officeart/2005/8/layout/orgChart1"/>
    <dgm:cxn modelId="{E5347265-B176-4779-BC36-E8B2812ACCFE}" type="presParOf" srcId="{D65FBC00-7E82-4474-871E-CB802E62684E}" destId="{1B467E6F-29E2-4EE8-94D8-7E7B03B7F7F9}" srcOrd="2" destOrd="0" presId="urn:microsoft.com/office/officeart/2005/8/layout/orgChart1"/>
    <dgm:cxn modelId="{8CC5754E-F55F-4FC3-8219-4F8777DC753F}" type="presParOf" srcId="{EB3B1F4A-4AFE-456F-A592-3759A7E49A3E}" destId="{A5186778-65E0-404B-BF68-98432198FA38}" srcOrd="2" destOrd="0" presId="urn:microsoft.com/office/officeart/2005/8/layout/orgChart1"/>
    <dgm:cxn modelId="{5167A407-09A6-455B-B664-6946282E574C}" type="presParOf" srcId="{7B8E4530-07B4-407F-A885-4E3703090DB8}" destId="{40004943-4625-4F8F-BBBA-6F8BBBCF82BC}" srcOrd="2" destOrd="0" presId="urn:microsoft.com/office/officeart/2005/8/layout/orgChart1"/>
    <dgm:cxn modelId="{7295A06E-DA39-4E38-8037-15B131262A33}" type="presParOf" srcId="{7B8E4530-07B4-407F-A885-4E3703090DB8}" destId="{C543259C-0A08-46B6-95B0-661DF2F14DA4}" srcOrd="3" destOrd="0" presId="urn:microsoft.com/office/officeart/2005/8/layout/orgChart1"/>
    <dgm:cxn modelId="{4B70BE2A-F492-4A71-BED7-887004E94049}" type="presParOf" srcId="{C543259C-0A08-46B6-95B0-661DF2F14DA4}" destId="{B35C90FA-0A5E-4F41-A0A0-15D34223271D}" srcOrd="0" destOrd="0" presId="urn:microsoft.com/office/officeart/2005/8/layout/orgChart1"/>
    <dgm:cxn modelId="{EEBC3A60-7C0E-46DB-9812-367C80609E63}" type="presParOf" srcId="{B35C90FA-0A5E-4F41-A0A0-15D34223271D}" destId="{4733F63F-0D7F-4414-8D07-A9C7011F1E0A}" srcOrd="0" destOrd="0" presId="urn:microsoft.com/office/officeart/2005/8/layout/orgChart1"/>
    <dgm:cxn modelId="{907128BE-0071-43C6-BCC4-033B3BC7EF40}" type="presParOf" srcId="{B35C90FA-0A5E-4F41-A0A0-15D34223271D}" destId="{7F4CE779-CE9C-4945-91F0-5E80F5587FAA}" srcOrd="1" destOrd="0" presId="urn:microsoft.com/office/officeart/2005/8/layout/orgChart1"/>
    <dgm:cxn modelId="{63319413-D12F-492A-8A29-99ED7D76A987}" type="presParOf" srcId="{C543259C-0A08-46B6-95B0-661DF2F14DA4}" destId="{0B6AC5B4-F4C6-4544-AA97-D14D130ADE70}" srcOrd="1" destOrd="0" presId="urn:microsoft.com/office/officeart/2005/8/layout/orgChart1"/>
    <dgm:cxn modelId="{F912AE0A-AEDF-41D1-A2E1-BA403963E0C3}" type="presParOf" srcId="{0B6AC5B4-F4C6-4544-AA97-D14D130ADE70}" destId="{32F9EB7F-B22E-4AFD-BF8F-EADDF93E7661}" srcOrd="0" destOrd="0" presId="urn:microsoft.com/office/officeart/2005/8/layout/orgChart1"/>
    <dgm:cxn modelId="{C9B8AE50-6600-4D0B-9897-816A2B34D984}" type="presParOf" srcId="{0B6AC5B4-F4C6-4544-AA97-D14D130ADE70}" destId="{41C08046-E334-4C82-9751-D72F7A7DBFC2}" srcOrd="1" destOrd="0" presId="urn:microsoft.com/office/officeart/2005/8/layout/orgChart1"/>
    <dgm:cxn modelId="{F9BA5CEE-823E-4222-96C5-C74327147F00}" type="presParOf" srcId="{41C08046-E334-4C82-9751-D72F7A7DBFC2}" destId="{49146339-0079-4211-9374-09C14841A862}" srcOrd="0" destOrd="0" presId="urn:microsoft.com/office/officeart/2005/8/layout/orgChart1"/>
    <dgm:cxn modelId="{2BFABCB2-1760-449B-A68F-37D6A1EB7A4C}" type="presParOf" srcId="{49146339-0079-4211-9374-09C14841A862}" destId="{2E5B1D30-719F-482B-8648-8A3146D06A5C}" srcOrd="0" destOrd="0" presId="urn:microsoft.com/office/officeart/2005/8/layout/orgChart1"/>
    <dgm:cxn modelId="{E030D7AF-54A5-4F0F-95D3-64E40237BFDF}" type="presParOf" srcId="{49146339-0079-4211-9374-09C14841A862}" destId="{C8BB50ED-7182-44BB-A27F-E6745CB1E7C0}" srcOrd="1" destOrd="0" presId="urn:microsoft.com/office/officeart/2005/8/layout/orgChart1"/>
    <dgm:cxn modelId="{DA8B2586-DB77-4571-95BE-9CD00F0347F0}" type="presParOf" srcId="{41C08046-E334-4C82-9751-D72F7A7DBFC2}" destId="{EEB9E150-627C-417F-86AA-916762E4B8F4}" srcOrd="1" destOrd="0" presId="urn:microsoft.com/office/officeart/2005/8/layout/orgChart1"/>
    <dgm:cxn modelId="{8BD426E4-CD40-4344-9D6F-C3D0617676FA}" type="presParOf" srcId="{41C08046-E334-4C82-9751-D72F7A7DBFC2}" destId="{07AD8939-D69F-4370-9023-43B902E56D94}" srcOrd="2" destOrd="0" presId="urn:microsoft.com/office/officeart/2005/8/layout/orgChart1"/>
    <dgm:cxn modelId="{4DEFA270-C6A5-41A9-BDD3-50982847319F}" type="presParOf" srcId="{C543259C-0A08-46B6-95B0-661DF2F14DA4}" destId="{7AAB51FB-7E90-426A-9C7B-45CB6324FFF7}" srcOrd="2" destOrd="0" presId="urn:microsoft.com/office/officeart/2005/8/layout/orgChart1"/>
    <dgm:cxn modelId="{F56C1484-86F9-4E99-A98A-B1A4B6F92465}" type="presParOf" srcId="{7B8E4530-07B4-407F-A885-4E3703090DB8}" destId="{B3EF980F-1B41-4EE7-B33B-1E1BABB15097}" srcOrd="4" destOrd="0" presId="urn:microsoft.com/office/officeart/2005/8/layout/orgChart1"/>
    <dgm:cxn modelId="{19D4324D-6BFB-4D30-883A-FD54EDA9B1DD}" type="presParOf" srcId="{7B8E4530-07B4-407F-A885-4E3703090DB8}" destId="{65256623-3155-400C-974E-D10324267577}" srcOrd="5" destOrd="0" presId="urn:microsoft.com/office/officeart/2005/8/layout/orgChart1"/>
    <dgm:cxn modelId="{AAAE69B3-9ED5-4999-BD05-0787EEB46964}" type="presParOf" srcId="{65256623-3155-400C-974E-D10324267577}" destId="{E7D552CB-7458-4648-A8F8-C1DEBDC904A8}" srcOrd="0" destOrd="0" presId="urn:microsoft.com/office/officeart/2005/8/layout/orgChart1"/>
    <dgm:cxn modelId="{74D9A46E-80F3-40B9-A2B4-C52550C9A820}" type="presParOf" srcId="{E7D552CB-7458-4648-A8F8-C1DEBDC904A8}" destId="{5FF005D7-F010-4516-B985-77DC1B4CC00C}" srcOrd="0" destOrd="0" presId="urn:microsoft.com/office/officeart/2005/8/layout/orgChart1"/>
    <dgm:cxn modelId="{E90E3693-6F9D-4399-8863-11CDBD5D9E34}" type="presParOf" srcId="{E7D552CB-7458-4648-A8F8-C1DEBDC904A8}" destId="{7F27A5C8-B5DA-4B26-843F-D0542CBF8B85}" srcOrd="1" destOrd="0" presId="urn:microsoft.com/office/officeart/2005/8/layout/orgChart1"/>
    <dgm:cxn modelId="{DF468C8B-23D4-4BC3-A915-46A35450F57E}" type="presParOf" srcId="{65256623-3155-400C-974E-D10324267577}" destId="{74904B50-7B44-44D4-97AA-F36041D84D6B}" srcOrd="1" destOrd="0" presId="urn:microsoft.com/office/officeart/2005/8/layout/orgChart1"/>
    <dgm:cxn modelId="{EE9A96AC-F749-47F1-8868-06137D835D7B}" type="presParOf" srcId="{74904B50-7B44-44D4-97AA-F36041D84D6B}" destId="{A88253F6-92EE-4592-A590-6FFD6DCFAAF2}" srcOrd="0" destOrd="0" presId="urn:microsoft.com/office/officeart/2005/8/layout/orgChart1"/>
    <dgm:cxn modelId="{FA1FB861-84A4-4A51-8CD3-16165C38CF53}" type="presParOf" srcId="{74904B50-7B44-44D4-97AA-F36041D84D6B}" destId="{42BD3626-DF09-445B-AEDB-D99AC2CC8146}" srcOrd="1" destOrd="0" presId="urn:microsoft.com/office/officeart/2005/8/layout/orgChart1"/>
    <dgm:cxn modelId="{63A8E7FB-AE7C-42B7-8BB3-0C2A5FB36E92}" type="presParOf" srcId="{42BD3626-DF09-445B-AEDB-D99AC2CC8146}" destId="{1A1180D4-B8E9-4E31-B0D9-705B92BF878F}" srcOrd="0" destOrd="0" presId="urn:microsoft.com/office/officeart/2005/8/layout/orgChart1"/>
    <dgm:cxn modelId="{3BD9B091-2890-4BEB-BD5E-79989078272D}" type="presParOf" srcId="{1A1180D4-B8E9-4E31-B0D9-705B92BF878F}" destId="{C9E330B2-250F-4690-B7F7-B20C5AE2F131}" srcOrd="0" destOrd="0" presId="urn:microsoft.com/office/officeart/2005/8/layout/orgChart1"/>
    <dgm:cxn modelId="{07A23D7E-660D-4BF2-BE4D-A4CFCC8CE103}" type="presParOf" srcId="{1A1180D4-B8E9-4E31-B0D9-705B92BF878F}" destId="{73C6995F-D757-47CB-A862-3AA880361BE3}" srcOrd="1" destOrd="0" presId="urn:microsoft.com/office/officeart/2005/8/layout/orgChart1"/>
    <dgm:cxn modelId="{A0E6975D-3D92-4712-8360-F23CE5D59B93}" type="presParOf" srcId="{42BD3626-DF09-445B-AEDB-D99AC2CC8146}" destId="{00745567-1082-4B4D-BF71-D2E842A81C8A}" srcOrd="1" destOrd="0" presId="urn:microsoft.com/office/officeart/2005/8/layout/orgChart1"/>
    <dgm:cxn modelId="{BA8DAD16-7950-4676-871B-6DBFBE7686E8}" type="presParOf" srcId="{00745567-1082-4B4D-BF71-D2E842A81C8A}" destId="{5124D8D5-6FFC-4159-8FC1-DFD86C5C8488}" srcOrd="0" destOrd="0" presId="urn:microsoft.com/office/officeart/2005/8/layout/orgChart1"/>
    <dgm:cxn modelId="{DA7B6E4F-7A21-47EC-82CD-B937B3FE8925}" type="presParOf" srcId="{00745567-1082-4B4D-BF71-D2E842A81C8A}" destId="{D53360A3-554F-4AF1-8354-622E5E791684}" srcOrd="1" destOrd="0" presId="urn:microsoft.com/office/officeart/2005/8/layout/orgChart1"/>
    <dgm:cxn modelId="{726A8D00-F7E7-442A-B92E-4BFF0096293B}" type="presParOf" srcId="{D53360A3-554F-4AF1-8354-622E5E791684}" destId="{ADD9E1B3-3B33-4990-8109-C306C3B445D8}" srcOrd="0" destOrd="0" presId="urn:microsoft.com/office/officeart/2005/8/layout/orgChart1"/>
    <dgm:cxn modelId="{EC29397E-E514-4355-9827-9B1E37860053}" type="presParOf" srcId="{ADD9E1B3-3B33-4990-8109-C306C3B445D8}" destId="{4ADD8F6D-126C-4DFF-828D-919933CEA29F}" srcOrd="0" destOrd="0" presId="urn:microsoft.com/office/officeart/2005/8/layout/orgChart1"/>
    <dgm:cxn modelId="{7FB58265-BE23-4EC2-A3F9-0ED118109624}" type="presParOf" srcId="{ADD9E1B3-3B33-4990-8109-C306C3B445D8}" destId="{30C21203-4C5A-4555-BF04-351483B1AE2E}" srcOrd="1" destOrd="0" presId="urn:microsoft.com/office/officeart/2005/8/layout/orgChart1"/>
    <dgm:cxn modelId="{178784D1-13DA-4034-9DF9-26A35434F06A}" type="presParOf" srcId="{D53360A3-554F-4AF1-8354-622E5E791684}" destId="{6F5CFF6E-3131-469E-AA3F-7347129C7474}" srcOrd="1" destOrd="0" presId="urn:microsoft.com/office/officeart/2005/8/layout/orgChart1"/>
    <dgm:cxn modelId="{96812D56-B309-4B0D-A7F1-9BE0686B4C56}" type="presParOf" srcId="{D53360A3-554F-4AF1-8354-622E5E791684}" destId="{8C8DF528-13F8-4051-B014-38B8F0EDA097}" srcOrd="2" destOrd="0" presId="urn:microsoft.com/office/officeart/2005/8/layout/orgChart1"/>
    <dgm:cxn modelId="{AE6FB61B-2ABE-4C35-998D-E836970E5FC2}" type="presParOf" srcId="{00745567-1082-4B4D-BF71-D2E842A81C8A}" destId="{C4BC57CD-D025-4455-81DA-DCB898AE3C89}" srcOrd="2" destOrd="0" presId="urn:microsoft.com/office/officeart/2005/8/layout/orgChart1"/>
    <dgm:cxn modelId="{919AA0B8-D8FE-454C-9457-EBE5ACFD89A3}" type="presParOf" srcId="{00745567-1082-4B4D-BF71-D2E842A81C8A}" destId="{296AE320-1CB2-4B41-AB79-A13F394ED80F}" srcOrd="3" destOrd="0" presId="urn:microsoft.com/office/officeart/2005/8/layout/orgChart1"/>
    <dgm:cxn modelId="{3F81D8D6-DB1B-43E5-A9A7-EBDC25707865}" type="presParOf" srcId="{296AE320-1CB2-4B41-AB79-A13F394ED80F}" destId="{CC42B9C7-9058-4056-9405-0A3657FBD109}" srcOrd="0" destOrd="0" presId="urn:microsoft.com/office/officeart/2005/8/layout/orgChart1"/>
    <dgm:cxn modelId="{40D5DD34-76F4-4F7B-8713-A873D88F96EA}" type="presParOf" srcId="{CC42B9C7-9058-4056-9405-0A3657FBD109}" destId="{D014F908-F5EB-4FE8-96DA-C10C7E07147A}" srcOrd="0" destOrd="0" presId="urn:microsoft.com/office/officeart/2005/8/layout/orgChart1"/>
    <dgm:cxn modelId="{89A51620-B321-48A2-92D7-CEB4344C4024}" type="presParOf" srcId="{CC42B9C7-9058-4056-9405-0A3657FBD109}" destId="{C28E1335-2CB4-4171-9C0E-75301D91D151}" srcOrd="1" destOrd="0" presId="urn:microsoft.com/office/officeart/2005/8/layout/orgChart1"/>
    <dgm:cxn modelId="{C02760C9-0EBB-4DC8-956B-3E6B22ED3A2F}" type="presParOf" srcId="{296AE320-1CB2-4B41-AB79-A13F394ED80F}" destId="{13C33F2A-BCA2-44D4-BB9F-05BD32FB505E}" srcOrd="1" destOrd="0" presId="urn:microsoft.com/office/officeart/2005/8/layout/orgChart1"/>
    <dgm:cxn modelId="{1062BEA5-AB7E-4AA7-9D6A-8B3559241358}" type="presParOf" srcId="{296AE320-1CB2-4B41-AB79-A13F394ED80F}" destId="{71C4AA70-BB76-4D94-B058-180D0ABA8BD2}" srcOrd="2" destOrd="0" presId="urn:microsoft.com/office/officeart/2005/8/layout/orgChart1"/>
    <dgm:cxn modelId="{908FD61B-D416-46FC-BAB8-DE8E921BCE03}" type="presParOf" srcId="{00745567-1082-4B4D-BF71-D2E842A81C8A}" destId="{EDCEE3DE-4CE4-4AF8-B864-D59674B361C3}" srcOrd="4" destOrd="0" presId="urn:microsoft.com/office/officeart/2005/8/layout/orgChart1"/>
    <dgm:cxn modelId="{C3F06184-3D98-4DDD-BC66-C749DAE65B4D}" type="presParOf" srcId="{00745567-1082-4B4D-BF71-D2E842A81C8A}" destId="{E4B7978B-E92B-4EFE-B6C9-A3011F75A22F}" srcOrd="5" destOrd="0" presId="urn:microsoft.com/office/officeart/2005/8/layout/orgChart1"/>
    <dgm:cxn modelId="{9866AF96-2DE0-4916-A937-09D026451DFA}" type="presParOf" srcId="{E4B7978B-E92B-4EFE-B6C9-A3011F75A22F}" destId="{9660F3ED-2FCD-459A-9A7E-D6C15604B876}" srcOrd="0" destOrd="0" presId="urn:microsoft.com/office/officeart/2005/8/layout/orgChart1"/>
    <dgm:cxn modelId="{D8DECAD6-28E9-4AE7-8D90-EC4AEEBD078C}" type="presParOf" srcId="{9660F3ED-2FCD-459A-9A7E-D6C15604B876}" destId="{BCF111A4-BBF2-498D-A60E-7E5E51F1E4EF}" srcOrd="0" destOrd="0" presId="urn:microsoft.com/office/officeart/2005/8/layout/orgChart1"/>
    <dgm:cxn modelId="{AD7CBA11-30D6-43AE-B805-0EA0782FF14F}" type="presParOf" srcId="{9660F3ED-2FCD-459A-9A7E-D6C15604B876}" destId="{05357B78-FA98-4DCD-8A02-1A020C804768}" srcOrd="1" destOrd="0" presId="urn:microsoft.com/office/officeart/2005/8/layout/orgChart1"/>
    <dgm:cxn modelId="{9312C5A1-59A4-4C35-BD5F-F29CC2232219}" type="presParOf" srcId="{E4B7978B-E92B-4EFE-B6C9-A3011F75A22F}" destId="{29E72FD6-F6A3-4D6A-A160-68D6BC671161}" srcOrd="1" destOrd="0" presId="urn:microsoft.com/office/officeart/2005/8/layout/orgChart1"/>
    <dgm:cxn modelId="{444ACF9F-582F-4D45-8B12-CD495C08ABF8}" type="presParOf" srcId="{E4B7978B-E92B-4EFE-B6C9-A3011F75A22F}" destId="{46C9ACB5-3C8C-429A-8191-786D05B98C97}" srcOrd="2" destOrd="0" presId="urn:microsoft.com/office/officeart/2005/8/layout/orgChart1"/>
    <dgm:cxn modelId="{CB82F48D-8F6D-4EBA-B751-A1CA1915E9A8}" type="presParOf" srcId="{42BD3626-DF09-445B-AEDB-D99AC2CC8146}" destId="{B3B653F6-DB46-49E4-9717-38EE2C2A5590}" srcOrd="2" destOrd="0" presId="urn:microsoft.com/office/officeart/2005/8/layout/orgChart1"/>
    <dgm:cxn modelId="{F420777F-92CE-42B4-99EC-B2CF813BDDC5}" type="presParOf" srcId="{65256623-3155-400C-974E-D10324267577}" destId="{5FC0DCB5-250D-4959-9DAF-F5AFAEDD7568}" srcOrd="2" destOrd="0" presId="urn:microsoft.com/office/officeart/2005/8/layout/orgChart1"/>
    <dgm:cxn modelId="{74E06F0E-99A6-4ED1-A754-CA9CB2F68206}" type="presParOf" srcId="{2A623F1D-B912-4E6A-AF0A-A5DD9FE2E898}" destId="{B5A87D64-140E-4ECF-B603-93E71FAA194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45D7655-ACD4-42F9-AD50-2EDF284D9574}" type="doc">
      <dgm:prSet loTypeId="urn:microsoft.com/office/officeart/2005/8/layout/hierarchy6" loCatId="hierarchy" qsTypeId="urn:microsoft.com/office/officeart/2005/8/quickstyle/3d2" qsCatId="3D" csTypeId="urn:microsoft.com/office/officeart/2005/8/colors/accent3_3" csCatId="accent3" phldr="1"/>
      <dgm:spPr/>
      <dgm:t>
        <a:bodyPr/>
        <a:lstStyle/>
        <a:p>
          <a:endParaRPr lang="ru-RU"/>
        </a:p>
      </dgm:t>
    </dgm:pt>
    <dgm:pt modelId="{35A13966-E34C-400E-B642-DC56A9F76D7E}">
      <dgm:prSet phldrT="[Текст]" custT="1"/>
      <dgm:spPr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 spcFirstLastPara="0" vert="horz" wrap="square" lIns="45720" tIns="45720" rIns="45720" bIns="45720" numCol="1" spcCol="1270" anchor="ctr" anchorCtr="0"/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 dirty="0"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«Кодекс Российской Федерации об административных правонарушениях» от 30.12.2001 № 195-ФЗ</a:t>
          </a:r>
        </a:p>
      </dgm:t>
    </dgm:pt>
    <dgm:pt modelId="{88A6EA9E-C141-4795-B660-28417E17DB8E}" type="parTrans" cxnId="{D6535BFA-BC7A-49D8-A344-5E50430ED401}">
      <dgm:prSet/>
      <dgm:spPr/>
      <dgm:t>
        <a:bodyPr/>
        <a:lstStyle/>
        <a:p>
          <a:endParaRPr lang="ru-RU" sz="11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2742CB8-9167-4F1D-8086-62941CD09C8A}" type="sibTrans" cxnId="{D6535BFA-BC7A-49D8-A344-5E50430ED401}">
      <dgm:prSet/>
      <dgm:spPr/>
      <dgm:t>
        <a:bodyPr/>
        <a:lstStyle/>
        <a:p>
          <a:endParaRPr lang="ru-RU" sz="11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2C5DF7D-C53E-4509-B0AD-3D67BFEF160F}" type="asst">
      <dgm:prSet phldrT="[Текст]" custT="1"/>
      <dgm:spPr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 spcFirstLastPara="0" vert="horz" wrap="square" lIns="45720" tIns="45720" rIns="45720" bIns="45720" numCol="1" spcCol="1270" anchor="ctr" anchorCtr="0"/>
        <a:lstStyle/>
        <a:p>
          <a:r>
            <a:rPr lang="ru-RU" sz="1100" b="1" kern="1200">
              <a:latin typeface="Calibri" panose="020F0502020204030204" pitchFamily="34" charset="0"/>
              <a:cs typeface="Calibri" panose="020F0502020204030204" pitchFamily="34" charset="0"/>
            </a:rPr>
            <a:t>Статья 5.42. Нарушение прав </a:t>
          </a:r>
          <a:r>
            <a:rPr lang="ru-RU" sz="1200" b="1" kern="1200"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инвалидов</a:t>
          </a:r>
          <a:r>
            <a:rPr lang="ru-RU" sz="1100" b="1" kern="1200">
              <a:latin typeface="Calibri" panose="020F0502020204030204" pitchFamily="34" charset="0"/>
              <a:cs typeface="Calibri" panose="020F0502020204030204" pitchFamily="34" charset="0"/>
            </a:rPr>
            <a:t> в области трудоустройства и занятости</a:t>
          </a:r>
          <a:endParaRPr lang="ru-RU" sz="1100" kern="12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FDE4041-E428-4292-A3B2-13159CEA2576}" type="parTrans" cxnId="{BF4D0A1C-A198-4159-8875-BDA5B3C272D6}">
      <dgm:prSet/>
      <dgm:spPr/>
      <dgm:t>
        <a:bodyPr/>
        <a:lstStyle/>
        <a:p>
          <a:endParaRPr lang="ru-RU" sz="11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988E46F-9766-4EAF-B132-141DB7F7F072}" type="sibTrans" cxnId="{BF4D0A1C-A198-4159-8875-BDA5B3C272D6}">
      <dgm:prSet/>
      <dgm:spPr/>
      <dgm:t>
        <a:bodyPr/>
        <a:lstStyle/>
        <a:p>
          <a:endParaRPr lang="ru-RU" sz="11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676197F-7851-40BF-8092-CA0833824423}">
      <dgm:prSet custT="1"/>
      <dgm:spPr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 spcFirstLastPara="0" vert="horz" wrap="square" lIns="45720" tIns="45720" rIns="45720" bIns="45720" numCol="1" spcCol="1270" anchor="ctr" anchorCtr="0"/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Статья 5.43. Нарушение требований законодательства, предусматривающих выделение на автомобильных стоянках (остановках) мест для специальных автотранспортных средств инвалидов</a:t>
          </a:r>
          <a:endParaRPr lang="ru-RU" sz="1100" b="1" kern="1200" dirty="0"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gm:t>
    </dgm:pt>
    <dgm:pt modelId="{4AF65ABE-96E8-4E1C-909B-18F819BC79EF}" type="parTrans" cxnId="{B5E47206-F892-4906-9A58-1B3042FF1694}">
      <dgm:prSet/>
      <dgm:spPr/>
      <dgm:t>
        <a:bodyPr/>
        <a:lstStyle/>
        <a:p>
          <a:endParaRPr lang="ru-RU" sz="11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2824EBE-A7FE-4F07-BD2B-E589BB14EAA8}" type="sibTrans" cxnId="{B5E47206-F892-4906-9A58-1B3042FF1694}">
      <dgm:prSet/>
      <dgm:spPr/>
      <dgm:t>
        <a:bodyPr/>
        <a:lstStyle/>
        <a:p>
          <a:endParaRPr lang="ru-RU" sz="11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4998198-C648-4ABC-AD1A-1E19B020402F}">
      <dgm:prSet custT="1"/>
      <dgm:spPr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 spcFirstLastPara="0" vert="horz" wrap="square" lIns="45720" tIns="45720" rIns="45720" bIns="45720" numCol="1" spcCol="1270" anchor="ctr" anchorCtr="0"/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Статья 5.62. Дискриминация</a:t>
          </a:r>
          <a:endParaRPr lang="ru-RU" sz="1100" b="1" kern="1200" dirty="0"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gm:t>
    </dgm:pt>
    <dgm:pt modelId="{008355EF-2EC2-4F21-B664-35B74A5C9E43}" type="parTrans" cxnId="{49DF6BA4-DDE3-4810-8BBA-C8D43744BACD}">
      <dgm:prSet/>
      <dgm:spPr/>
      <dgm:t>
        <a:bodyPr/>
        <a:lstStyle/>
        <a:p>
          <a:endParaRPr lang="ru-RU" sz="11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144CD3D-F844-484D-9755-5C1CCFB93D01}" type="sibTrans" cxnId="{49DF6BA4-DDE3-4810-8BBA-C8D43744BACD}">
      <dgm:prSet/>
      <dgm:spPr/>
      <dgm:t>
        <a:bodyPr/>
        <a:lstStyle/>
        <a:p>
          <a:endParaRPr lang="ru-RU" sz="11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2EE35DE-0762-4B4B-BA7A-73DC48BA58EA}" type="pres">
      <dgm:prSet presAssocID="{645D7655-ACD4-42F9-AD50-2EDF284D9574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D7762502-3A7B-483F-8F3E-8570974F17CB}" type="pres">
      <dgm:prSet presAssocID="{645D7655-ACD4-42F9-AD50-2EDF284D9574}" presName="hierFlow" presStyleCnt="0"/>
      <dgm:spPr/>
    </dgm:pt>
    <dgm:pt modelId="{3408CF8F-8ED9-4D93-B3B7-F2FBD76A1874}" type="pres">
      <dgm:prSet presAssocID="{645D7655-ACD4-42F9-AD50-2EDF284D9574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81E1A284-90A2-496A-AE11-B48299AD677E}" type="pres">
      <dgm:prSet presAssocID="{35A13966-E34C-400E-B642-DC56A9F76D7E}" presName="Name14" presStyleCnt="0"/>
      <dgm:spPr/>
    </dgm:pt>
    <dgm:pt modelId="{1C42BEDC-3538-4715-A9CC-045CA341E83A}" type="pres">
      <dgm:prSet presAssocID="{35A13966-E34C-400E-B642-DC56A9F76D7E}" presName="level1Shape" presStyleLbl="node0" presStyleIdx="0" presStyleCnt="1" custScaleX="236284" custScaleY="41996" custLinFactNeighborX="-12267" custLinFactNeighborY="613">
        <dgm:presLayoutVars>
          <dgm:chPref val="3"/>
        </dgm:presLayoutVars>
      </dgm:prSet>
      <dgm:spPr>
        <a:xfrm>
          <a:off x="2791829" y="198526"/>
          <a:ext cx="4787669" cy="567291"/>
        </a:xfrm>
        <a:prstGeom prst="roundRect">
          <a:avLst>
            <a:gd name="adj" fmla="val 10000"/>
          </a:avLst>
        </a:prstGeom>
      </dgm:spPr>
    </dgm:pt>
    <dgm:pt modelId="{B5D2E476-8BE6-4F4C-89F5-03B4AFBA93C6}" type="pres">
      <dgm:prSet presAssocID="{35A13966-E34C-400E-B642-DC56A9F76D7E}" presName="hierChild2" presStyleCnt="0"/>
      <dgm:spPr/>
    </dgm:pt>
    <dgm:pt modelId="{8CBC89E4-30F4-4654-958F-8961CF58F6B5}" type="pres">
      <dgm:prSet presAssocID="{0FDE4041-E428-4292-A3B2-13159CEA2576}" presName="Name19" presStyleLbl="parChTrans1D2" presStyleIdx="0" presStyleCnt="3"/>
      <dgm:spPr/>
    </dgm:pt>
    <dgm:pt modelId="{A398A3F7-64E3-47A8-A720-78FAB79B6E69}" type="pres">
      <dgm:prSet presAssocID="{A2C5DF7D-C53E-4509-B0AD-3D67BFEF160F}" presName="Name21" presStyleCnt="0"/>
      <dgm:spPr/>
    </dgm:pt>
    <dgm:pt modelId="{47B17803-6FA7-4215-AAEE-21421513AB5C}" type="pres">
      <dgm:prSet presAssocID="{A2C5DF7D-C53E-4509-B0AD-3D67BFEF160F}" presName="level2Shape" presStyleLbl="asst1" presStyleIdx="0" presStyleCnt="1" custScaleX="106726" custScaleY="54351" custLinFactNeighborX="-38464" custLinFactNeighborY="-18689"/>
      <dgm:spPr>
        <a:xfrm>
          <a:off x="0" y="1045411"/>
          <a:ext cx="2162519" cy="734186"/>
        </a:xfrm>
        <a:prstGeom prst="roundRect">
          <a:avLst>
            <a:gd name="adj" fmla="val 10000"/>
          </a:avLst>
        </a:prstGeom>
      </dgm:spPr>
    </dgm:pt>
    <dgm:pt modelId="{0E90BB59-24EF-4919-9F8F-BD12095C5090}" type="pres">
      <dgm:prSet presAssocID="{A2C5DF7D-C53E-4509-B0AD-3D67BFEF160F}" presName="hierChild3" presStyleCnt="0"/>
      <dgm:spPr/>
    </dgm:pt>
    <dgm:pt modelId="{41D625F6-C9D8-4C7F-A120-AD63B2D62978}" type="pres">
      <dgm:prSet presAssocID="{4AF65ABE-96E8-4E1C-909B-18F819BC79EF}" presName="Name19" presStyleLbl="parChTrans1D2" presStyleIdx="1" presStyleCnt="3"/>
      <dgm:spPr/>
    </dgm:pt>
    <dgm:pt modelId="{C6223E74-59B3-4A8A-A685-2DC8E11C54F9}" type="pres">
      <dgm:prSet presAssocID="{5676197F-7851-40BF-8092-CA0833824423}" presName="Name21" presStyleCnt="0"/>
      <dgm:spPr/>
    </dgm:pt>
    <dgm:pt modelId="{32751C7B-B570-4022-814E-5C4C810DBD3C}" type="pres">
      <dgm:prSet presAssocID="{5676197F-7851-40BF-8092-CA0833824423}" presName="level2Shape" presStyleLbl="node2" presStyleIdx="0" presStyleCnt="2" custScaleX="237375" custScaleY="65404" custLinFactNeighborX="-15797" custLinFactNeighborY="-21181"/>
      <dgm:spPr>
        <a:xfrm>
          <a:off x="2777392" y="1011748"/>
          <a:ext cx="4809775" cy="883492"/>
        </a:xfrm>
        <a:prstGeom prst="roundRect">
          <a:avLst>
            <a:gd name="adj" fmla="val 10000"/>
          </a:avLst>
        </a:prstGeom>
      </dgm:spPr>
    </dgm:pt>
    <dgm:pt modelId="{C0B2DDA0-E855-4E7B-A866-6E328BE1859A}" type="pres">
      <dgm:prSet presAssocID="{5676197F-7851-40BF-8092-CA0833824423}" presName="hierChild3" presStyleCnt="0"/>
      <dgm:spPr/>
    </dgm:pt>
    <dgm:pt modelId="{60319290-0894-41A7-9618-08D8AEA61563}" type="pres">
      <dgm:prSet presAssocID="{008355EF-2EC2-4F21-B664-35B74A5C9E43}" presName="Name19" presStyleLbl="parChTrans1D2" presStyleIdx="2" presStyleCnt="3"/>
      <dgm:spPr/>
    </dgm:pt>
    <dgm:pt modelId="{668318E7-9529-4A66-BF8B-B73F4D51E7D5}" type="pres">
      <dgm:prSet presAssocID="{F4998198-C648-4ABC-AD1A-1E19B020402F}" presName="Name21" presStyleCnt="0"/>
      <dgm:spPr/>
    </dgm:pt>
    <dgm:pt modelId="{CF7B07D5-50C2-4AC9-B25D-FC9C8C957801}" type="pres">
      <dgm:prSet presAssocID="{F4998198-C648-4ABC-AD1A-1E19B020402F}" presName="level2Shape" presStyleLbl="node2" presStyleIdx="1" presStyleCnt="2" custScaleY="61314" custLinFactNeighborX="17552" custLinFactNeighborY="-18669"/>
      <dgm:spPr>
        <a:xfrm>
          <a:off x="8842210" y="1045681"/>
          <a:ext cx="2026235" cy="828243"/>
        </a:xfrm>
        <a:prstGeom prst="roundRect">
          <a:avLst>
            <a:gd name="adj" fmla="val 10000"/>
          </a:avLst>
        </a:prstGeom>
      </dgm:spPr>
    </dgm:pt>
    <dgm:pt modelId="{D972AE97-82B8-4FB0-ACB9-D2B9FDEC0308}" type="pres">
      <dgm:prSet presAssocID="{F4998198-C648-4ABC-AD1A-1E19B020402F}" presName="hierChild3" presStyleCnt="0"/>
      <dgm:spPr/>
    </dgm:pt>
    <dgm:pt modelId="{29EE78A6-843E-4046-BD0A-6BFA9FAB76EF}" type="pres">
      <dgm:prSet presAssocID="{645D7655-ACD4-42F9-AD50-2EDF284D9574}" presName="bgShapesFlow" presStyleCnt="0"/>
      <dgm:spPr/>
    </dgm:pt>
  </dgm:ptLst>
  <dgm:cxnLst>
    <dgm:cxn modelId="{B5E47206-F892-4906-9A58-1B3042FF1694}" srcId="{35A13966-E34C-400E-B642-DC56A9F76D7E}" destId="{5676197F-7851-40BF-8092-CA0833824423}" srcOrd="1" destOrd="0" parTransId="{4AF65ABE-96E8-4E1C-909B-18F819BC79EF}" sibTransId="{D2824EBE-A7FE-4F07-BD2B-E589BB14EAA8}"/>
    <dgm:cxn modelId="{0CB5B91B-FAAF-431E-B067-209B4978EA24}" type="presOf" srcId="{5676197F-7851-40BF-8092-CA0833824423}" destId="{32751C7B-B570-4022-814E-5C4C810DBD3C}" srcOrd="0" destOrd="0" presId="urn:microsoft.com/office/officeart/2005/8/layout/hierarchy6"/>
    <dgm:cxn modelId="{BF4D0A1C-A198-4159-8875-BDA5B3C272D6}" srcId="{35A13966-E34C-400E-B642-DC56A9F76D7E}" destId="{A2C5DF7D-C53E-4509-B0AD-3D67BFEF160F}" srcOrd="0" destOrd="0" parTransId="{0FDE4041-E428-4292-A3B2-13159CEA2576}" sibTransId="{4988E46F-9766-4EAF-B132-141DB7F7F072}"/>
    <dgm:cxn modelId="{7AB0BA2A-DB54-484D-B10B-C96B55FD5CC4}" type="presOf" srcId="{008355EF-2EC2-4F21-B664-35B74A5C9E43}" destId="{60319290-0894-41A7-9618-08D8AEA61563}" srcOrd="0" destOrd="0" presId="urn:microsoft.com/office/officeart/2005/8/layout/hierarchy6"/>
    <dgm:cxn modelId="{D4FF0E2F-86BB-4DE2-8567-C23267B664DB}" type="presOf" srcId="{A2C5DF7D-C53E-4509-B0AD-3D67BFEF160F}" destId="{47B17803-6FA7-4215-AAEE-21421513AB5C}" srcOrd="0" destOrd="0" presId="urn:microsoft.com/office/officeart/2005/8/layout/hierarchy6"/>
    <dgm:cxn modelId="{A1AF7B43-3138-42CC-9CA1-BEBC3CF805D6}" type="presOf" srcId="{F4998198-C648-4ABC-AD1A-1E19B020402F}" destId="{CF7B07D5-50C2-4AC9-B25D-FC9C8C957801}" srcOrd="0" destOrd="0" presId="urn:microsoft.com/office/officeart/2005/8/layout/hierarchy6"/>
    <dgm:cxn modelId="{E32F3650-303D-4B60-96EB-0382404286AE}" type="presOf" srcId="{4AF65ABE-96E8-4E1C-909B-18F819BC79EF}" destId="{41D625F6-C9D8-4C7F-A120-AD63B2D62978}" srcOrd="0" destOrd="0" presId="urn:microsoft.com/office/officeart/2005/8/layout/hierarchy6"/>
    <dgm:cxn modelId="{4CF04F78-C413-4AC1-9321-7A75EA25EF99}" type="presOf" srcId="{0FDE4041-E428-4292-A3B2-13159CEA2576}" destId="{8CBC89E4-30F4-4654-958F-8961CF58F6B5}" srcOrd="0" destOrd="0" presId="urn:microsoft.com/office/officeart/2005/8/layout/hierarchy6"/>
    <dgm:cxn modelId="{49DF6BA4-DDE3-4810-8BBA-C8D43744BACD}" srcId="{35A13966-E34C-400E-B642-DC56A9F76D7E}" destId="{F4998198-C648-4ABC-AD1A-1E19B020402F}" srcOrd="2" destOrd="0" parTransId="{008355EF-2EC2-4F21-B664-35B74A5C9E43}" sibTransId="{1144CD3D-F844-484D-9755-5C1CCFB93D01}"/>
    <dgm:cxn modelId="{B54C97B0-80A4-47A3-AAF8-5123F7363206}" type="presOf" srcId="{645D7655-ACD4-42F9-AD50-2EDF284D9574}" destId="{42EE35DE-0762-4B4B-BA7A-73DC48BA58EA}" srcOrd="0" destOrd="0" presId="urn:microsoft.com/office/officeart/2005/8/layout/hierarchy6"/>
    <dgm:cxn modelId="{7BE074EE-2826-44AB-84C6-F489F4C15486}" type="presOf" srcId="{35A13966-E34C-400E-B642-DC56A9F76D7E}" destId="{1C42BEDC-3538-4715-A9CC-045CA341E83A}" srcOrd="0" destOrd="0" presId="urn:microsoft.com/office/officeart/2005/8/layout/hierarchy6"/>
    <dgm:cxn modelId="{D6535BFA-BC7A-49D8-A344-5E50430ED401}" srcId="{645D7655-ACD4-42F9-AD50-2EDF284D9574}" destId="{35A13966-E34C-400E-B642-DC56A9F76D7E}" srcOrd="0" destOrd="0" parTransId="{88A6EA9E-C141-4795-B660-28417E17DB8E}" sibTransId="{72742CB8-9167-4F1D-8086-62941CD09C8A}"/>
    <dgm:cxn modelId="{7E02CBD7-DA63-4A92-A928-F909717BC05E}" type="presParOf" srcId="{42EE35DE-0762-4B4B-BA7A-73DC48BA58EA}" destId="{D7762502-3A7B-483F-8F3E-8570974F17CB}" srcOrd="0" destOrd="0" presId="urn:microsoft.com/office/officeart/2005/8/layout/hierarchy6"/>
    <dgm:cxn modelId="{43510B0D-9C84-43F2-B74C-2CEBB6B5C6D3}" type="presParOf" srcId="{D7762502-3A7B-483F-8F3E-8570974F17CB}" destId="{3408CF8F-8ED9-4D93-B3B7-F2FBD76A1874}" srcOrd="0" destOrd="0" presId="urn:microsoft.com/office/officeart/2005/8/layout/hierarchy6"/>
    <dgm:cxn modelId="{2A6C5086-7E24-465F-9BC4-FFB889C21E68}" type="presParOf" srcId="{3408CF8F-8ED9-4D93-B3B7-F2FBD76A1874}" destId="{81E1A284-90A2-496A-AE11-B48299AD677E}" srcOrd="0" destOrd="0" presId="urn:microsoft.com/office/officeart/2005/8/layout/hierarchy6"/>
    <dgm:cxn modelId="{4B3043A0-C979-421A-AA85-36AEFD3A817E}" type="presParOf" srcId="{81E1A284-90A2-496A-AE11-B48299AD677E}" destId="{1C42BEDC-3538-4715-A9CC-045CA341E83A}" srcOrd="0" destOrd="0" presId="urn:microsoft.com/office/officeart/2005/8/layout/hierarchy6"/>
    <dgm:cxn modelId="{C1302004-C209-4F66-BF81-39B116FDDFDB}" type="presParOf" srcId="{81E1A284-90A2-496A-AE11-B48299AD677E}" destId="{B5D2E476-8BE6-4F4C-89F5-03B4AFBA93C6}" srcOrd="1" destOrd="0" presId="urn:microsoft.com/office/officeart/2005/8/layout/hierarchy6"/>
    <dgm:cxn modelId="{0B3F0337-92DB-4FCB-A61C-FB87A34DCC8B}" type="presParOf" srcId="{B5D2E476-8BE6-4F4C-89F5-03B4AFBA93C6}" destId="{8CBC89E4-30F4-4654-958F-8961CF58F6B5}" srcOrd="0" destOrd="0" presId="urn:microsoft.com/office/officeart/2005/8/layout/hierarchy6"/>
    <dgm:cxn modelId="{389EA69E-FDD7-4311-A664-AB3E05EE8FA1}" type="presParOf" srcId="{B5D2E476-8BE6-4F4C-89F5-03B4AFBA93C6}" destId="{A398A3F7-64E3-47A8-A720-78FAB79B6E69}" srcOrd="1" destOrd="0" presId="urn:microsoft.com/office/officeart/2005/8/layout/hierarchy6"/>
    <dgm:cxn modelId="{238AF5F2-5077-4B99-A404-3C86E17B2E97}" type="presParOf" srcId="{A398A3F7-64E3-47A8-A720-78FAB79B6E69}" destId="{47B17803-6FA7-4215-AAEE-21421513AB5C}" srcOrd="0" destOrd="0" presId="urn:microsoft.com/office/officeart/2005/8/layout/hierarchy6"/>
    <dgm:cxn modelId="{A4D6A519-E947-419C-AE72-8EE93E3FEA71}" type="presParOf" srcId="{A398A3F7-64E3-47A8-A720-78FAB79B6E69}" destId="{0E90BB59-24EF-4919-9F8F-BD12095C5090}" srcOrd="1" destOrd="0" presId="urn:microsoft.com/office/officeart/2005/8/layout/hierarchy6"/>
    <dgm:cxn modelId="{96CF7716-024C-4346-8BD2-761180293784}" type="presParOf" srcId="{B5D2E476-8BE6-4F4C-89F5-03B4AFBA93C6}" destId="{41D625F6-C9D8-4C7F-A120-AD63B2D62978}" srcOrd="2" destOrd="0" presId="urn:microsoft.com/office/officeart/2005/8/layout/hierarchy6"/>
    <dgm:cxn modelId="{45B772CF-4122-4C48-AFB3-98FC1597D69C}" type="presParOf" srcId="{B5D2E476-8BE6-4F4C-89F5-03B4AFBA93C6}" destId="{C6223E74-59B3-4A8A-A685-2DC8E11C54F9}" srcOrd="3" destOrd="0" presId="urn:microsoft.com/office/officeart/2005/8/layout/hierarchy6"/>
    <dgm:cxn modelId="{AC8CDA9C-BE69-4DC0-B87C-0D583BD156C7}" type="presParOf" srcId="{C6223E74-59B3-4A8A-A685-2DC8E11C54F9}" destId="{32751C7B-B570-4022-814E-5C4C810DBD3C}" srcOrd="0" destOrd="0" presId="urn:microsoft.com/office/officeart/2005/8/layout/hierarchy6"/>
    <dgm:cxn modelId="{0119CAF0-E644-4950-9640-69135C88728A}" type="presParOf" srcId="{C6223E74-59B3-4A8A-A685-2DC8E11C54F9}" destId="{C0B2DDA0-E855-4E7B-A866-6E328BE1859A}" srcOrd="1" destOrd="0" presId="urn:microsoft.com/office/officeart/2005/8/layout/hierarchy6"/>
    <dgm:cxn modelId="{759EDDDC-E230-4515-86A0-52530E9C8A97}" type="presParOf" srcId="{B5D2E476-8BE6-4F4C-89F5-03B4AFBA93C6}" destId="{60319290-0894-41A7-9618-08D8AEA61563}" srcOrd="4" destOrd="0" presId="urn:microsoft.com/office/officeart/2005/8/layout/hierarchy6"/>
    <dgm:cxn modelId="{94AC5515-B173-450A-BB72-CB2B4D56801A}" type="presParOf" srcId="{B5D2E476-8BE6-4F4C-89F5-03B4AFBA93C6}" destId="{668318E7-9529-4A66-BF8B-B73F4D51E7D5}" srcOrd="5" destOrd="0" presId="urn:microsoft.com/office/officeart/2005/8/layout/hierarchy6"/>
    <dgm:cxn modelId="{9ABD6338-F566-4662-B50D-F577B526D127}" type="presParOf" srcId="{668318E7-9529-4A66-BF8B-B73F4D51E7D5}" destId="{CF7B07D5-50C2-4AC9-B25D-FC9C8C957801}" srcOrd="0" destOrd="0" presId="urn:microsoft.com/office/officeart/2005/8/layout/hierarchy6"/>
    <dgm:cxn modelId="{1CD1F60D-ED0B-48F7-A42C-3A4B7C5F83F8}" type="presParOf" srcId="{668318E7-9529-4A66-BF8B-B73F4D51E7D5}" destId="{D972AE97-82B8-4FB0-ACB9-D2B9FDEC0308}" srcOrd="1" destOrd="0" presId="urn:microsoft.com/office/officeart/2005/8/layout/hierarchy6"/>
    <dgm:cxn modelId="{AB83428E-767B-42CB-BB8E-436073EBD734}" type="presParOf" srcId="{42EE35DE-0762-4B4B-BA7A-73DC48BA58EA}" destId="{29EE78A6-843E-4046-BD0A-6BFA9FAB76EF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111364E-FA71-41F3-869E-F2AA3D2173D4}" type="doc">
      <dgm:prSet loTypeId="urn:microsoft.com/office/officeart/2005/8/layout/hList9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ru-RU"/>
        </a:p>
      </dgm:t>
    </dgm:pt>
    <dgm:pt modelId="{AD6896CB-38BA-4AC9-B5D1-613F417A5B47}">
      <dgm:prSet phldrT="[Текст]" custT="1"/>
      <dgm:spPr>
        <a:solidFill>
          <a:srgbClr val="14967C">
            <a:shade val="80000"/>
            <a:hueOff val="0"/>
            <a:satOff val="0"/>
            <a:lumOff val="0"/>
            <a:alphaOff val="0"/>
          </a:srgbClr>
        </a:solidFill>
        <a:ln w="15875" cap="rnd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gm:spPr>
      <dgm:t>
        <a:bodyPr spcFirstLastPara="0" vert="horz" wrap="square" lIns="0" tIns="0" rIns="0" bIns="0" numCol="1" spcCol="1270" anchor="ctr" anchorCtr="0"/>
        <a:lstStyle/>
        <a:p>
          <a:r>
            <a:rPr lang="ru-RU" sz="1100" b="0" kern="1200" dirty="0">
              <a:latin typeface="Calibri" panose="020F0502020204030204" pitchFamily="34" charset="0"/>
              <a:cs typeface="Calibri" panose="020F0502020204030204" pitchFamily="34" charset="0"/>
            </a:rPr>
            <a:t>1. Неисполнение работодателем обязанности по созданию или выделению рабочих мест для </a:t>
          </a:r>
          <a:r>
            <a:rPr lang="ru-RU" sz="1200" b="0" kern="1200" dirty="0">
              <a:solidFill>
                <a:prstClr val="white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трудоустройства</a:t>
          </a:r>
          <a:r>
            <a:rPr lang="ru-RU" sz="1100" b="0" kern="1200" dirty="0">
              <a:latin typeface="Calibri" panose="020F0502020204030204" pitchFamily="34" charset="0"/>
              <a:cs typeface="Calibri" panose="020F0502020204030204" pitchFamily="34" charset="0"/>
            </a:rPr>
            <a:t> инвалидов в соответствии с установленной квотой для приема на работу инвалидов, а также отказ работодателя в приеме на работу инвалида в пределах установленной квоты</a:t>
          </a:r>
        </a:p>
      </dgm:t>
    </dgm:pt>
    <dgm:pt modelId="{EA97599C-20D7-4FC7-BA30-54DB5AF13469}" type="parTrans" cxnId="{DAE90398-796C-4D28-8A12-A61E84B74021}">
      <dgm:prSet/>
      <dgm:spPr/>
      <dgm:t>
        <a:bodyPr/>
        <a:lstStyle/>
        <a:p>
          <a:endParaRPr lang="ru-RU"/>
        </a:p>
      </dgm:t>
    </dgm:pt>
    <dgm:pt modelId="{1DED10CD-1430-41C2-8042-C025CB690FD9}" type="sibTrans" cxnId="{DAE90398-796C-4D28-8A12-A61E84B74021}">
      <dgm:prSet/>
      <dgm:spPr/>
      <dgm:t>
        <a:bodyPr/>
        <a:lstStyle/>
        <a:p>
          <a:endParaRPr lang="ru-RU"/>
        </a:p>
      </dgm:t>
    </dgm:pt>
    <dgm:pt modelId="{526DE2CB-DE6B-40ED-88EC-22F4905F239C}">
      <dgm:prSet phldrT="[Текст]" custT="1"/>
      <dgm:spPr>
        <a:solidFill>
          <a:srgbClr val="0989B1">
            <a:alpha val="90000"/>
            <a:tint val="40000"/>
            <a:hueOff val="0"/>
            <a:satOff val="0"/>
            <a:lumOff val="0"/>
            <a:alphaOff val="0"/>
          </a:srgbClr>
        </a:solidFill>
        <a:ln w="15875" cap="rnd" cmpd="sng" algn="ctr">
          <a:solidFill>
            <a:srgbClr val="0989B1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0" tIns="85344" rIns="85344" bIns="85344" numCol="1" spcCol="1270" anchor="ctr" anchorCtr="0"/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влечет наложение административного штрафа на должностных лиц в размере от 3 000 до 5 000 рублей;</a:t>
          </a:r>
          <a:br>
            <a:rPr lang="ru-RU" sz="12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</a:br>
          <a:br>
            <a:rPr lang="ru-RU" sz="12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</a:br>
          <a:r>
            <a:rPr lang="ru-RU" sz="12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на юридических лиц - от 30 000 до 50 000 рублей.</a:t>
          </a:r>
        </a:p>
      </dgm:t>
    </dgm:pt>
    <dgm:pt modelId="{5E916FFD-EAF8-4047-90EF-5A49D8850FC2}" type="parTrans" cxnId="{D4CE3385-238D-413D-83AE-6F813F2DCFA2}">
      <dgm:prSet/>
      <dgm:spPr/>
      <dgm:t>
        <a:bodyPr/>
        <a:lstStyle/>
        <a:p>
          <a:endParaRPr lang="ru-RU"/>
        </a:p>
      </dgm:t>
    </dgm:pt>
    <dgm:pt modelId="{8F518E72-0C7A-4BB6-9AC6-E7A66829485D}" type="sibTrans" cxnId="{D4CE3385-238D-413D-83AE-6F813F2DCFA2}">
      <dgm:prSet/>
      <dgm:spPr/>
      <dgm:t>
        <a:bodyPr/>
        <a:lstStyle/>
        <a:p>
          <a:endParaRPr lang="ru-RU"/>
        </a:p>
      </dgm:t>
    </dgm:pt>
    <dgm:pt modelId="{A7D75D2E-DF08-452A-8B21-8B29B16C116C}">
      <dgm:prSet phldrT="[Текст]" custT="1"/>
      <dgm:spPr>
        <a:solidFill>
          <a:srgbClr val="14967C">
            <a:shade val="80000"/>
            <a:hueOff val="0"/>
            <a:satOff val="0"/>
            <a:lumOff val="0"/>
            <a:alphaOff val="0"/>
          </a:srgbClr>
        </a:solidFill>
        <a:ln w="15875" cap="rnd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gm:spPr>
      <dgm:t>
        <a:bodyPr spcFirstLastPara="0" vert="horz" wrap="square" lIns="0" tIns="0" rIns="0" bIns="0" numCol="1" spcCol="1270" anchor="ctr" anchorCtr="0"/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Дискриминация, то есть нарушение прав, свобод и законных интересов человека и гражданина в зависимости от его пола, расы, цвета кожи, национальности, языка, происхождения, имущественного, семейного, социального и должностного положения, возраста, места жительства, отношения к религии, убеждений, принадлежности или непринадлежности к общественным объединениям или каким-либо социальным группам</a:t>
          </a:r>
        </a:p>
      </dgm:t>
    </dgm:pt>
    <dgm:pt modelId="{FB534D37-DA20-4A7F-85EE-58ACCF2FE48D}" type="parTrans" cxnId="{5A1FF173-BC27-4AD3-B2A6-6EED1290ACD8}">
      <dgm:prSet/>
      <dgm:spPr/>
      <dgm:t>
        <a:bodyPr/>
        <a:lstStyle/>
        <a:p>
          <a:endParaRPr lang="ru-RU"/>
        </a:p>
      </dgm:t>
    </dgm:pt>
    <dgm:pt modelId="{14C5F8A5-FF29-4C9C-AF26-B970F1F97896}" type="sibTrans" cxnId="{5A1FF173-BC27-4AD3-B2A6-6EED1290ACD8}">
      <dgm:prSet/>
      <dgm:spPr/>
      <dgm:t>
        <a:bodyPr/>
        <a:lstStyle/>
        <a:p>
          <a:endParaRPr lang="ru-RU"/>
        </a:p>
      </dgm:t>
    </dgm:pt>
    <dgm:pt modelId="{31583521-A9B6-4333-A85F-99A307599B88}">
      <dgm:prSet phldrT="[Текст]" custT="1"/>
      <dgm:spPr>
        <a:solidFill>
          <a:srgbClr val="0989B1">
            <a:alpha val="90000"/>
            <a:tint val="40000"/>
            <a:hueOff val="0"/>
            <a:satOff val="0"/>
            <a:lumOff val="0"/>
            <a:alphaOff val="0"/>
          </a:srgbClr>
        </a:solidFill>
        <a:ln w="15875" cap="rnd" cmpd="sng" algn="ctr">
          <a:solidFill>
            <a:srgbClr val="0989B1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0" tIns="85344" rIns="85344" bIns="85344" numCol="1" spcCol="1270" anchor="ctr" anchorCtr="0"/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влечет наложение административного штрафа в размере от 2 000 до 3 000 рублей.</a:t>
          </a:r>
        </a:p>
      </dgm:t>
    </dgm:pt>
    <dgm:pt modelId="{34F2EC33-FB19-4E97-988F-2DFF231D0251}" type="parTrans" cxnId="{F2D2957C-3643-4424-AD88-5DAD7274868F}">
      <dgm:prSet/>
      <dgm:spPr/>
      <dgm:t>
        <a:bodyPr/>
        <a:lstStyle/>
        <a:p>
          <a:endParaRPr lang="ru-RU"/>
        </a:p>
      </dgm:t>
    </dgm:pt>
    <dgm:pt modelId="{1AFBA9C8-3253-49B6-AFB7-7E413D13F504}" type="sibTrans" cxnId="{F2D2957C-3643-4424-AD88-5DAD7274868F}">
      <dgm:prSet/>
      <dgm:spPr/>
      <dgm:t>
        <a:bodyPr/>
        <a:lstStyle/>
        <a:p>
          <a:endParaRPr lang="ru-RU"/>
        </a:p>
      </dgm:t>
    </dgm:pt>
    <dgm:pt modelId="{97FFD1A2-BB92-4308-85E0-B3DBC62D1B7C}">
      <dgm:prSet phldrT="[Текст]" custT="1"/>
      <dgm:spPr>
        <a:solidFill>
          <a:srgbClr val="14967C">
            <a:shade val="80000"/>
            <a:hueOff val="0"/>
            <a:satOff val="0"/>
            <a:lumOff val="0"/>
            <a:alphaOff val="0"/>
          </a:srgbClr>
        </a:solidFill>
        <a:ln w="15875" cap="rnd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gm:spPr>
      <dgm:t>
        <a:bodyPr spcFirstLastPara="0" vert="horz" wrap="square" lIns="0" tIns="0" rIns="0" bIns="0" numCol="1" spcCol="1270" anchor="ctr" anchorCtr="0"/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Нарушение требований законодательства, предусматривающих </a:t>
          </a:r>
          <a:r>
            <a:rPr lang="ru-RU" sz="1100" b="0" kern="1200" dirty="0">
              <a:solidFill>
                <a:prstClr val="white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выделение</a:t>
          </a:r>
          <a:r>
            <a:rPr lang="ru-RU" sz="1100" b="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 на автомобильных стоянках (</a:t>
          </a:r>
          <a:r>
            <a:rPr lang="ru-RU" sz="1200" b="0" kern="1200" dirty="0">
              <a:solidFill>
                <a:prstClr val="white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остановках</a:t>
          </a:r>
          <a:r>
            <a:rPr lang="ru-RU" sz="1100" b="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) мест для специальных автотранспортных средств инвалидов</a:t>
          </a:r>
        </a:p>
      </dgm:t>
    </dgm:pt>
    <dgm:pt modelId="{C32255AE-2ED2-4356-9B21-46B97E046317}" type="parTrans" cxnId="{ED46AA87-B77C-4FB9-B8DB-03E092B6887A}">
      <dgm:prSet/>
      <dgm:spPr/>
      <dgm:t>
        <a:bodyPr/>
        <a:lstStyle/>
        <a:p>
          <a:endParaRPr lang="ru-RU"/>
        </a:p>
      </dgm:t>
    </dgm:pt>
    <dgm:pt modelId="{E2B61F68-0191-4DE9-B2D9-3D04CBDEDB49}" type="sibTrans" cxnId="{ED46AA87-B77C-4FB9-B8DB-03E092B6887A}">
      <dgm:prSet/>
      <dgm:spPr/>
      <dgm:t>
        <a:bodyPr/>
        <a:lstStyle/>
        <a:p>
          <a:endParaRPr lang="ru-RU"/>
        </a:p>
      </dgm:t>
    </dgm:pt>
    <dgm:pt modelId="{D17A5052-072F-40DC-A73E-3F4E6E05EE85}">
      <dgm:prSet phldrT="[Текст]" custT="1"/>
      <dgm:spPr>
        <a:solidFill>
          <a:srgbClr val="0989B1">
            <a:alpha val="90000"/>
            <a:tint val="40000"/>
            <a:hueOff val="0"/>
            <a:satOff val="0"/>
            <a:lumOff val="0"/>
            <a:alphaOff val="0"/>
          </a:srgbClr>
        </a:solidFill>
        <a:ln w="15875" cap="rnd" cmpd="sng" algn="ctr">
          <a:solidFill>
            <a:srgbClr val="0989B1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0" tIns="85344" rIns="85344" bIns="85344" numCol="1" spcCol="1270" anchor="ctr" anchorCtr="0"/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влечет наложение административного штрафа на должностных лиц в размере от 5 000 до 10 000 рублей;</a:t>
          </a:r>
        </a:p>
      </dgm:t>
    </dgm:pt>
    <dgm:pt modelId="{D88DEE95-F926-4C08-9F05-72EF7EF9BE41}" type="parTrans" cxnId="{A248E2E0-0580-41EA-9854-D9AC7A95F40B}">
      <dgm:prSet/>
      <dgm:spPr/>
      <dgm:t>
        <a:bodyPr/>
        <a:lstStyle/>
        <a:p>
          <a:endParaRPr lang="ru-RU"/>
        </a:p>
      </dgm:t>
    </dgm:pt>
    <dgm:pt modelId="{25BEF65F-F0A3-45B1-B150-8CFA9796140B}" type="sibTrans" cxnId="{A248E2E0-0580-41EA-9854-D9AC7A95F40B}">
      <dgm:prSet/>
      <dgm:spPr/>
      <dgm:t>
        <a:bodyPr/>
        <a:lstStyle/>
        <a:p>
          <a:endParaRPr lang="ru-RU"/>
        </a:p>
      </dgm:t>
    </dgm:pt>
    <dgm:pt modelId="{6EC5554B-51A5-49AA-BD2D-ACFF40371445}" type="pres">
      <dgm:prSet presAssocID="{C111364E-FA71-41F3-869E-F2AA3D2173D4}" presName="list" presStyleCnt="0">
        <dgm:presLayoutVars>
          <dgm:dir/>
          <dgm:animLvl val="lvl"/>
        </dgm:presLayoutVars>
      </dgm:prSet>
      <dgm:spPr/>
    </dgm:pt>
    <dgm:pt modelId="{8473ABC3-A3CD-4402-92B9-32E44DCBB150}" type="pres">
      <dgm:prSet presAssocID="{AD6896CB-38BA-4AC9-B5D1-613F417A5B47}" presName="posSpace" presStyleCnt="0"/>
      <dgm:spPr/>
    </dgm:pt>
    <dgm:pt modelId="{1250AF9C-670C-4E68-8E60-8188961E1A1D}" type="pres">
      <dgm:prSet presAssocID="{AD6896CB-38BA-4AC9-B5D1-613F417A5B47}" presName="vertFlow" presStyleCnt="0"/>
      <dgm:spPr/>
    </dgm:pt>
    <dgm:pt modelId="{A29DDFB9-A881-4634-974A-552602AF2F55}" type="pres">
      <dgm:prSet presAssocID="{AD6896CB-38BA-4AC9-B5D1-613F417A5B47}" presName="topSpace" presStyleCnt="0"/>
      <dgm:spPr/>
    </dgm:pt>
    <dgm:pt modelId="{5BA1AE02-938A-4012-BC26-07DF61ACDB51}" type="pres">
      <dgm:prSet presAssocID="{AD6896CB-38BA-4AC9-B5D1-613F417A5B47}" presName="firstComp" presStyleCnt="0"/>
      <dgm:spPr/>
    </dgm:pt>
    <dgm:pt modelId="{D701AE4C-EE63-4855-A0A0-E0C5ECDB4F9B}" type="pres">
      <dgm:prSet presAssocID="{AD6896CB-38BA-4AC9-B5D1-613F417A5B47}" presName="firstChild" presStyleLbl="bgAccFollowNode1" presStyleIdx="0" presStyleCnt="3" custScaleX="91130" custScaleY="92131" custLinFactNeighborX="15743" custLinFactNeighborY="-2377"/>
      <dgm:spPr>
        <a:xfrm>
          <a:off x="2001585" y="1531896"/>
          <a:ext cx="1814212" cy="1342446"/>
        </a:xfrm>
        <a:prstGeom prst="roundRect">
          <a:avLst/>
        </a:prstGeom>
      </dgm:spPr>
    </dgm:pt>
    <dgm:pt modelId="{57075B5C-5672-4EAC-B639-7A405219EB6D}" type="pres">
      <dgm:prSet presAssocID="{AD6896CB-38BA-4AC9-B5D1-613F417A5B47}" presName="firstChildTx" presStyleLbl="bgAccFollowNode1" presStyleIdx="0" presStyleCnt="3">
        <dgm:presLayoutVars>
          <dgm:bulletEnabled val="1"/>
        </dgm:presLayoutVars>
      </dgm:prSet>
      <dgm:spPr>
        <a:prstGeom prst="roundRect">
          <a:avLst/>
        </a:prstGeom>
      </dgm:spPr>
    </dgm:pt>
    <dgm:pt modelId="{216CF659-0EB9-4808-9D6D-D2EDD52A6A89}" type="pres">
      <dgm:prSet presAssocID="{AD6896CB-38BA-4AC9-B5D1-613F417A5B47}" presName="negSpace" presStyleCnt="0"/>
      <dgm:spPr/>
    </dgm:pt>
    <dgm:pt modelId="{A34D0928-F795-4D9E-8699-F3C452931E2A}" type="pres">
      <dgm:prSet presAssocID="{AD6896CB-38BA-4AC9-B5D1-613F417A5B47}" presName="circle" presStyleLbl="node1" presStyleIdx="0" presStyleCnt="3" custScaleX="155706" custScaleY="139426" custLinFactNeighborX="-8386" custLinFactNeighborY="-17055"/>
      <dgm:spPr>
        <a:xfrm>
          <a:off x="0" y="735595"/>
          <a:ext cx="2267668" cy="2030569"/>
        </a:xfrm>
        <a:prstGeom prst="roundRect">
          <a:avLst/>
        </a:prstGeom>
      </dgm:spPr>
    </dgm:pt>
    <dgm:pt modelId="{7F3AC40A-7E85-4649-836A-6AD0EB8CC509}" type="pres">
      <dgm:prSet presAssocID="{1DED10CD-1430-41C2-8042-C025CB690FD9}" presName="transSpace" presStyleCnt="0"/>
      <dgm:spPr/>
    </dgm:pt>
    <dgm:pt modelId="{6F4B1763-C5F4-42DD-82A1-C1193803C296}" type="pres">
      <dgm:prSet presAssocID="{97FFD1A2-BB92-4308-85E0-B3DBC62D1B7C}" presName="posSpace" presStyleCnt="0"/>
      <dgm:spPr/>
    </dgm:pt>
    <dgm:pt modelId="{2267B8E6-D9DA-4F8B-9219-2B39A464CCB8}" type="pres">
      <dgm:prSet presAssocID="{97FFD1A2-BB92-4308-85E0-B3DBC62D1B7C}" presName="vertFlow" presStyleCnt="0"/>
      <dgm:spPr/>
    </dgm:pt>
    <dgm:pt modelId="{B3FE5B8F-59A2-4BBC-8F31-996E6F89B61E}" type="pres">
      <dgm:prSet presAssocID="{97FFD1A2-BB92-4308-85E0-B3DBC62D1B7C}" presName="topSpace" presStyleCnt="0"/>
      <dgm:spPr/>
    </dgm:pt>
    <dgm:pt modelId="{AEACD3C3-9E17-451F-8996-7866621D80C9}" type="pres">
      <dgm:prSet presAssocID="{97FFD1A2-BB92-4308-85E0-B3DBC62D1B7C}" presName="firstComp" presStyleCnt="0"/>
      <dgm:spPr/>
    </dgm:pt>
    <dgm:pt modelId="{FE4B64A7-02B5-414F-B601-B091F5CC207A}" type="pres">
      <dgm:prSet presAssocID="{97FFD1A2-BB92-4308-85E0-B3DBC62D1B7C}" presName="firstChild" presStyleLbl="bgAccFollowNode1" presStyleIdx="1" presStyleCnt="3" custScaleX="94569" custScaleY="127356" custLinFactNeighborX="6054" custLinFactNeighborY="1130"/>
      <dgm:spPr>
        <a:xfrm>
          <a:off x="6312790" y="1557282"/>
          <a:ext cx="1764536" cy="1910399"/>
        </a:xfrm>
        <a:prstGeom prst="roundRect">
          <a:avLst/>
        </a:prstGeom>
      </dgm:spPr>
    </dgm:pt>
    <dgm:pt modelId="{B85E6BB2-7C25-4198-AAB9-7D5437EE8379}" type="pres">
      <dgm:prSet presAssocID="{97FFD1A2-BB92-4308-85E0-B3DBC62D1B7C}" presName="firstChildTx" presStyleLbl="bgAccFollowNode1" presStyleIdx="1" presStyleCnt="3">
        <dgm:presLayoutVars>
          <dgm:bulletEnabled val="1"/>
        </dgm:presLayoutVars>
      </dgm:prSet>
      <dgm:spPr>
        <a:prstGeom prst="roundRect">
          <a:avLst/>
        </a:prstGeom>
      </dgm:spPr>
    </dgm:pt>
    <dgm:pt modelId="{BE62A627-28B0-4530-852A-21C586B9764E}" type="pres">
      <dgm:prSet presAssocID="{97FFD1A2-BB92-4308-85E0-B3DBC62D1B7C}" presName="negSpace" presStyleCnt="0"/>
      <dgm:spPr/>
    </dgm:pt>
    <dgm:pt modelId="{0C236336-9C06-4865-8144-D859A262CF85}" type="pres">
      <dgm:prSet presAssocID="{97FFD1A2-BB92-4308-85E0-B3DBC62D1B7C}" presName="circle" presStyleLbl="node1" presStyleIdx="1" presStyleCnt="3" custScaleX="141400" custScaleY="122995" custLinFactNeighborX="-11004" custLinFactNeighborY="-12482"/>
      <dgm:spPr>
        <a:xfrm>
          <a:off x="4133718" y="802195"/>
          <a:ext cx="2059318" cy="1791272"/>
        </a:xfrm>
        <a:prstGeom prst="roundRect">
          <a:avLst/>
        </a:prstGeom>
      </dgm:spPr>
    </dgm:pt>
    <dgm:pt modelId="{28FF50E4-583B-45AC-A8D2-17E833614566}" type="pres">
      <dgm:prSet presAssocID="{E2B61F68-0191-4DE9-B2D9-3D04CBDEDB49}" presName="transSpace" presStyleCnt="0"/>
      <dgm:spPr/>
    </dgm:pt>
    <dgm:pt modelId="{989F74C0-C766-409A-AE5A-B600A450B4C3}" type="pres">
      <dgm:prSet presAssocID="{A7D75D2E-DF08-452A-8B21-8B29B16C116C}" presName="posSpace" presStyleCnt="0"/>
      <dgm:spPr/>
    </dgm:pt>
    <dgm:pt modelId="{FC91F7BE-9BEA-4CC4-88D4-5C5FA4B9C12F}" type="pres">
      <dgm:prSet presAssocID="{A7D75D2E-DF08-452A-8B21-8B29B16C116C}" presName="vertFlow" presStyleCnt="0"/>
      <dgm:spPr/>
    </dgm:pt>
    <dgm:pt modelId="{C5E14B4C-EF99-4343-9041-54A7F6AE9B12}" type="pres">
      <dgm:prSet presAssocID="{A7D75D2E-DF08-452A-8B21-8B29B16C116C}" presName="topSpace" presStyleCnt="0"/>
      <dgm:spPr/>
    </dgm:pt>
    <dgm:pt modelId="{6376A5FD-65E7-43D1-A4FC-CA6CC7168274}" type="pres">
      <dgm:prSet presAssocID="{A7D75D2E-DF08-452A-8B21-8B29B16C116C}" presName="firstComp" presStyleCnt="0"/>
      <dgm:spPr/>
    </dgm:pt>
    <dgm:pt modelId="{022E3BD3-1974-4FF8-AF65-243EB69B61CF}" type="pres">
      <dgm:prSet presAssocID="{A7D75D2E-DF08-452A-8B21-8B29B16C116C}" presName="firstChild" presStyleLbl="bgAccFollowNode1" presStyleIdx="2" presStyleCnt="3" custScaleX="90365" custScaleY="67308" custLinFactY="6710" custLinFactNeighborX="7736" custLinFactNeighborY="100000"/>
      <dgm:spPr>
        <a:xfrm>
          <a:off x="10244964" y="3102301"/>
          <a:ext cx="1474731" cy="1009651"/>
        </a:xfrm>
        <a:prstGeom prst="roundRect">
          <a:avLst/>
        </a:prstGeom>
      </dgm:spPr>
    </dgm:pt>
    <dgm:pt modelId="{84931485-1CE2-49C7-8262-A293BBCEB6B8}" type="pres">
      <dgm:prSet presAssocID="{A7D75D2E-DF08-452A-8B21-8B29B16C116C}" presName="firstChildTx" presStyleLbl="bgAccFollowNode1" presStyleIdx="2" presStyleCnt="3">
        <dgm:presLayoutVars>
          <dgm:bulletEnabled val="1"/>
        </dgm:presLayoutVars>
      </dgm:prSet>
      <dgm:spPr/>
    </dgm:pt>
    <dgm:pt modelId="{E78092A1-7BAF-4EB3-9DFC-52F160CE4956}" type="pres">
      <dgm:prSet presAssocID="{A7D75D2E-DF08-452A-8B21-8B29B16C116C}" presName="negSpace" presStyleCnt="0"/>
      <dgm:spPr/>
    </dgm:pt>
    <dgm:pt modelId="{79095311-0E1B-44E2-8569-1B184976BFA4}" type="pres">
      <dgm:prSet presAssocID="{A7D75D2E-DF08-452A-8B21-8B29B16C116C}" presName="circle" presStyleLbl="node1" presStyleIdx="2" presStyleCnt="3" custScaleX="183576" custScaleY="165663" custLinFactNeighborX="5863" custLinFactNeighborY="-16104"/>
      <dgm:spPr>
        <a:xfrm>
          <a:off x="8413699" y="749445"/>
          <a:ext cx="2673560" cy="2412679"/>
        </a:xfrm>
        <a:prstGeom prst="roundRect">
          <a:avLst/>
        </a:prstGeom>
      </dgm:spPr>
    </dgm:pt>
  </dgm:ptLst>
  <dgm:cxnLst>
    <dgm:cxn modelId="{E7A38B02-D315-4EAE-B4A4-AA4F9207EBC2}" type="presOf" srcId="{31583521-A9B6-4333-A85F-99A307599B88}" destId="{022E3BD3-1974-4FF8-AF65-243EB69B61CF}" srcOrd="0" destOrd="0" presId="urn:microsoft.com/office/officeart/2005/8/layout/hList9"/>
    <dgm:cxn modelId="{C141C50E-E29C-4929-A2A9-D22617F00199}" type="presOf" srcId="{31583521-A9B6-4333-A85F-99A307599B88}" destId="{84931485-1CE2-49C7-8262-A293BBCEB6B8}" srcOrd="1" destOrd="0" presId="urn:microsoft.com/office/officeart/2005/8/layout/hList9"/>
    <dgm:cxn modelId="{ADE25033-DA4A-41F4-AF60-7522C15BF7F5}" type="presOf" srcId="{D17A5052-072F-40DC-A73E-3F4E6E05EE85}" destId="{57075B5C-5672-4EAC-B639-7A405219EB6D}" srcOrd="1" destOrd="0" presId="urn:microsoft.com/office/officeart/2005/8/layout/hList9"/>
    <dgm:cxn modelId="{A98AC652-45AC-4C2C-B9DD-D752044B4A1A}" type="presOf" srcId="{C111364E-FA71-41F3-869E-F2AA3D2173D4}" destId="{6EC5554B-51A5-49AA-BD2D-ACFF40371445}" srcOrd="0" destOrd="0" presId="urn:microsoft.com/office/officeart/2005/8/layout/hList9"/>
    <dgm:cxn modelId="{1B111473-6228-46BE-86C9-116A5EC244BE}" type="presOf" srcId="{97FFD1A2-BB92-4308-85E0-B3DBC62D1B7C}" destId="{0C236336-9C06-4865-8144-D859A262CF85}" srcOrd="0" destOrd="0" presId="urn:microsoft.com/office/officeart/2005/8/layout/hList9"/>
    <dgm:cxn modelId="{5A1FF173-BC27-4AD3-B2A6-6EED1290ACD8}" srcId="{C111364E-FA71-41F3-869E-F2AA3D2173D4}" destId="{A7D75D2E-DF08-452A-8B21-8B29B16C116C}" srcOrd="2" destOrd="0" parTransId="{FB534D37-DA20-4A7F-85EE-58ACCF2FE48D}" sibTransId="{14C5F8A5-FF29-4C9C-AF26-B970F1F97896}"/>
    <dgm:cxn modelId="{F2D2957C-3643-4424-AD88-5DAD7274868F}" srcId="{A7D75D2E-DF08-452A-8B21-8B29B16C116C}" destId="{31583521-A9B6-4333-A85F-99A307599B88}" srcOrd="0" destOrd="0" parTransId="{34F2EC33-FB19-4E97-988F-2DFF231D0251}" sibTransId="{1AFBA9C8-3253-49B6-AFB7-7E413D13F504}"/>
    <dgm:cxn modelId="{5CE2377D-A509-470C-9862-E54B0329A7B7}" type="presOf" srcId="{526DE2CB-DE6B-40ED-88EC-22F4905F239C}" destId="{FE4B64A7-02B5-414F-B601-B091F5CC207A}" srcOrd="0" destOrd="0" presId="urn:microsoft.com/office/officeart/2005/8/layout/hList9"/>
    <dgm:cxn modelId="{D4CE3385-238D-413D-83AE-6F813F2DCFA2}" srcId="{97FFD1A2-BB92-4308-85E0-B3DBC62D1B7C}" destId="{526DE2CB-DE6B-40ED-88EC-22F4905F239C}" srcOrd="0" destOrd="0" parTransId="{5E916FFD-EAF8-4047-90EF-5A49D8850FC2}" sibTransId="{8F518E72-0C7A-4BB6-9AC6-E7A66829485D}"/>
    <dgm:cxn modelId="{ED46AA87-B77C-4FB9-B8DB-03E092B6887A}" srcId="{C111364E-FA71-41F3-869E-F2AA3D2173D4}" destId="{97FFD1A2-BB92-4308-85E0-B3DBC62D1B7C}" srcOrd="1" destOrd="0" parTransId="{C32255AE-2ED2-4356-9B21-46B97E046317}" sibTransId="{E2B61F68-0191-4DE9-B2D9-3D04CBDEDB49}"/>
    <dgm:cxn modelId="{DAE90398-796C-4D28-8A12-A61E84B74021}" srcId="{C111364E-FA71-41F3-869E-F2AA3D2173D4}" destId="{AD6896CB-38BA-4AC9-B5D1-613F417A5B47}" srcOrd="0" destOrd="0" parTransId="{EA97599C-20D7-4FC7-BA30-54DB5AF13469}" sibTransId="{1DED10CD-1430-41C2-8042-C025CB690FD9}"/>
    <dgm:cxn modelId="{269453AA-D693-4B73-980C-25E6374CD2C4}" type="presOf" srcId="{AD6896CB-38BA-4AC9-B5D1-613F417A5B47}" destId="{A34D0928-F795-4D9E-8699-F3C452931E2A}" srcOrd="0" destOrd="0" presId="urn:microsoft.com/office/officeart/2005/8/layout/hList9"/>
    <dgm:cxn modelId="{D342CBB0-0AE4-4CFE-80B9-8C528B7FB8E2}" type="presOf" srcId="{D17A5052-072F-40DC-A73E-3F4E6E05EE85}" destId="{D701AE4C-EE63-4855-A0A0-E0C5ECDB4F9B}" srcOrd="0" destOrd="0" presId="urn:microsoft.com/office/officeart/2005/8/layout/hList9"/>
    <dgm:cxn modelId="{1229BACA-CD98-44B5-8175-62C39B0134F1}" type="presOf" srcId="{A7D75D2E-DF08-452A-8B21-8B29B16C116C}" destId="{79095311-0E1B-44E2-8569-1B184976BFA4}" srcOrd="0" destOrd="0" presId="urn:microsoft.com/office/officeart/2005/8/layout/hList9"/>
    <dgm:cxn modelId="{A248E2E0-0580-41EA-9854-D9AC7A95F40B}" srcId="{AD6896CB-38BA-4AC9-B5D1-613F417A5B47}" destId="{D17A5052-072F-40DC-A73E-3F4E6E05EE85}" srcOrd="0" destOrd="0" parTransId="{D88DEE95-F926-4C08-9F05-72EF7EF9BE41}" sibTransId="{25BEF65F-F0A3-45B1-B150-8CFA9796140B}"/>
    <dgm:cxn modelId="{01B164F3-1A88-4EEA-B93B-AEB26C7596AA}" type="presOf" srcId="{526DE2CB-DE6B-40ED-88EC-22F4905F239C}" destId="{B85E6BB2-7C25-4198-AAB9-7D5437EE8379}" srcOrd="1" destOrd="0" presId="urn:microsoft.com/office/officeart/2005/8/layout/hList9"/>
    <dgm:cxn modelId="{9FDF7210-2741-417A-9006-5C6DBF5CBBE7}" type="presParOf" srcId="{6EC5554B-51A5-49AA-BD2D-ACFF40371445}" destId="{8473ABC3-A3CD-4402-92B9-32E44DCBB150}" srcOrd="0" destOrd="0" presId="urn:microsoft.com/office/officeart/2005/8/layout/hList9"/>
    <dgm:cxn modelId="{D939D04D-9737-4711-A936-B5F9F95C33A2}" type="presParOf" srcId="{6EC5554B-51A5-49AA-BD2D-ACFF40371445}" destId="{1250AF9C-670C-4E68-8E60-8188961E1A1D}" srcOrd="1" destOrd="0" presId="urn:microsoft.com/office/officeart/2005/8/layout/hList9"/>
    <dgm:cxn modelId="{82C14F5A-59A0-46B4-AAD1-E65AE046F5F3}" type="presParOf" srcId="{1250AF9C-670C-4E68-8E60-8188961E1A1D}" destId="{A29DDFB9-A881-4634-974A-552602AF2F55}" srcOrd="0" destOrd="0" presId="urn:microsoft.com/office/officeart/2005/8/layout/hList9"/>
    <dgm:cxn modelId="{0C5F9C62-B303-46FB-9958-D46A153239F7}" type="presParOf" srcId="{1250AF9C-670C-4E68-8E60-8188961E1A1D}" destId="{5BA1AE02-938A-4012-BC26-07DF61ACDB51}" srcOrd="1" destOrd="0" presId="urn:microsoft.com/office/officeart/2005/8/layout/hList9"/>
    <dgm:cxn modelId="{F772DE7A-D3D3-4445-87CF-6ED3845F9A5D}" type="presParOf" srcId="{5BA1AE02-938A-4012-BC26-07DF61ACDB51}" destId="{D701AE4C-EE63-4855-A0A0-E0C5ECDB4F9B}" srcOrd="0" destOrd="0" presId="urn:microsoft.com/office/officeart/2005/8/layout/hList9"/>
    <dgm:cxn modelId="{BFE0A3F9-2ECE-4542-AB1D-3738E39377C9}" type="presParOf" srcId="{5BA1AE02-938A-4012-BC26-07DF61ACDB51}" destId="{57075B5C-5672-4EAC-B639-7A405219EB6D}" srcOrd="1" destOrd="0" presId="urn:microsoft.com/office/officeart/2005/8/layout/hList9"/>
    <dgm:cxn modelId="{242C11BC-D843-4C71-9354-4DFC10CB699D}" type="presParOf" srcId="{6EC5554B-51A5-49AA-BD2D-ACFF40371445}" destId="{216CF659-0EB9-4808-9D6D-D2EDD52A6A89}" srcOrd="2" destOrd="0" presId="urn:microsoft.com/office/officeart/2005/8/layout/hList9"/>
    <dgm:cxn modelId="{A4CA716A-7969-40BB-A971-830490BBC8FC}" type="presParOf" srcId="{6EC5554B-51A5-49AA-BD2D-ACFF40371445}" destId="{A34D0928-F795-4D9E-8699-F3C452931E2A}" srcOrd="3" destOrd="0" presId="urn:microsoft.com/office/officeart/2005/8/layout/hList9"/>
    <dgm:cxn modelId="{F9A86232-F9B6-476C-97FC-5AB2C8AD5599}" type="presParOf" srcId="{6EC5554B-51A5-49AA-BD2D-ACFF40371445}" destId="{7F3AC40A-7E85-4649-836A-6AD0EB8CC509}" srcOrd="4" destOrd="0" presId="urn:microsoft.com/office/officeart/2005/8/layout/hList9"/>
    <dgm:cxn modelId="{37FB0287-4054-4C83-B8B5-59BA8761C1BD}" type="presParOf" srcId="{6EC5554B-51A5-49AA-BD2D-ACFF40371445}" destId="{6F4B1763-C5F4-42DD-82A1-C1193803C296}" srcOrd="5" destOrd="0" presId="urn:microsoft.com/office/officeart/2005/8/layout/hList9"/>
    <dgm:cxn modelId="{C4AAC745-894F-4117-8A28-40FC3CDE5439}" type="presParOf" srcId="{6EC5554B-51A5-49AA-BD2D-ACFF40371445}" destId="{2267B8E6-D9DA-4F8B-9219-2B39A464CCB8}" srcOrd="6" destOrd="0" presId="urn:microsoft.com/office/officeart/2005/8/layout/hList9"/>
    <dgm:cxn modelId="{AAFC0DA4-A0DD-495F-BABE-CBAC7DBB9038}" type="presParOf" srcId="{2267B8E6-D9DA-4F8B-9219-2B39A464CCB8}" destId="{B3FE5B8F-59A2-4BBC-8F31-996E6F89B61E}" srcOrd="0" destOrd="0" presId="urn:microsoft.com/office/officeart/2005/8/layout/hList9"/>
    <dgm:cxn modelId="{89D88481-CCE4-4CF4-B758-576EF6C46669}" type="presParOf" srcId="{2267B8E6-D9DA-4F8B-9219-2B39A464CCB8}" destId="{AEACD3C3-9E17-451F-8996-7866621D80C9}" srcOrd="1" destOrd="0" presId="urn:microsoft.com/office/officeart/2005/8/layout/hList9"/>
    <dgm:cxn modelId="{5425D977-37AC-4067-9FFF-06CB00DAA353}" type="presParOf" srcId="{AEACD3C3-9E17-451F-8996-7866621D80C9}" destId="{FE4B64A7-02B5-414F-B601-B091F5CC207A}" srcOrd="0" destOrd="0" presId="urn:microsoft.com/office/officeart/2005/8/layout/hList9"/>
    <dgm:cxn modelId="{BD2CB625-8A37-4CDF-82A6-AB581C642C8F}" type="presParOf" srcId="{AEACD3C3-9E17-451F-8996-7866621D80C9}" destId="{B85E6BB2-7C25-4198-AAB9-7D5437EE8379}" srcOrd="1" destOrd="0" presId="urn:microsoft.com/office/officeart/2005/8/layout/hList9"/>
    <dgm:cxn modelId="{C4C98F23-29E8-4203-BCB5-585E6ABC98F0}" type="presParOf" srcId="{6EC5554B-51A5-49AA-BD2D-ACFF40371445}" destId="{BE62A627-28B0-4530-852A-21C586B9764E}" srcOrd="7" destOrd="0" presId="urn:microsoft.com/office/officeart/2005/8/layout/hList9"/>
    <dgm:cxn modelId="{08FE3D14-F134-42FC-9A2D-9378EAD913F5}" type="presParOf" srcId="{6EC5554B-51A5-49AA-BD2D-ACFF40371445}" destId="{0C236336-9C06-4865-8144-D859A262CF85}" srcOrd="8" destOrd="0" presId="urn:microsoft.com/office/officeart/2005/8/layout/hList9"/>
    <dgm:cxn modelId="{B62B3CC3-123C-4E91-8FBB-A8223FCD16FF}" type="presParOf" srcId="{6EC5554B-51A5-49AA-BD2D-ACFF40371445}" destId="{28FF50E4-583B-45AC-A8D2-17E833614566}" srcOrd="9" destOrd="0" presId="urn:microsoft.com/office/officeart/2005/8/layout/hList9"/>
    <dgm:cxn modelId="{EE917253-C0DB-44CE-AACC-450EFC0AA381}" type="presParOf" srcId="{6EC5554B-51A5-49AA-BD2D-ACFF40371445}" destId="{989F74C0-C766-409A-AE5A-B600A450B4C3}" srcOrd="10" destOrd="0" presId="urn:microsoft.com/office/officeart/2005/8/layout/hList9"/>
    <dgm:cxn modelId="{A9D71F07-0682-4332-AA9E-8268E0C5DF5D}" type="presParOf" srcId="{6EC5554B-51A5-49AA-BD2D-ACFF40371445}" destId="{FC91F7BE-9BEA-4CC4-88D4-5C5FA4B9C12F}" srcOrd="11" destOrd="0" presId="urn:microsoft.com/office/officeart/2005/8/layout/hList9"/>
    <dgm:cxn modelId="{3499637E-A616-48E2-8934-AA97228D513D}" type="presParOf" srcId="{FC91F7BE-9BEA-4CC4-88D4-5C5FA4B9C12F}" destId="{C5E14B4C-EF99-4343-9041-54A7F6AE9B12}" srcOrd="0" destOrd="0" presId="urn:microsoft.com/office/officeart/2005/8/layout/hList9"/>
    <dgm:cxn modelId="{E6C39167-8750-4A3C-B768-F40F2E72371B}" type="presParOf" srcId="{FC91F7BE-9BEA-4CC4-88D4-5C5FA4B9C12F}" destId="{6376A5FD-65E7-43D1-A4FC-CA6CC7168274}" srcOrd="1" destOrd="0" presId="urn:microsoft.com/office/officeart/2005/8/layout/hList9"/>
    <dgm:cxn modelId="{AE1B769D-6FAC-4829-B48C-74CCF88A519C}" type="presParOf" srcId="{6376A5FD-65E7-43D1-A4FC-CA6CC7168274}" destId="{022E3BD3-1974-4FF8-AF65-243EB69B61CF}" srcOrd="0" destOrd="0" presId="urn:microsoft.com/office/officeart/2005/8/layout/hList9"/>
    <dgm:cxn modelId="{A6B5E3FE-4B75-48C2-B57C-F41598F195C3}" type="presParOf" srcId="{6376A5FD-65E7-43D1-A4FC-CA6CC7168274}" destId="{84931485-1CE2-49C7-8262-A293BBCEB6B8}" srcOrd="1" destOrd="0" presId="urn:microsoft.com/office/officeart/2005/8/layout/hList9"/>
    <dgm:cxn modelId="{C087085E-3DA7-40B4-98F9-60CFC5767787}" type="presParOf" srcId="{6EC5554B-51A5-49AA-BD2D-ACFF40371445}" destId="{E78092A1-7BAF-4EB3-9DFC-52F160CE4956}" srcOrd="12" destOrd="0" presId="urn:microsoft.com/office/officeart/2005/8/layout/hList9"/>
    <dgm:cxn modelId="{488D1578-7163-4A12-BC01-FBC5C982B47C}" type="presParOf" srcId="{6EC5554B-51A5-49AA-BD2D-ACFF40371445}" destId="{79095311-0E1B-44E2-8569-1B184976BFA4}" srcOrd="13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C111364E-FA71-41F3-869E-F2AA3D2173D4}" type="doc">
      <dgm:prSet loTypeId="urn:microsoft.com/office/officeart/2005/8/layout/hList9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ru-RU"/>
        </a:p>
      </dgm:t>
    </dgm:pt>
    <dgm:pt modelId="{AD6896CB-38BA-4AC9-B5D1-613F417A5B47}">
      <dgm:prSet phldrT="[Текст]" custT="1"/>
      <dgm:spPr>
        <a:solidFill>
          <a:srgbClr val="14967C">
            <a:shade val="80000"/>
            <a:hueOff val="0"/>
            <a:satOff val="0"/>
            <a:lumOff val="0"/>
            <a:alphaOff val="0"/>
          </a:srgbClr>
        </a:solidFill>
        <a:ln w="15875" cap="rnd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gm:spPr>
      <dgm:t>
        <a:bodyPr spcFirstLastPara="0" vert="horz" wrap="square" lIns="0" tIns="0" rIns="0" bIns="0" numCol="1" spcCol="1270" anchor="ctr" anchorCtr="0"/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0" kern="1200" dirty="0">
              <a:solidFill>
                <a:prstClr val="white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2. Необоснованный отказ в регистрации инвалида в качестве безработного</a:t>
          </a:r>
        </a:p>
      </dgm:t>
    </dgm:pt>
    <dgm:pt modelId="{EA97599C-20D7-4FC7-BA30-54DB5AF13469}" type="parTrans" cxnId="{DAE90398-796C-4D28-8A12-A61E84B74021}">
      <dgm:prSet/>
      <dgm:spPr/>
      <dgm:t>
        <a:bodyPr/>
        <a:lstStyle/>
        <a:p>
          <a:endParaRPr lang="ru-RU"/>
        </a:p>
      </dgm:t>
    </dgm:pt>
    <dgm:pt modelId="{1DED10CD-1430-41C2-8042-C025CB690FD9}" type="sibTrans" cxnId="{DAE90398-796C-4D28-8A12-A61E84B74021}">
      <dgm:prSet/>
      <dgm:spPr/>
      <dgm:t>
        <a:bodyPr/>
        <a:lstStyle/>
        <a:p>
          <a:endParaRPr lang="ru-RU"/>
        </a:p>
      </dgm:t>
    </dgm:pt>
    <dgm:pt modelId="{D17A5052-072F-40DC-A73E-3F4E6E05EE85}">
      <dgm:prSet phldrT="[Текст]" custT="1"/>
      <dgm:spPr>
        <a:solidFill>
          <a:srgbClr val="0989B1">
            <a:alpha val="90000"/>
            <a:tint val="40000"/>
            <a:hueOff val="0"/>
            <a:satOff val="0"/>
            <a:lumOff val="0"/>
            <a:alphaOff val="0"/>
          </a:srgbClr>
        </a:solidFill>
        <a:ln w="15875" cap="rnd" cmpd="sng" algn="ctr">
          <a:solidFill>
            <a:srgbClr val="0989B1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0" tIns="85344" rIns="85344" bIns="85344" numCol="1" spcCol="1270" anchor="ctr" anchorCtr="0"/>
        <a:lstStyle/>
        <a:p>
          <a:r>
            <a:rPr lang="ru-RU" sz="1200" b="1" kern="1200" dirty="0">
              <a:latin typeface="Calibri" panose="020F0502020204030204" pitchFamily="34" charset="0"/>
              <a:cs typeface="Calibri" panose="020F0502020204030204" pitchFamily="34" charset="0"/>
            </a:rPr>
            <a:t>влечет наложение </a:t>
          </a:r>
          <a:r>
            <a:rPr lang="ru-RU" sz="12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административного</a:t>
          </a:r>
          <a:r>
            <a:rPr lang="ru-RU" sz="1200" b="1" kern="1200" dirty="0">
              <a:latin typeface="Calibri" panose="020F0502020204030204" pitchFamily="34" charset="0"/>
              <a:cs typeface="Calibri" panose="020F0502020204030204" pitchFamily="34" charset="0"/>
            </a:rPr>
            <a:t> штрафа на должностных лиц в размере от 5 000 до 10 000 рублей.</a:t>
          </a:r>
        </a:p>
      </dgm:t>
    </dgm:pt>
    <dgm:pt modelId="{D88DEE95-F926-4C08-9F05-72EF7EF9BE41}" type="parTrans" cxnId="{A248E2E0-0580-41EA-9854-D9AC7A95F40B}">
      <dgm:prSet/>
      <dgm:spPr/>
      <dgm:t>
        <a:bodyPr/>
        <a:lstStyle/>
        <a:p>
          <a:endParaRPr lang="ru-RU"/>
        </a:p>
      </dgm:t>
    </dgm:pt>
    <dgm:pt modelId="{25BEF65F-F0A3-45B1-B150-8CFA9796140B}" type="sibTrans" cxnId="{A248E2E0-0580-41EA-9854-D9AC7A95F40B}">
      <dgm:prSet/>
      <dgm:spPr/>
      <dgm:t>
        <a:bodyPr/>
        <a:lstStyle/>
        <a:p>
          <a:endParaRPr lang="ru-RU"/>
        </a:p>
      </dgm:t>
    </dgm:pt>
    <dgm:pt modelId="{6EC5554B-51A5-49AA-BD2D-ACFF40371445}" type="pres">
      <dgm:prSet presAssocID="{C111364E-FA71-41F3-869E-F2AA3D2173D4}" presName="list" presStyleCnt="0">
        <dgm:presLayoutVars>
          <dgm:dir/>
          <dgm:animLvl val="lvl"/>
        </dgm:presLayoutVars>
      </dgm:prSet>
      <dgm:spPr/>
    </dgm:pt>
    <dgm:pt modelId="{8473ABC3-A3CD-4402-92B9-32E44DCBB150}" type="pres">
      <dgm:prSet presAssocID="{AD6896CB-38BA-4AC9-B5D1-613F417A5B47}" presName="posSpace" presStyleCnt="0"/>
      <dgm:spPr/>
    </dgm:pt>
    <dgm:pt modelId="{1250AF9C-670C-4E68-8E60-8188961E1A1D}" type="pres">
      <dgm:prSet presAssocID="{AD6896CB-38BA-4AC9-B5D1-613F417A5B47}" presName="vertFlow" presStyleCnt="0"/>
      <dgm:spPr/>
    </dgm:pt>
    <dgm:pt modelId="{A29DDFB9-A881-4634-974A-552602AF2F55}" type="pres">
      <dgm:prSet presAssocID="{AD6896CB-38BA-4AC9-B5D1-613F417A5B47}" presName="topSpace" presStyleCnt="0"/>
      <dgm:spPr/>
    </dgm:pt>
    <dgm:pt modelId="{5BA1AE02-938A-4012-BC26-07DF61ACDB51}" type="pres">
      <dgm:prSet presAssocID="{AD6896CB-38BA-4AC9-B5D1-613F417A5B47}" presName="firstComp" presStyleCnt="0"/>
      <dgm:spPr/>
    </dgm:pt>
    <dgm:pt modelId="{D701AE4C-EE63-4855-A0A0-E0C5ECDB4F9B}" type="pres">
      <dgm:prSet presAssocID="{AD6896CB-38BA-4AC9-B5D1-613F417A5B47}" presName="firstChild" presStyleLbl="bgAccFollowNode1" presStyleIdx="0" presStyleCnt="1" custScaleX="79728" custScaleY="63421" custLinFactNeighborX="-22900" custLinFactNeighborY="-27158"/>
      <dgm:spPr>
        <a:xfrm>
          <a:off x="2094237" y="878834"/>
          <a:ext cx="1860599" cy="1238198"/>
        </a:xfrm>
        <a:prstGeom prst="roundRect">
          <a:avLst/>
        </a:prstGeom>
      </dgm:spPr>
    </dgm:pt>
    <dgm:pt modelId="{57075B5C-5672-4EAC-B639-7A405219EB6D}" type="pres">
      <dgm:prSet presAssocID="{AD6896CB-38BA-4AC9-B5D1-613F417A5B47}" presName="firstChildTx" presStyleLbl="bgAccFollowNode1" presStyleIdx="0" presStyleCnt="1">
        <dgm:presLayoutVars>
          <dgm:bulletEnabled val="1"/>
        </dgm:presLayoutVars>
      </dgm:prSet>
      <dgm:spPr>
        <a:prstGeom prst="roundRect">
          <a:avLst/>
        </a:prstGeom>
      </dgm:spPr>
    </dgm:pt>
    <dgm:pt modelId="{216CF659-0EB9-4808-9D6D-D2EDD52A6A89}" type="pres">
      <dgm:prSet presAssocID="{AD6896CB-38BA-4AC9-B5D1-613F417A5B47}" presName="negSpace" presStyleCnt="0"/>
      <dgm:spPr/>
    </dgm:pt>
    <dgm:pt modelId="{A34D0928-F795-4D9E-8699-F3C452931E2A}" type="pres">
      <dgm:prSet presAssocID="{AD6896CB-38BA-4AC9-B5D1-613F417A5B47}" presName="circle" presStyleLbl="node1" presStyleIdx="0" presStyleCnt="1" custScaleX="121925" custScaleY="45748" custLinFactNeighborX="-3108" custLinFactNeighborY="5477"/>
      <dgm:spPr>
        <a:xfrm>
          <a:off x="0" y="735380"/>
          <a:ext cx="2379209" cy="892713"/>
        </a:xfrm>
        <a:prstGeom prst="roundRect">
          <a:avLst/>
        </a:prstGeom>
      </dgm:spPr>
    </dgm:pt>
  </dgm:ptLst>
  <dgm:cxnLst>
    <dgm:cxn modelId="{ADE25033-DA4A-41F4-AF60-7522C15BF7F5}" type="presOf" srcId="{D17A5052-072F-40DC-A73E-3F4E6E05EE85}" destId="{57075B5C-5672-4EAC-B639-7A405219EB6D}" srcOrd="1" destOrd="0" presId="urn:microsoft.com/office/officeart/2005/8/layout/hList9"/>
    <dgm:cxn modelId="{A98AC652-45AC-4C2C-B9DD-D752044B4A1A}" type="presOf" srcId="{C111364E-FA71-41F3-869E-F2AA3D2173D4}" destId="{6EC5554B-51A5-49AA-BD2D-ACFF40371445}" srcOrd="0" destOrd="0" presId="urn:microsoft.com/office/officeart/2005/8/layout/hList9"/>
    <dgm:cxn modelId="{DAE90398-796C-4D28-8A12-A61E84B74021}" srcId="{C111364E-FA71-41F3-869E-F2AA3D2173D4}" destId="{AD6896CB-38BA-4AC9-B5D1-613F417A5B47}" srcOrd="0" destOrd="0" parTransId="{EA97599C-20D7-4FC7-BA30-54DB5AF13469}" sibTransId="{1DED10CD-1430-41C2-8042-C025CB690FD9}"/>
    <dgm:cxn modelId="{269453AA-D693-4B73-980C-25E6374CD2C4}" type="presOf" srcId="{AD6896CB-38BA-4AC9-B5D1-613F417A5B47}" destId="{A34D0928-F795-4D9E-8699-F3C452931E2A}" srcOrd="0" destOrd="0" presId="urn:microsoft.com/office/officeart/2005/8/layout/hList9"/>
    <dgm:cxn modelId="{D342CBB0-0AE4-4CFE-80B9-8C528B7FB8E2}" type="presOf" srcId="{D17A5052-072F-40DC-A73E-3F4E6E05EE85}" destId="{D701AE4C-EE63-4855-A0A0-E0C5ECDB4F9B}" srcOrd="0" destOrd="0" presId="urn:microsoft.com/office/officeart/2005/8/layout/hList9"/>
    <dgm:cxn modelId="{A248E2E0-0580-41EA-9854-D9AC7A95F40B}" srcId="{AD6896CB-38BA-4AC9-B5D1-613F417A5B47}" destId="{D17A5052-072F-40DC-A73E-3F4E6E05EE85}" srcOrd="0" destOrd="0" parTransId="{D88DEE95-F926-4C08-9F05-72EF7EF9BE41}" sibTransId="{25BEF65F-F0A3-45B1-B150-8CFA9796140B}"/>
    <dgm:cxn modelId="{9FDF7210-2741-417A-9006-5C6DBF5CBBE7}" type="presParOf" srcId="{6EC5554B-51A5-49AA-BD2D-ACFF40371445}" destId="{8473ABC3-A3CD-4402-92B9-32E44DCBB150}" srcOrd="0" destOrd="0" presId="urn:microsoft.com/office/officeart/2005/8/layout/hList9"/>
    <dgm:cxn modelId="{D939D04D-9737-4711-A936-B5F9F95C33A2}" type="presParOf" srcId="{6EC5554B-51A5-49AA-BD2D-ACFF40371445}" destId="{1250AF9C-670C-4E68-8E60-8188961E1A1D}" srcOrd="1" destOrd="0" presId="urn:microsoft.com/office/officeart/2005/8/layout/hList9"/>
    <dgm:cxn modelId="{82C14F5A-59A0-46B4-AAD1-E65AE046F5F3}" type="presParOf" srcId="{1250AF9C-670C-4E68-8E60-8188961E1A1D}" destId="{A29DDFB9-A881-4634-974A-552602AF2F55}" srcOrd="0" destOrd="0" presId="urn:microsoft.com/office/officeart/2005/8/layout/hList9"/>
    <dgm:cxn modelId="{0C5F9C62-B303-46FB-9958-D46A153239F7}" type="presParOf" srcId="{1250AF9C-670C-4E68-8E60-8188961E1A1D}" destId="{5BA1AE02-938A-4012-BC26-07DF61ACDB51}" srcOrd="1" destOrd="0" presId="urn:microsoft.com/office/officeart/2005/8/layout/hList9"/>
    <dgm:cxn modelId="{F772DE7A-D3D3-4445-87CF-6ED3845F9A5D}" type="presParOf" srcId="{5BA1AE02-938A-4012-BC26-07DF61ACDB51}" destId="{D701AE4C-EE63-4855-A0A0-E0C5ECDB4F9B}" srcOrd="0" destOrd="0" presId="urn:microsoft.com/office/officeart/2005/8/layout/hList9"/>
    <dgm:cxn modelId="{BFE0A3F9-2ECE-4542-AB1D-3738E39377C9}" type="presParOf" srcId="{5BA1AE02-938A-4012-BC26-07DF61ACDB51}" destId="{57075B5C-5672-4EAC-B639-7A405219EB6D}" srcOrd="1" destOrd="0" presId="urn:microsoft.com/office/officeart/2005/8/layout/hList9"/>
    <dgm:cxn modelId="{242C11BC-D843-4C71-9354-4DFC10CB699D}" type="presParOf" srcId="{6EC5554B-51A5-49AA-BD2D-ACFF40371445}" destId="{216CF659-0EB9-4808-9D6D-D2EDD52A6A89}" srcOrd="2" destOrd="0" presId="urn:microsoft.com/office/officeart/2005/8/layout/hList9"/>
    <dgm:cxn modelId="{A4CA716A-7969-40BB-A971-830490BBC8FC}" type="presParOf" srcId="{6EC5554B-51A5-49AA-BD2D-ACFF40371445}" destId="{A34D0928-F795-4D9E-8699-F3C452931E2A}" srcOrd="3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645D7655-ACD4-42F9-AD50-2EDF284D9574}" type="doc">
      <dgm:prSet loTypeId="urn:microsoft.com/office/officeart/2005/8/layout/hierarchy6" loCatId="hierarchy" qsTypeId="urn:microsoft.com/office/officeart/2005/8/quickstyle/3d1" qsCatId="3D" csTypeId="urn:microsoft.com/office/officeart/2005/8/colors/accent3_4" csCatId="accent3" phldr="1"/>
      <dgm:spPr/>
      <dgm:t>
        <a:bodyPr/>
        <a:lstStyle/>
        <a:p>
          <a:endParaRPr lang="ru-RU"/>
        </a:p>
      </dgm:t>
    </dgm:pt>
    <dgm:pt modelId="{35A13966-E34C-400E-B642-DC56A9F76D7E}">
      <dgm:prSet phldrT="[Текст]" custT="1"/>
      <dgm:spPr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 spcFirstLastPara="0" vert="horz" wrap="square" lIns="45720" tIns="45720" rIns="45720" bIns="45720" numCol="1" spcCol="1270" anchor="ctr" anchorCtr="0"/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«Кодекс Российской Федерации об административных правонарушениях» от 30.12.2001 № 195-ФЗ</a:t>
          </a:r>
        </a:p>
      </dgm:t>
    </dgm:pt>
    <dgm:pt modelId="{88A6EA9E-C141-4795-B660-28417E17DB8E}" type="parTrans" cxnId="{D6535BFA-BC7A-49D8-A344-5E50430ED401}">
      <dgm:prSet/>
      <dgm:spPr/>
      <dgm:t>
        <a:bodyPr/>
        <a:lstStyle/>
        <a:p>
          <a:endParaRPr lang="ru-RU"/>
        </a:p>
      </dgm:t>
    </dgm:pt>
    <dgm:pt modelId="{72742CB8-9167-4F1D-8086-62941CD09C8A}" type="sibTrans" cxnId="{D6535BFA-BC7A-49D8-A344-5E50430ED401}">
      <dgm:prSet/>
      <dgm:spPr/>
      <dgm:t>
        <a:bodyPr/>
        <a:lstStyle/>
        <a:p>
          <a:endParaRPr lang="ru-RU"/>
        </a:p>
      </dgm:t>
    </dgm:pt>
    <dgm:pt modelId="{A2C5DF7D-C53E-4509-B0AD-3D67BFEF160F}" type="asst">
      <dgm:prSet phldrT="[Текст]" custT="1"/>
      <dgm:spPr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 spcFirstLastPara="0" vert="horz" wrap="square" lIns="45720" tIns="45720" rIns="45720" bIns="45720" numCol="1" spcCol="1270" anchor="ctr" anchorCtr="0"/>
        <a:lstStyle/>
        <a:p>
          <a:r>
            <a:rPr lang="ru-RU" sz="1300" b="1" kern="1200" dirty="0">
              <a:latin typeface="Calibri" panose="020F0502020204030204" pitchFamily="34" charset="0"/>
              <a:cs typeface="Calibri" panose="020F0502020204030204" pitchFamily="34" charset="0"/>
            </a:rPr>
            <a:t>Статья 9.13. Уклонение от </a:t>
          </a:r>
          <a:r>
            <a:rPr lang="ru-RU" sz="1100" b="1" kern="1200" dirty="0">
              <a:latin typeface="Century Gothic" panose="020B0502020202020204"/>
              <a:ea typeface="+mn-ea"/>
              <a:cs typeface="+mn-cs"/>
            </a:rPr>
            <a:t>исполнения</a:t>
          </a:r>
          <a:r>
            <a:rPr lang="ru-RU" sz="1300" b="1" kern="1200" dirty="0">
              <a:latin typeface="Calibri" panose="020F0502020204030204" pitchFamily="34" charset="0"/>
              <a:cs typeface="Calibri" panose="020F0502020204030204" pitchFamily="34" charset="0"/>
            </a:rPr>
            <a:t> требований к обеспечению доступности для инвалидов объектов социальной, инженерной и транспортной инфраструктур и предоставляемых услуг</a:t>
          </a:r>
          <a:endParaRPr lang="ru-RU" sz="1300" kern="12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FDE4041-E428-4292-A3B2-13159CEA2576}" type="parTrans" cxnId="{BF4D0A1C-A198-4159-8875-BDA5B3C272D6}">
      <dgm:prSet/>
      <dgm:spPr/>
      <dgm:t>
        <a:bodyPr/>
        <a:lstStyle/>
        <a:p>
          <a:endParaRPr lang="ru-RU"/>
        </a:p>
      </dgm:t>
    </dgm:pt>
    <dgm:pt modelId="{4988E46F-9766-4EAF-B132-141DB7F7F072}" type="sibTrans" cxnId="{BF4D0A1C-A198-4159-8875-BDA5B3C272D6}">
      <dgm:prSet/>
      <dgm:spPr/>
      <dgm:t>
        <a:bodyPr/>
        <a:lstStyle/>
        <a:p>
          <a:endParaRPr lang="ru-RU"/>
        </a:p>
      </dgm:t>
    </dgm:pt>
    <dgm:pt modelId="{E629FCB6-41DF-425F-9298-574F1F031C1F}">
      <dgm:prSet phldrT="[Текст]" custT="1"/>
      <dgm:spPr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 spcFirstLastPara="0" vert="horz" wrap="square" lIns="45720" tIns="45720" rIns="45720" bIns="45720" numCol="1" spcCol="1270" anchor="ctr" anchorCtr="0"/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Статья 11.24. Организация транспортного обслуживания населения без создания условий доступности для инвалидов</a:t>
          </a:r>
        </a:p>
      </dgm:t>
    </dgm:pt>
    <dgm:pt modelId="{2A5BD086-8C29-45E5-9615-438CAF521C2D}" type="parTrans" cxnId="{59221DD3-0852-44A8-A797-0F660C5F7585}">
      <dgm:prSet/>
      <dgm:spPr/>
      <dgm:t>
        <a:bodyPr/>
        <a:lstStyle/>
        <a:p>
          <a:endParaRPr lang="ru-RU"/>
        </a:p>
      </dgm:t>
    </dgm:pt>
    <dgm:pt modelId="{F50D0A9A-D62E-4348-AE7D-583F0F6152BC}" type="sibTrans" cxnId="{59221DD3-0852-44A8-A797-0F660C5F7585}">
      <dgm:prSet/>
      <dgm:spPr/>
      <dgm:t>
        <a:bodyPr/>
        <a:lstStyle/>
        <a:p>
          <a:endParaRPr lang="ru-RU"/>
        </a:p>
      </dgm:t>
    </dgm:pt>
    <dgm:pt modelId="{EE4DF8DC-95DF-49AE-96F1-335433302653}" type="asst">
      <dgm:prSet phldrT="[Текст]" custT="1"/>
      <dgm:spPr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 spcFirstLastPara="0" vert="horz" wrap="square" lIns="45720" tIns="45720" rIns="45720" bIns="45720" numCol="1" spcCol="1270" anchor="ctr" anchorCtr="0"/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Статья 14.8. Нарушение иных прав потребителя</a:t>
          </a:r>
        </a:p>
      </dgm:t>
    </dgm:pt>
    <dgm:pt modelId="{94AFBFD3-5C95-486D-B4F1-3DBD03EAF898}" type="parTrans" cxnId="{6E67CF7B-CEDD-4AF9-9853-42D4D7EBC48C}">
      <dgm:prSet/>
      <dgm:spPr/>
      <dgm:t>
        <a:bodyPr/>
        <a:lstStyle/>
        <a:p>
          <a:endParaRPr lang="ru-RU"/>
        </a:p>
      </dgm:t>
    </dgm:pt>
    <dgm:pt modelId="{E77D0A93-22D4-4662-999B-A0BDC69BA78A}" type="sibTrans" cxnId="{6E67CF7B-CEDD-4AF9-9853-42D4D7EBC48C}">
      <dgm:prSet/>
      <dgm:spPr/>
      <dgm:t>
        <a:bodyPr/>
        <a:lstStyle/>
        <a:p>
          <a:endParaRPr lang="ru-RU"/>
        </a:p>
      </dgm:t>
    </dgm:pt>
    <dgm:pt modelId="{42EE35DE-0762-4B4B-BA7A-73DC48BA58EA}" type="pres">
      <dgm:prSet presAssocID="{645D7655-ACD4-42F9-AD50-2EDF284D9574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D7762502-3A7B-483F-8F3E-8570974F17CB}" type="pres">
      <dgm:prSet presAssocID="{645D7655-ACD4-42F9-AD50-2EDF284D9574}" presName="hierFlow" presStyleCnt="0"/>
      <dgm:spPr/>
    </dgm:pt>
    <dgm:pt modelId="{3408CF8F-8ED9-4D93-B3B7-F2FBD76A1874}" type="pres">
      <dgm:prSet presAssocID="{645D7655-ACD4-42F9-AD50-2EDF284D9574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81E1A284-90A2-496A-AE11-B48299AD677E}" type="pres">
      <dgm:prSet presAssocID="{35A13966-E34C-400E-B642-DC56A9F76D7E}" presName="Name14" presStyleCnt="0"/>
      <dgm:spPr/>
    </dgm:pt>
    <dgm:pt modelId="{1C42BEDC-3538-4715-A9CC-045CA341E83A}" type="pres">
      <dgm:prSet presAssocID="{35A13966-E34C-400E-B642-DC56A9F76D7E}" presName="level1Shape" presStyleLbl="node0" presStyleIdx="0" presStyleCnt="1" custScaleX="200946" custScaleY="55346" custLinFactNeighborX="-12267" custLinFactNeighborY="613">
        <dgm:presLayoutVars>
          <dgm:chPref val="3"/>
        </dgm:presLayoutVars>
      </dgm:prSet>
      <dgm:spPr>
        <a:xfrm>
          <a:off x="3004226" y="196257"/>
          <a:ext cx="4399755" cy="807874"/>
        </a:xfrm>
        <a:prstGeom prst="roundRect">
          <a:avLst>
            <a:gd name="adj" fmla="val 10000"/>
          </a:avLst>
        </a:prstGeom>
      </dgm:spPr>
    </dgm:pt>
    <dgm:pt modelId="{B5D2E476-8BE6-4F4C-89F5-03B4AFBA93C6}" type="pres">
      <dgm:prSet presAssocID="{35A13966-E34C-400E-B642-DC56A9F76D7E}" presName="hierChild2" presStyleCnt="0"/>
      <dgm:spPr/>
    </dgm:pt>
    <dgm:pt modelId="{8CBC89E4-30F4-4654-958F-8961CF58F6B5}" type="pres">
      <dgm:prSet presAssocID="{0FDE4041-E428-4292-A3B2-13159CEA2576}" presName="Name19" presStyleLbl="parChTrans1D2" presStyleIdx="0" presStyleCnt="3"/>
      <dgm:spPr/>
    </dgm:pt>
    <dgm:pt modelId="{A398A3F7-64E3-47A8-A720-78FAB79B6E69}" type="pres">
      <dgm:prSet presAssocID="{A2C5DF7D-C53E-4509-B0AD-3D67BFEF160F}" presName="Name21" presStyleCnt="0"/>
      <dgm:spPr/>
    </dgm:pt>
    <dgm:pt modelId="{47B17803-6FA7-4215-AAEE-21421513AB5C}" type="pres">
      <dgm:prSet presAssocID="{A2C5DF7D-C53E-4509-B0AD-3D67BFEF160F}" presName="level2Shape" presStyleLbl="asst1" presStyleIdx="0" presStyleCnt="2" custScaleX="142606" custScaleY="81400" custLinFactNeighborX="-26576" custLinFactNeighborY="-13325"/>
      <dgm:spPr>
        <a:xfrm>
          <a:off x="0" y="1384554"/>
          <a:ext cx="3122388" cy="1188180"/>
        </a:xfrm>
        <a:prstGeom prst="roundRect">
          <a:avLst>
            <a:gd name="adj" fmla="val 10000"/>
          </a:avLst>
        </a:prstGeom>
      </dgm:spPr>
    </dgm:pt>
    <dgm:pt modelId="{0E90BB59-24EF-4919-9F8F-BD12095C5090}" type="pres">
      <dgm:prSet presAssocID="{A2C5DF7D-C53E-4509-B0AD-3D67BFEF160F}" presName="hierChild3" presStyleCnt="0"/>
      <dgm:spPr/>
    </dgm:pt>
    <dgm:pt modelId="{0345B570-BF3B-4206-86AE-904E4EE3F2DF}" type="pres">
      <dgm:prSet presAssocID="{94AFBFD3-5C95-486D-B4F1-3DBD03EAF898}" presName="Name19" presStyleLbl="parChTrans1D2" presStyleIdx="1" presStyleCnt="3"/>
      <dgm:spPr/>
    </dgm:pt>
    <dgm:pt modelId="{959F68AC-BD19-4DA0-B2B4-EA523E9D61F6}" type="pres">
      <dgm:prSet presAssocID="{EE4DF8DC-95DF-49AE-96F1-335433302653}" presName="Name21" presStyleCnt="0"/>
      <dgm:spPr/>
    </dgm:pt>
    <dgm:pt modelId="{2834A8B4-A87E-453E-A51C-7F3097B251EC}" type="pres">
      <dgm:prSet presAssocID="{EE4DF8DC-95DF-49AE-96F1-335433302653}" presName="level2Shape" presStyleLbl="asst1" presStyleIdx="1" presStyleCnt="2" custScaleX="102703" custScaleY="78950" custLinFactNeighborX="-11949" custLinFactNeighborY="-10415"/>
      <dgm:spPr>
        <a:xfrm>
          <a:off x="4072165" y="1427031"/>
          <a:ext cx="2248704" cy="1152418"/>
        </a:xfrm>
        <a:prstGeom prst="roundRect">
          <a:avLst>
            <a:gd name="adj" fmla="val 10000"/>
          </a:avLst>
        </a:prstGeom>
      </dgm:spPr>
    </dgm:pt>
    <dgm:pt modelId="{3514B9BA-329F-4949-9FD2-C95FC5B467E2}" type="pres">
      <dgm:prSet presAssocID="{EE4DF8DC-95DF-49AE-96F1-335433302653}" presName="hierChild3" presStyleCnt="0"/>
      <dgm:spPr/>
    </dgm:pt>
    <dgm:pt modelId="{BCAB4790-25E8-4B64-B041-BF9F1BF3CCB6}" type="pres">
      <dgm:prSet presAssocID="{2A5BD086-8C29-45E5-9615-438CAF521C2D}" presName="Name19" presStyleLbl="parChTrans1D2" presStyleIdx="2" presStyleCnt="3"/>
      <dgm:spPr/>
    </dgm:pt>
    <dgm:pt modelId="{98A6F5AE-15AF-4B52-8929-E629A6D9E7E4}" type="pres">
      <dgm:prSet presAssocID="{E629FCB6-41DF-425F-9298-574F1F031C1F}" presName="Name21" presStyleCnt="0"/>
      <dgm:spPr/>
    </dgm:pt>
    <dgm:pt modelId="{D25927D4-016A-43E5-9097-AA023BB45458}" type="pres">
      <dgm:prSet presAssocID="{E629FCB6-41DF-425F-9298-574F1F031C1F}" presName="level2Shape" presStyleLbl="node2" presStyleIdx="0" presStyleCnt="1" custScaleX="143935" custScaleY="85775" custLinFactNeighborX="27776" custLinFactNeighborY="-13267"/>
      <dgm:spPr>
        <a:xfrm>
          <a:off x="7793898" y="1385401"/>
          <a:ext cx="3151487" cy="1252041"/>
        </a:xfrm>
        <a:prstGeom prst="roundRect">
          <a:avLst>
            <a:gd name="adj" fmla="val 10000"/>
          </a:avLst>
        </a:prstGeom>
      </dgm:spPr>
    </dgm:pt>
    <dgm:pt modelId="{55EC7675-90AE-44B7-9CF6-2E8B6E9A1E95}" type="pres">
      <dgm:prSet presAssocID="{E629FCB6-41DF-425F-9298-574F1F031C1F}" presName="hierChild3" presStyleCnt="0"/>
      <dgm:spPr/>
    </dgm:pt>
    <dgm:pt modelId="{29EE78A6-843E-4046-BD0A-6BFA9FAB76EF}" type="pres">
      <dgm:prSet presAssocID="{645D7655-ACD4-42F9-AD50-2EDF284D9574}" presName="bgShapesFlow" presStyleCnt="0"/>
      <dgm:spPr/>
    </dgm:pt>
  </dgm:ptLst>
  <dgm:cxnLst>
    <dgm:cxn modelId="{BF4D0A1C-A198-4159-8875-BDA5B3C272D6}" srcId="{35A13966-E34C-400E-B642-DC56A9F76D7E}" destId="{A2C5DF7D-C53E-4509-B0AD-3D67BFEF160F}" srcOrd="0" destOrd="0" parTransId="{0FDE4041-E428-4292-A3B2-13159CEA2576}" sibTransId="{4988E46F-9766-4EAF-B132-141DB7F7F072}"/>
    <dgm:cxn modelId="{1006D823-9F2D-46D7-ADBD-E912573D4894}" type="presOf" srcId="{EE4DF8DC-95DF-49AE-96F1-335433302653}" destId="{2834A8B4-A87E-453E-A51C-7F3097B251EC}" srcOrd="0" destOrd="0" presId="urn:microsoft.com/office/officeart/2005/8/layout/hierarchy6"/>
    <dgm:cxn modelId="{D4FF0E2F-86BB-4DE2-8567-C23267B664DB}" type="presOf" srcId="{A2C5DF7D-C53E-4509-B0AD-3D67BFEF160F}" destId="{47B17803-6FA7-4215-AAEE-21421513AB5C}" srcOrd="0" destOrd="0" presId="urn:microsoft.com/office/officeart/2005/8/layout/hierarchy6"/>
    <dgm:cxn modelId="{8A06FA4C-CDB4-4D71-94AD-13D71B8C9CB8}" type="presOf" srcId="{2A5BD086-8C29-45E5-9615-438CAF521C2D}" destId="{BCAB4790-25E8-4B64-B041-BF9F1BF3CCB6}" srcOrd="0" destOrd="0" presId="urn:microsoft.com/office/officeart/2005/8/layout/hierarchy6"/>
    <dgm:cxn modelId="{4CF04F78-C413-4AC1-9321-7A75EA25EF99}" type="presOf" srcId="{0FDE4041-E428-4292-A3B2-13159CEA2576}" destId="{8CBC89E4-30F4-4654-958F-8961CF58F6B5}" srcOrd="0" destOrd="0" presId="urn:microsoft.com/office/officeart/2005/8/layout/hierarchy6"/>
    <dgm:cxn modelId="{6E67CF7B-CEDD-4AF9-9853-42D4D7EBC48C}" srcId="{35A13966-E34C-400E-B642-DC56A9F76D7E}" destId="{EE4DF8DC-95DF-49AE-96F1-335433302653}" srcOrd="1" destOrd="0" parTransId="{94AFBFD3-5C95-486D-B4F1-3DBD03EAF898}" sibTransId="{E77D0A93-22D4-4662-999B-A0BDC69BA78A}"/>
    <dgm:cxn modelId="{8A22A392-E822-4E1B-A022-6A720DEF0979}" type="presOf" srcId="{E629FCB6-41DF-425F-9298-574F1F031C1F}" destId="{D25927D4-016A-43E5-9097-AA023BB45458}" srcOrd="0" destOrd="0" presId="urn:microsoft.com/office/officeart/2005/8/layout/hierarchy6"/>
    <dgm:cxn modelId="{1F1B8C93-46CF-4838-8280-5F36DF018097}" type="presOf" srcId="{94AFBFD3-5C95-486D-B4F1-3DBD03EAF898}" destId="{0345B570-BF3B-4206-86AE-904E4EE3F2DF}" srcOrd="0" destOrd="0" presId="urn:microsoft.com/office/officeart/2005/8/layout/hierarchy6"/>
    <dgm:cxn modelId="{B54C97B0-80A4-47A3-AAF8-5123F7363206}" type="presOf" srcId="{645D7655-ACD4-42F9-AD50-2EDF284D9574}" destId="{42EE35DE-0762-4B4B-BA7A-73DC48BA58EA}" srcOrd="0" destOrd="0" presId="urn:microsoft.com/office/officeart/2005/8/layout/hierarchy6"/>
    <dgm:cxn modelId="{59221DD3-0852-44A8-A797-0F660C5F7585}" srcId="{35A13966-E34C-400E-B642-DC56A9F76D7E}" destId="{E629FCB6-41DF-425F-9298-574F1F031C1F}" srcOrd="2" destOrd="0" parTransId="{2A5BD086-8C29-45E5-9615-438CAF521C2D}" sibTransId="{F50D0A9A-D62E-4348-AE7D-583F0F6152BC}"/>
    <dgm:cxn modelId="{7BE074EE-2826-44AB-84C6-F489F4C15486}" type="presOf" srcId="{35A13966-E34C-400E-B642-DC56A9F76D7E}" destId="{1C42BEDC-3538-4715-A9CC-045CA341E83A}" srcOrd="0" destOrd="0" presId="urn:microsoft.com/office/officeart/2005/8/layout/hierarchy6"/>
    <dgm:cxn modelId="{D6535BFA-BC7A-49D8-A344-5E50430ED401}" srcId="{645D7655-ACD4-42F9-AD50-2EDF284D9574}" destId="{35A13966-E34C-400E-B642-DC56A9F76D7E}" srcOrd="0" destOrd="0" parTransId="{88A6EA9E-C141-4795-B660-28417E17DB8E}" sibTransId="{72742CB8-9167-4F1D-8086-62941CD09C8A}"/>
    <dgm:cxn modelId="{7E02CBD7-DA63-4A92-A928-F909717BC05E}" type="presParOf" srcId="{42EE35DE-0762-4B4B-BA7A-73DC48BA58EA}" destId="{D7762502-3A7B-483F-8F3E-8570974F17CB}" srcOrd="0" destOrd="0" presId="urn:microsoft.com/office/officeart/2005/8/layout/hierarchy6"/>
    <dgm:cxn modelId="{43510B0D-9C84-43F2-B74C-2CEBB6B5C6D3}" type="presParOf" srcId="{D7762502-3A7B-483F-8F3E-8570974F17CB}" destId="{3408CF8F-8ED9-4D93-B3B7-F2FBD76A1874}" srcOrd="0" destOrd="0" presId="urn:microsoft.com/office/officeart/2005/8/layout/hierarchy6"/>
    <dgm:cxn modelId="{2A6C5086-7E24-465F-9BC4-FFB889C21E68}" type="presParOf" srcId="{3408CF8F-8ED9-4D93-B3B7-F2FBD76A1874}" destId="{81E1A284-90A2-496A-AE11-B48299AD677E}" srcOrd="0" destOrd="0" presId="urn:microsoft.com/office/officeart/2005/8/layout/hierarchy6"/>
    <dgm:cxn modelId="{4B3043A0-C979-421A-AA85-36AEFD3A817E}" type="presParOf" srcId="{81E1A284-90A2-496A-AE11-B48299AD677E}" destId="{1C42BEDC-3538-4715-A9CC-045CA341E83A}" srcOrd="0" destOrd="0" presId="urn:microsoft.com/office/officeart/2005/8/layout/hierarchy6"/>
    <dgm:cxn modelId="{C1302004-C209-4F66-BF81-39B116FDDFDB}" type="presParOf" srcId="{81E1A284-90A2-496A-AE11-B48299AD677E}" destId="{B5D2E476-8BE6-4F4C-89F5-03B4AFBA93C6}" srcOrd="1" destOrd="0" presId="urn:microsoft.com/office/officeart/2005/8/layout/hierarchy6"/>
    <dgm:cxn modelId="{0B3F0337-92DB-4FCB-A61C-FB87A34DCC8B}" type="presParOf" srcId="{B5D2E476-8BE6-4F4C-89F5-03B4AFBA93C6}" destId="{8CBC89E4-30F4-4654-958F-8961CF58F6B5}" srcOrd="0" destOrd="0" presId="urn:microsoft.com/office/officeart/2005/8/layout/hierarchy6"/>
    <dgm:cxn modelId="{389EA69E-FDD7-4311-A664-AB3E05EE8FA1}" type="presParOf" srcId="{B5D2E476-8BE6-4F4C-89F5-03B4AFBA93C6}" destId="{A398A3F7-64E3-47A8-A720-78FAB79B6E69}" srcOrd="1" destOrd="0" presId="urn:microsoft.com/office/officeart/2005/8/layout/hierarchy6"/>
    <dgm:cxn modelId="{238AF5F2-5077-4B99-A404-3C86E17B2E97}" type="presParOf" srcId="{A398A3F7-64E3-47A8-A720-78FAB79B6E69}" destId="{47B17803-6FA7-4215-AAEE-21421513AB5C}" srcOrd="0" destOrd="0" presId="urn:microsoft.com/office/officeart/2005/8/layout/hierarchy6"/>
    <dgm:cxn modelId="{A4D6A519-E947-419C-AE72-8EE93E3FEA71}" type="presParOf" srcId="{A398A3F7-64E3-47A8-A720-78FAB79B6E69}" destId="{0E90BB59-24EF-4919-9F8F-BD12095C5090}" srcOrd="1" destOrd="0" presId="urn:microsoft.com/office/officeart/2005/8/layout/hierarchy6"/>
    <dgm:cxn modelId="{1A554E89-C6EE-4739-A1AE-CCB4BDA1DB12}" type="presParOf" srcId="{B5D2E476-8BE6-4F4C-89F5-03B4AFBA93C6}" destId="{0345B570-BF3B-4206-86AE-904E4EE3F2DF}" srcOrd="2" destOrd="0" presId="urn:microsoft.com/office/officeart/2005/8/layout/hierarchy6"/>
    <dgm:cxn modelId="{E2194E7C-3995-4428-9D55-EC62B0E81E77}" type="presParOf" srcId="{B5D2E476-8BE6-4F4C-89F5-03B4AFBA93C6}" destId="{959F68AC-BD19-4DA0-B2B4-EA523E9D61F6}" srcOrd="3" destOrd="0" presId="urn:microsoft.com/office/officeart/2005/8/layout/hierarchy6"/>
    <dgm:cxn modelId="{30265ED2-1E5B-4047-850E-F1E7F4EA8FBA}" type="presParOf" srcId="{959F68AC-BD19-4DA0-B2B4-EA523E9D61F6}" destId="{2834A8B4-A87E-453E-A51C-7F3097B251EC}" srcOrd="0" destOrd="0" presId="urn:microsoft.com/office/officeart/2005/8/layout/hierarchy6"/>
    <dgm:cxn modelId="{5CF59895-6FB6-41CF-BD07-2F42B3054890}" type="presParOf" srcId="{959F68AC-BD19-4DA0-B2B4-EA523E9D61F6}" destId="{3514B9BA-329F-4949-9FD2-C95FC5B467E2}" srcOrd="1" destOrd="0" presId="urn:microsoft.com/office/officeart/2005/8/layout/hierarchy6"/>
    <dgm:cxn modelId="{BC2044D7-D00B-42FA-8647-A75085C2961D}" type="presParOf" srcId="{B5D2E476-8BE6-4F4C-89F5-03B4AFBA93C6}" destId="{BCAB4790-25E8-4B64-B041-BF9F1BF3CCB6}" srcOrd="4" destOrd="0" presId="urn:microsoft.com/office/officeart/2005/8/layout/hierarchy6"/>
    <dgm:cxn modelId="{9AC81720-1C89-4C4D-B9CE-8FC2D5045780}" type="presParOf" srcId="{B5D2E476-8BE6-4F4C-89F5-03B4AFBA93C6}" destId="{98A6F5AE-15AF-4B52-8929-E629A6D9E7E4}" srcOrd="5" destOrd="0" presId="urn:microsoft.com/office/officeart/2005/8/layout/hierarchy6"/>
    <dgm:cxn modelId="{732CC1DF-3FC3-402B-AD6D-90B978B854FE}" type="presParOf" srcId="{98A6F5AE-15AF-4B52-8929-E629A6D9E7E4}" destId="{D25927D4-016A-43E5-9097-AA023BB45458}" srcOrd="0" destOrd="0" presId="urn:microsoft.com/office/officeart/2005/8/layout/hierarchy6"/>
    <dgm:cxn modelId="{0C5A30DA-264A-49E8-BC47-0C391A3F54DE}" type="presParOf" srcId="{98A6F5AE-15AF-4B52-8929-E629A6D9E7E4}" destId="{55EC7675-90AE-44B7-9CF6-2E8B6E9A1E95}" srcOrd="1" destOrd="0" presId="urn:microsoft.com/office/officeart/2005/8/layout/hierarchy6"/>
    <dgm:cxn modelId="{AB83428E-767B-42CB-BB8E-436073EBD734}" type="presParOf" srcId="{42EE35DE-0762-4B4B-BA7A-73DC48BA58EA}" destId="{29EE78A6-843E-4046-BD0A-6BFA9FAB76EF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C111364E-FA71-41F3-869E-F2AA3D2173D4}" type="doc">
      <dgm:prSet loTypeId="urn:microsoft.com/office/officeart/2005/8/layout/hList9" loCatId="list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ru-RU"/>
        </a:p>
      </dgm:t>
    </dgm:pt>
    <dgm:pt modelId="{AD6896CB-38BA-4AC9-B5D1-613F417A5B47}">
      <dgm:prSet phldrT="[Текст]" custT="1"/>
      <dgm:spPr/>
      <dgm:t>
        <a:bodyPr/>
        <a:lstStyle/>
        <a:p>
          <a:r>
            <a:rPr lang="ru-RU" sz="1200" b="0" dirty="0">
              <a:latin typeface="Calibri" panose="020F0502020204030204" pitchFamily="34" charset="0"/>
              <a:cs typeface="Calibri" panose="020F0502020204030204" pitchFamily="34" charset="0"/>
            </a:rPr>
            <a:t>Уклонение от исполнения требований к обеспечению доступности для инвалидов объектов социальной, инженерной и транспортной инфраструктур и предоставляемых услуг</a:t>
          </a:r>
        </a:p>
      </dgm:t>
    </dgm:pt>
    <dgm:pt modelId="{EA97599C-20D7-4FC7-BA30-54DB5AF13469}" type="parTrans" cxnId="{DAE90398-796C-4D28-8A12-A61E84B74021}">
      <dgm:prSet/>
      <dgm:spPr/>
      <dgm:t>
        <a:bodyPr/>
        <a:lstStyle/>
        <a:p>
          <a:endParaRPr lang="ru-RU"/>
        </a:p>
      </dgm:t>
    </dgm:pt>
    <dgm:pt modelId="{1DED10CD-1430-41C2-8042-C025CB690FD9}" type="sibTrans" cxnId="{DAE90398-796C-4D28-8A12-A61E84B74021}">
      <dgm:prSet/>
      <dgm:spPr/>
      <dgm:t>
        <a:bodyPr/>
        <a:lstStyle/>
        <a:p>
          <a:endParaRPr lang="ru-RU"/>
        </a:p>
      </dgm:t>
    </dgm:pt>
    <dgm:pt modelId="{526DE2CB-DE6B-40ED-88EC-22F4905F239C}">
      <dgm:prSet phldrT="[Текст]" custT="1"/>
      <dgm:spPr/>
      <dgm:t>
        <a:bodyPr spcFirstLastPara="0" vert="horz" wrap="square" lIns="0" tIns="78232" rIns="78232" bIns="78232" numCol="1" spcCol="1270" anchor="ctr" anchorCtr="0"/>
        <a:lstStyle/>
        <a:p>
          <a:r>
            <a:rPr lang="ru-RU" sz="1100" b="1" kern="1200">
              <a:latin typeface="Calibri" panose="020F0502020204030204" pitchFamily="34" charset="0"/>
              <a:cs typeface="Calibri" panose="020F0502020204030204" pitchFamily="34" charset="0"/>
            </a:rPr>
            <a:t>влечет наложение административного штрафа на должностных лиц в размере от 2 000 до 3 000 рублей;</a:t>
          </a:r>
          <a:br>
            <a:rPr lang="ru-RU" sz="1100" b="1" kern="1200">
              <a:latin typeface="Calibri" panose="020F0502020204030204" pitchFamily="34" charset="0"/>
              <a:cs typeface="Calibri" panose="020F0502020204030204" pitchFamily="34" charset="0"/>
            </a:rPr>
          </a:br>
          <a:br>
            <a:rPr lang="ru-RU" sz="1100" b="1" kern="120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100" b="1" kern="1200">
              <a:latin typeface="Calibri" panose="020F0502020204030204" pitchFamily="34" charset="0"/>
              <a:cs typeface="Calibri" panose="020F0502020204030204" pitchFamily="34" charset="0"/>
            </a:rPr>
            <a:t>на </a:t>
          </a:r>
          <a:r>
            <a:rPr lang="ru-RU" sz="1100" b="1" kern="1200"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юридических</a:t>
          </a:r>
          <a:r>
            <a:rPr lang="ru-RU" sz="1100" b="1" kern="1200">
              <a:latin typeface="Calibri" panose="020F0502020204030204" pitchFamily="34" charset="0"/>
              <a:cs typeface="Calibri" panose="020F0502020204030204" pitchFamily="34" charset="0"/>
            </a:rPr>
            <a:t> лиц - от 20 000 до 30 000 рублей.</a:t>
          </a:r>
          <a:endParaRPr lang="ru-RU" sz="1100" b="1" kern="12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E916FFD-EAF8-4047-90EF-5A49D8850FC2}" type="parTrans" cxnId="{D4CE3385-238D-413D-83AE-6F813F2DCFA2}">
      <dgm:prSet/>
      <dgm:spPr/>
      <dgm:t>
        <a:bodyPr/>
        <a:lstStyle/>
        <a:p>
          <a:endParaRPr lang="ru-RU"/>
        </a:p>
      </dgm:t>
    </dgm:pt>
    <dgm:pt modelId="{8F518E72-0C7A-4BB6-9AC6-E7A66829485D}" type="sibTrans" cxnId="{D4CE3385-238D-413D-83AE-6F813F2DCFA2}">
      <dgm:prSet/>
      <dgm:spPr/>
      <dgm:t>
        <a:bodyPr/>
        <a:lstStyle/>
        <a:p>
          <a:endParaRPr lang="ru-RU"/>
        </a:p>
      </dgm:t>
    </dgm:pt>
    <dgm:pt modelId="{A7D75D2E-DF08-452A-8B21-8B29B16C116C}">
      <dgm:prSet phldrT="[Текст]" custT="1"/>
      <dgm:spPr>
        <a:solidFill>
          <a:srgbClr val="14967C">
            <a:shade val="80000"/>
            <a:hueOff val="0"/>
            <a:satOff val="0"/>
            <a:lumOff val="0"/>
            <a:alphaOff val="0"/>
          </a:srgbClr>
        </a:solidFill>
        <a:ln w="15875" cap="rnd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gm:spPr>
      <dgm:t>
        <a:bodyPr spcFirstLastPara="0" vert="horz" wrap="square" lIns="0" tIns="0" rIns="0" bIns="0" numCol="1" spcCol="1270" anchor="ctr" anchorCtr="0"/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Нарушение</a:t>
          </a:r>
          <a:r>
            <a:rPr lang="ru-RU" sz="1200" b="0" kern="1200" dirty="0">
              <a:latin typeface="Calibri" panose="020F0502020204030204"/>
              <a:ea typeface="+mn-ea"/>
              <a:cs typeface="+mn-cs"/>
            </a:rPr>
            <a:t> руководителем организации или иным должностным лицом, ответственным за организацию системы транспортного обслуживания населения и эксплуатацию транспортных средств, требований законодательства, предусматривающих включение в систему транспортного обслуживания населения транспортных средств, доступных для инвалидов</a:t>
          </a:r>
        </a:p>
      </dgm:t>
    </dgm:pt>
    <dgm:pt modelId="{FB534D37-DA20-4A7F-85EE-58ACCF2FE48D}" type="parTrans" cxnId="{5A1FF173-BC27-4AD3-B2A6-6EED1290ACD8}">
      <dgm:prSet/>
      <dgm:spPr/>
      <dgm:t>
        <a:bodyPr/>
        <a:lstStyle/>
        <a:p>
          <a:endParaRPr lang="ru-RU"/>
        </a:p>
      </dgm:t>
    </dgm:pt>
    <dgm:pt modelId="{14C5F8A5-FF29-4C9C-AF26-B970F1F97896}" type="sibTrans" cxnId="{5A1FF173-BC27-4AD3-B2A6-6EED1290ACD8}">
      <dgm:prSet/>
      <dgm:spPr/>
      <dgm:t>
        <a:bodyPr/>
        <a:lstStyle/>
        <a:p>
          <a:endParaRPr lang="ru-RU"/>
        </a:p>
      </dgm:t>
    </dgm:pt>
    <dgm:pt modelId="{31583521-A9B6-4333-A85F-99A307599B88}">
      <dgm:prSet phldrT="[Текст]" custT="1"/>
      <dgm:spPr/>
      <dgm:t>
        <a:bodyPr spcFirstLastPara="0" vert="horz" wrap="square" lIns="0" tIns="78232" rIns="78232" bIns="78232" numCol="1" spcCol="1270" anchor="ctr" anchorCtr="0"/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влечет наложение административного штрафа в размере от 2 000 до 3 000 рублей.</a:t>
          </a:r>
          <a:endParaRPr lang="ru-RU" sz="1100" b="1" kern="1200" dirty="0"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gm:t>
    </dgm:pt>
    <dgm:pt modelId="{34F2EC33-FB19-4E97-988F-2DFF231D0251}" type="parTrans" cxnId="{F2D2957C-3643-4424-AD88-5DAD7274868F}">
      <dgm:prSet/>
      <dgm:spPr/>
      <dgm:t>
        <a:bodyPr/>
        <a:lstStyle/>
        <a:p>
          <a:endParaRPr lang="ru-RU"/>
        </a:p>
      </dgm:t>
    </dgm:pt>
    <dgm:pt modelId="{1AFBA9C8-3253-49B6-AFB7-7E413D13F504}" type="sibTrans" cxnId="{F2D2957C-3643-4424-AD88-5DAD7274868F}">
      <dgm:prSet/>
      <dgm:spPr/>
      <dgm:t>
        <a:bodyPr/>
        <a:lstStyle/>
        <a:p>
          <a:endParaRPr lang="ru-RU"/>
        </a:p>
      </dgm:t>
    </dgm:pt>
    <dgm:pt modelId="{5C9F6997-1361-4AE5-A783-55AE8C0AA060}">
      <dgm:prSet phldrT="[Текст]" custT="1"/>
      <dgm:spPr>
        <a:solidFill>
          <a:srgbClr val="14967C">
            <a:shade val="80000"/>
            <a:hueOff val="0"/>
            <a:satOff val="0"/>
            <a:lumOff val="0"/>
            <a:alphaOff val="0"/>
          </a:srgbClr>
        </a:solidFill>
        <a:ln w="15875" cap="rnd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gm:spPr>
      <dgm:t>
        <a:bodyPr spcFirstLastPara="0" vert="horz" wrap="square" lIns="0" tIns="0" rIns="0" bIns="0" numCol="1" spcCol="1270" anchor="ctr" anchorCtr="0"/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0" kern="1200" dirty="0">
              <a:latin typeface="Calibri" panose="020F0502020204030204"/>
              <a:ea typeface="+mn-ea"/>
              <a:cs typeface="+mn-cs"/>
            </a:rPr>
            <a:t>5. Отказ потребителю в предоставлении товаров (</a:t>
          </a:r>
          <a:r>
            <a:rPr lang="ru-RU" sz="1200" b="0" kern="1200" dirty="0">
              <a:solidFill>
                <a:prstClr val="white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выполнении</a:t>
          </a:r>
          <a:r>
            <a:rPr lang="ru-RU" sz="1200" b="0" kern="1200" dirty="0">
              <a:latin typeface="Calibri" panose="020F0502020204030204"/>
              <a:ea typeface="+mn-ea"/>
              <a:cs typeface="+mn-cs"/>
            </a:rPr>
            <a:t> работ, оказании услуг) либо доступе к товарам (работам, услугам) по причинам, связанным с состоянием его здоровья, или ограничением жизнедеятельности, или его возрастом, кроме случаев, установленных законом</a:t>
          </a:r>
        </a:p>
      </dgm:t>
    </dgm:pt>
    <dgm:pt modelId="{C60C7A63-7486-4C2A-AD85-CE35A9F3B42C}" type="parTrans" cxnId="{3B6AD062-6EC8-42A0-B6D3-15C00F154A73}">
      <dgm:prSet/>
      <dgm:spPr/>
      <dgm:t>
        <a:bodyPr/>
        <a:lstStyle/>
        <a:p>
          <a:endParaRPr lang="ru-RU"/>
        </a:p>
      </dgm:t>
    </dgm:pt>
    <dgm:pt modelId="{CC3F0E32-0248-48F1-9FD1-A76B2E0968D0}" type="sibTrans" cxnId="{3B6AD062-6EC8-42A0-B6D3-15C00F154A73}">
      <dgm:prSet/>
      <dgm:spPr/>
      <dgm:t>
        <a:bodyPr/>
        <a:lstStyle/>
        <a:p>
          <a:endParaRPr lang="ru-RU"/>
        </a:p>
      </dgm:t>
    </dgm:pt>
    <dgm:pt modelId="{4F96CAA5-03CC-4DAF-A607-63DAE5F43D15}">
      <dgm:prSet phldrT="[Текст]" custT="1"/>
      <dgm:spPr/>
      <dgm:t>
        <a:bodyPr spcFirstLastPara="0" vert="horz" wrap="square" lIns="0" tIns="78232" rIns="78232" bIns="78232" numCol="1" spcCol="1270" anchor="ctr" anchorCtr="0"/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 dirty="0"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влечет наложение административного штрафа на должностных лиц в размере от 30 000 до 50 000 рублей;</a:t>
          </a:r>
          <a:br>
            <a:rPr lang="ru-RU" sz="1100" b="1" kern="1200" dirty="0">
              <a:latin typeface="Calibri" panose="020F0502020204030204" pitchFamily="34" charset="0"/>
              <a:ea typeface="+mn-ea"/>
              <a:cs typeface="Calibri" panose="020F0502020204030204" pitchFamily="34" charset="0"/>
            </a:rPr>
          </a:br>
          <a:br>
            <a:rPr lang="ru-RU" sz="1100" b="1" kern="1200" dirty="0">
              <a:latin typeface="Calibri" panose="020F0502020204030204" pitchFamily="34" charset="0"/>
              <a:ea typeface="+mn-ea"/>
              <a:cs typeface="Calibri" panose="020F0502020204030204" pitchFamily="34" charset="0"/>
            </a:rPr>
          </a:br>
          <a:r>
            <a:rPr lang="ru-RU" sz="1100" b="1" kern="1200" dirty="0"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на юридических лиц – от 300 000 до 500 000 рублей.</a:t>
          </a:r>
        </a:p>
      </dgm:t>
    </dgm:pt>
    <dgm:pt modelId="{8BBF88F4-141D-44A8-9804-6C93B5D37BEE}" type="parTrans" cxnId="{E3EC4820-F1E3-4AE9-B5CF-AF7A7905DEFA}">
      <dgm:prSet/>
      <dgm:spPr/>
      <dgm:t>
        <a:bodyPr/>
        <a:lstStyle/>
        <a:p>
          <a:endParaRPr lang="ru-RU"/>
        </a:p>
      </dgm:t>
    </dgm:pt>
    <dgm:pt modelId="{AED596EB-FB0D-4AC1-AD59-865A712239C2}" type="sibTrans" cxnId="{E3EC4820-F1E3-4AE9-B5CF-AF7A7905DEFA}">
      <dgm:prSet/>
      <dgm:spPr/>
      <dgm:t>
        <a:bodyPr/>
        <a:lstStyle/>
        <a:p>
          <a:endParaRPr lang="ru-RU"/>
        </a:p>
      </dgm:t>
    </dgm:pt>
    <dgm:pt modelId="{6EC5554B-51A5-49AA-BD2D-ACFF40371445}" type="pres">
      <dgm:prSet presAssocID="{C111364E-FA71-41F3-869E-F2AA3D2173D4}" presName="list" presStyleCnt="0">
        <dgm:presLayoutVars>
          <dgm:dir/>
          <dgm:animLvl val="lvl"/>
        </dgm:presLayoutVars>
      </dgm:prSet>
      <dgm:spPr/>
    </dgm:pt>
    <dgm:pt modelId="{8473ABC3-A3CD-4402-92B9-32E44DCBB150}" type="pres">
      <dgm:prSet presAssocID="{AD6896CB-38BA-4AC9-B5D1-613F417A5B47}" presName="posSpace" presStyleCnt="0"/>
      <dgm:spPr/>
    </dgm:pt>
    <dgm:pt modelId="{1250AF9C-670C-4E68-8E60-8188961E1A1D}" type="pres">
      <dgm:prSet presAssocID="{AD6896CB-38BA-4AC9-B5D1-613F417A5B47}" presName="vertFlow" presStyleCnt="0"/>
      <dgm:spPr/>
    </dgm:pt>
    <dgm:pt modelId="{A29DDFB9-A881-4634-974A-552602AF2F55}" type="pres">
      <dgm:prSet presAssocID="{AD6896CB-38BA-4AC9-B5D1-613F417A5B47}" presName="topSpace" presStyleCnt="0"/>
      <dgm:spPr/>
    </dgm:pt>
    <dgm:pt modelId="{5BA1AE02-938A-4012-BC26-07DF61ACDB51}" type="pres">
      <dgm:prSet presAssocID="{AD6896CB-38BA-4AC9-B5D1-613F417A5B47}" presName="firstComp" presStyleCnt="0"/>
      <dgm:spPr/>
    </dgm:pt>
    <dgm:pt modelId="{D701AE4C-EE63-4855-A0A0-E0C5ECDB4F9B}" type="pres">
      <dgm:prSet presAssocID="{AD6896CB-38BA-4AC9-B5D1-613F417A5B47}" presName="firstChild" presStyleLbl="bgAccFollowNode1" presStyleIdx="0" presStyleCnt="3" custScaleX="86490" custScaleY="106358" custLinFactNeighborX="-35882" custLinFactNeighborY="32486"/>
      <dgm:spPr>
        <a:xfrm>
          <a:off x="1398594" y="1389547"/>
          <a:ext cx="1753024" cy="1662463"/>
        </a:xfrm>
        <a:prstGeom prst="roundRect">
          <a:avLst/>
        </a:prstGeom>
      </dgm:spPr>
    </dgm:pt>
    <dgm:pt modelId="{57075B5C-5672-4EAC-B639-7A405219EB6D}" type="pres">
      <dgm:prSet presAssocID="{AD6896CB-38BA-4AC9-B5D1-613F417A5B47}" presName="firstChildTx" presStyleLbl="bgAccFollowNode1" presStyleIdx="0" presStyleCnt="3">
        <dgm:presLayoutVars>
          <dgm:bulletEnabled val="1"/>
        </dgm:presLayoutVars>
      </dgm:prSet>
      <dgm:spPr>
        <a:prstGeom prst="roundRect">
          <a:avLst/>
        </a:prstGeom>
      </dgm:spPr>
    </dgm:pt>
    <dgm:pt modelId="{216CF659-0EB9-4808-9D6D-D2EDD52A6A89}" type="pres">
      <dgm:prSet presAssocID="{AD6896CB-38BA-4AC9-B5D1-613F417A5B47}" presName="negSpace" presStyleCnt="0"/>
      <dgm:spPr/>
    </dgm:pt>
    <dgm:pt modelId="{A34D0928-F795-4D9E-8699-F3C452931E2A}" type="pres">
      <dgm:prSet presAssocID="{AD6896CB-38BA-4AC9-B5D1-613F417A5B47}" presName="circle" presStyleLbl="node1" presStyleIdx="0" presStyleCnt="3" custScaleX="108055" custScaleY="150580" custLinFactNeighborX="-12100" custLinFactNeighborY="393"/>
      <dgm:spPr>
        <a:prstGeom prst="roundRect">
          <a:avLst/>
        </a:prstGeom>
      </dgm:spPr>
    </dgm:pt>
    <dgm:pt modelId="{7F3AC40A-7E85-4649-836A-6AD0EB8CC509}" type="pres">
      <dgm:prSet presAssocID="{1DED10CD-1430-41C2-8042-C025CB690FD9}" presName="transSpace" presStyleCnt="0"/>
      <dgm:spPr/>
    </dgm:pt>
    <dgm:pt modelId="{B72CD1A7-8D6B-438C-9E17-628EF8A86F23}" type="pres">
      <dgm:prSet presAssocID="{5C9F6997-1361-4AE5-A783-55AE8C0AA060}" presName="posSpace" presStyleCnt="0"/>
      <dgm:spPr/>
    </dgm:pt>
    <dgm:pt modelId="{F6E7594A-7342-45E1-9458-1EC32D4621AE}" type="pres">
      <dgm:prSet presAssocID="{5C9F6997-1361-4AE5-A783-55AE8C0AA060}" presName="vertFlow" presStyleCnt="0"/>
      <dgm:spPr/>
    </dgm:pt>
    <dgm:pt modelId="{3C4B721D-F68B-4EA6-BCFB-0F03FFF8887B}" type="pres">
      <dgm:prSet presAssocID="{5C9F6997-1361-4AE5-A783-55AE8C0AA060}" presName="topSpace" presStyleCnt="0"/>
      <dgm:spPr/>
    </dgm:pt>
    <dgm:pt modelId="{ECE84D7D-76D7-4840-8AE3-7A639621F85F}" type="pres">
      <dgm:prSet presAssocID="{5C9F6997-1361-4AE5-A783-55AE8C0AA060}" presName="firstComp" presStyleCnt="0"/>
      <dgm:spPr/>
    </dgm:pt>
    <dgm:pt modelId="{AE09A879-BD06-4CD1-B87C-208343667489}" type="pres">
      <dgm:prSet presAssocID="{5C9F6997-1361-4AE5-A783-55AE8C0AA060}" presName="firstChild" presStyleLbl="bgAccFollowNode1" presStyleIdx="1" presStyleCnt="3" custScaleX="90309" custScaleY="108683" custLinFactNeighborX="5800" custLinFactNeighborY="27337"/>
      <dgm:spPr>
        <a:xfrm>
          <a:off x="5878468" y="1315219"/>
          <a:ext cx="1935082" cy="1714248"/>
        </a:xfrm>
        <a:prstGeom prst="roundRect">
          <a:avLst/>
        </a:prstGeom>
      </dgm:spPr>
    </dgm:pt>
    <dgm:pt modelId="{B52B03CF-0244-48D0-B396-6589D25CC8D8}" type="pres">
      <dgm:prSet presAssocID="{5C9F6997-1361-4AE5-A783-55AE8C0AA060}" presName="firstChildTx" presStyleLbl="bgAccFollowNode1" presStyleIdx="1" presStyleCnt="3">
        <dgm:presLayoutVars>
          <dgm:bulletEnabled val="1"/>
        </dgm:presLayoutVars>
      </dgm:prSet>
      <dgm:spPr/>
    </dgm:pt>
    <dgm:pt modelId="{347C9661-E043-4CF3-901F-202D33F956AA}" type="pres">
      <dgm:prSet presAssocID="{5C9F6997-1361-4AE5-A783-55AE8C0AA060}" presName="negSpace" presStyleCnt="0"/>
      <dgm:spPr/>
    </dgm:pt>
    <dgm:pt modelId="{DD8D911B-E725-4225-8569-69FF8A33FFC9}" type="pres">
      <dgm:prSet presAssocID="{5C9F6997-1361-4AE5-A783-55AE8C0AA060}" presName="circle" presStyleLbl="node1" presStyleIdx="1" presStyleCnt="3" custScaleX="148222" custScaleY="126895" custLinFactNeighborX="-11075" custLinFactNeighborY="3287"/>
      <dgm:spPr>
        <a:xfrm>
          <a:off x="3625460" y="308196"/>
          <a:ext cx="2315674" cy="1982482"/>
        </a:xfrm>
        <a:prstGeom prst="roundRect">
          <a:avLst/>
        </a:prstGeom>
      </dgm:spPr>
    </dgm:pt>
    <dgm:pt modelId="{12827BF4-A0F9-4D93-B649-4D72803FEEAB}" type="pres">
      <dgm:prSet presAssocID="{CC3F0E32-0248-48F1-9FD1-A76B2E0968D0}" presName="transSpace" presStyleCnt="0"/>
      <dgm:spPr/>
    </dgm:pt>
    <dgm:pt modelId="{989F74C0-C766-409A-AE5A-B600A450B4C3}" type="pres">
      <dgm:prSet presAssocID="{A7D75D2E-DF08-452A-8B21-8B29B16C116C}" presName="posSpace" presStyleCnt="0"/>
      <dgm:spPr/>
    </dgm:pt>
    <dgm:pt modelId="{FC91F7BE-9BEA-4CC4-88D4-5C5FA4B9C12F}" type="pres">
      <dgm:prSet presAssocID="{A7D75D2E-DF08-452A-8B21-8B29B16C116C}" presName="vertFlow" presStyleCnt="0"/>
      <dgm:spPr/>
    </dgm:pt>
    <dgm:pt modelId="{C5E14B4C-EF99-4343-9041-54A7F6AE9B12}" type="pres">
      <dgm:prSet presAssocID="{A7D75D2E-DF08-452A-8B21-8B29B16C116C}" presName="topSpace" presStyleCnt="0"/>
      <dgm:spPr/>
    </dgm:pt>
    <dgm:pt modelId="{6376A5FD-65E7-43D1-A4FC-CA6CC7168274}" type="pres">
      <dgm:prSet presAssocID="{A7D75D2E-DF08-452A-8B21-8B29B16C116C}" presName="firstComp" presStyleCnt="0"/>
      <dgm:spPr/>
    </dgm:pt>
    <dgm:pt modelId="{022E3BD3-1974-4FF8-AF65-243EB69B61CF}" type="pres">
      <dgm:prSet presAssocID="{A7D75D2E-DF08-452A-8B21-8B29B16C116C}" presName="firstChild" presStyleLbl="bgAccFollowNode1" presStyleIdx="2" presStyleCnt="3" custScaleX="81467" custScaleY="85261" custLinFactNeighborX="14969" custLinFactNeighborY="58582"/>
      <dgm:spPr>
        <a:xfrm>
          <a:off x="10233513" y="1204115"/>
          <a:ext cx="1401372" cy="1344815"/>
        </a:xfrm>
        <a:prstGeom prst="roundRect">
          <a:avLst/>
        </a:prstGeom>
      </dgm:spPr>
    </dgm:pt>
    <dgm:pt modelId="{84931485-1CE2-49C7-8262-A293BBCEB6B8}" type="pres">
      <dgm:prSet presAssocID="{A7D75D2E-DF08-452A-8B21-8B29B16C116C}" presName="firstChildTx" presStyleLbl="bgAccFollowNode1" presStyleIdx="2" presStyleCnt="3">
        <dgm:presLayoutVars>
          <dgm:bulletEnabled val="1"/>
        </dgm:presLayoutVars>
      </dgm:prSet>
      <dgm:spPr/>
    </dgm:pt>
    <dgm:pt modelId="{E78092A1-7BAF-4EB3-9DFC-52F160CE4956}" type="pres">
      <dgm:prSet presAssocID="{A7D75D2E-DF08-452A-8B21-8B29B16C116C}" presName="negSpace" presStyleCnt="0"/>
      <dgm:spPr/>
    </dgm:pt>
    <dgm:pt modelId="{79095311-0E1B-44E2-8569-1B184976BFA4}" type="pres">
      <dgm:prSet presAssocID="{A7D75D2E-DF08-452A-8B21-8B29B16C116C}" presName="circle" presStyleLbl="node1" presStyleIdx="2" presStyleCnt="3" custScaleX="148784" custScaleY="173071" custLinFactNeighborX="5109" custLinFactNeighborY="2530"/>
      <dgm:spPr>
        <a:xfrm>
          <a:off x="7939573" y="296370"/>
          <a:ext cx="2324454" cy="2703890"/>
        </a:xfrm>
        <a:prstGeom prst="roundRect">
          <a:avLst/>
        </a:prstGeom>
      </dgm:spPr>
    </dgm:pt>
  </dgm:ptLst>
  <dgm:cxnLst>
    <dgm:cxn modelId="{E7A38B02-D315-4EAE-B4A4-AA4F9207EBC2}" type="presOf" srcId="{31583521-A9B6-4333-A85F-99A307599B88}" destId="{022E3BD3-1974-4FF8-AF65-243EB69B61CF}" srcOrd="0" destOrd="0" presId="urn:microsoft.com/office/officeart/2005/8/layout/hList9"/>
    <dgm:cxn modelId="{C141C50E-E29C-4929-A2A9-D22617F00199}" type="presOf" srcId="{31583521-A9B6-4333-A85F-99A307599B88}" destId="{84931485-1CE2-49C7-8262-A293BBCEB6B8}" srcOrd="1" destOrd="0" presId="urn:microsoft.com/office/officeart/2005/8/layout/hList9"/>
    <dgm:cxn modelId="{49CC331F-609F-4DA5-821E-7D19D0895D27}" type="presOf" srcId="{526DE2CB-DE6B-40ED-88EC-22F4905F239C}" destId="{57075B5C-5672-4EAC-B639-7A405219EB6D}" srcOrd="1" destOrd="0" presId="urn:microsoft.com/office/officeart/2005/8/layout/hList9"/>
    <dgm:cxn modelId="{E3EC4820-F1E3-4AE9-B5CF-AF7A7905DEFA}" srcId="{5C9F6997-1361-4AE5-A783-55AE8C0AA060}" destId="{4F96CAA5-03CC-4DAF-A607-63DAE5F43D15}" srcOrd="0" destOrd="0" parTransId="{8BBF88F4-141D-44A8-9804-6C93B5D37BEE}" sibTransId="{AED596EB-FB0D-4AC1-AD59-865A712239C2}"/>
    <dgm:cxn modelId="{F1E7CB31-83CD-4D0C-8C30-0710AAE228C9}" type="presOf" srcId="{526DE2CB-DE6B-40ED-88EC-22F4905F239C}" destId="{D701AE4C-EE63-4855-A0A0-E0C5ECDB4F9B}" srcOrd="0" destOrd="0" presId="urn:microsoft.com/office/officeart/2005/8/layout/hList9"/>
    <dgm:cxn modelId="{CF48A034-64D3-4B3E-80D9-81C58A57A118}" type="presOf" srcId="{4F96CAA5-03CC-4DAF-A607-63DAE5F43D15}" destId="{AE09A879-BD06-4CD1-B87C-208343667489}" srcOrd="0" destOrd="0" presId="urn:microsoft.com/office/officeart/2005/8/layout/hList9"/>
    <dgm:cxn modelId="{3B6AD062-6EC8-42A0-B6D3-15C00F154A73}" srcId="{C111364E-FA71-41F3-869E-F2AA3D2173D4}" destId="{5C9F6997-1361-4AE5-A783-55AE8C0AA060}" srcOrd="1" destOrd="0" parTransId="{C60C7A63-7486-4C2A-AD85-CE35A9F3B42C}" sibTransId="{CC3F0E32-0248-48F1-9FD1-A76B2E0968D0}"/>
    <dgm:cxn modelId="{A98AC652-45AC-4C2C-B9DD-D752044B4A1A}" type="presOf" srcId="{C111364E-FA71-41F3-869E-F2AA3D2173D4}" destId="{6EC5554B-51A5-49AA-BD2D-ACFF40371445}" srcOrd="0" destOrd="0" presId="urn:microsoft.com/office/officeart/2005/8/layout/hList9"/>
    <dgm:cxn modelId="{5A1FF173-BC27-4AD3-B2A6-6EED1290ACD8}" srcId="{C111364E-FA71-41F3-869E-F2AA3D2173D4}" destId="{A7D75D2E-DF08-452A-8B21-8B29B16C116C}" srcOrd="2" destOrd="0" parTransId="{FB534D37-DA20-4A7F-85EE-58ACCF2FE48D}" sibTransId="{14C5F8A5-FF29-4C9C-AF26-B970F1F97896}"/>
    <dgm:cxn modelId="{F2D2957C-3643-4424-AD88-5DAD7274868F}" srcId="{A7D75D2E-DF08-452A-8B21-8B29B16C116C}" destId="{31583521-A9B6-4333-A85F-99A307599B88}" srcOrd="0" destOrd="0" parTransId="{34F2EC33-FB19-4E97-988F-2DFF231D0251}" sibTransId="{1AFBA9C8-3253-49B6-AFB7-7E413D13F504}"/>
    <dgm:cxn modelId="{D4CE3385-238D-413D-83AE-6F813F2DCFA2}" srcId="{AD6896CB-38BA-4AC9-B5D1-613F417A5B47}" destId="{526DE2CB-DE6B-40ED-88EC-22F4905F239C}" srcOrd="0" destOrd="0" parTransId="{5E916FFD-EAF8-4047-90EF-5A49D8850FC2}" sibTransId="{8F518E72-0C7A-4BB6-9AC6-E7A66829485D}"/>
    <dgm:cxn modelId="{D63DFD89-C32A-4A17-8DD1-C7B4CD025A90}" type="presOf" srcId="{4F96CAA5-03CC-4DAF-A607-63DAE5F43D15}" destId="{B52B03CF-0244-48D0-B396-6589D25CC8D8}" srcOrd="1" destOrd="0" presId="urn:microsoft.com/office/officeart/2005/8/layout/hList9"/>
    <dgm:cxn modelId="{DAE90398-796C-4D28-8A12-A61E84B74021}" srcId="{C111364E-FA71-41F3-869E-F2AA3D2173D4}" destId="{AD6896CB-38BA-4AC9-B5D1-613F417A5B47}" srcOrd="0" destOrd="0" parTransId="{EA97599C-20D7-4FC7-BA30-54DB5AF13469}" sibTransId="{1DED10CD-1430-41C2-8042-C025CB690FD9}"/>
    <dgm:cxn modelId="{269453AA-D693-4B73-980C-25E6374CD2C4}" type="presOf" srcId="{AD6896CB-38BA-4AC9-B5D1-613F417A5B47}" destId="{A34D0928-F795-4D9E-8699-F3C452931E2A}" srcOrd="0" destOrd="0" presId="urn:microsoft.com/office/officeart/2005/8/layout/hList9"/>
    <dgm:cxn modelId="{7629F2C1-F169-4939-B2A2-3DE3226F4178}" type="presOf" srcId="{5C9F6997-1361-4AE5-A783-55AE8C0AA060}" destId="{DD8D911B-E725-4225-8569-69FF8A33FFC9}" srcOrd="0" destOrd="0" presId="urn:microsoft.com/office/officeart/2005/8/layout/hList9"/>
    <dgm:cxn modelId="{1229BACA-CD98-44B5-8175-62C39B0134F1}" type="presOf" srcId="{A7D75D2E-DF08-452A-8B21-8B29B16C116C}" destId="{79095311-0E1B-44E2-8569-1B184976BFA4}" srcOrd="0" destOrd="0" presId="urn:microsoft.com/office/officeart/2005/8/layout/hList9"/>
    <dgm:cxn modelId="{9FDF7210-2741-417A-9006-5C6DBF5CBBE7}" type="presParOf" srcId="{6EC5554B-51A5-49AA-BD2D-ACFF40371445}" destId="{8473ABC3-A3CD-4402-92B9-32E44DCBB150}" srcOrd="0" destOrd="0" presId="urn:microsoft.com/office/officeart/2005/8/layout/hList9"/>
    <dgm:cxn modelId="{D939D04D-9737-4711-A936-B5F9F95C33A2}" type="presParOf" srcId="{6EC5554B-51A5-49AA-BD2D-ACFF40371445}" destId="{1250AF9C-670C-4E68-8E60-8188961E1A1D}" srcOrd="1" destOrd="0" presId="urn:microsoft.com/office/officeart/2005/8/layout/hList9"/>
    <dgm:cxn modelId="{82C14F5A-59A0-46B4-AAD1-E65AE046F5F3}" type="presParOf" srcId="{1250AF9C-670C-4E68-8E60-8188961E1A1D}" destId="{A29DDFB9-A881-4634-974A-552602AF2F55}" srcOrd="0" destOrd="0" presId="urn:microsoft.com/office/officeart/2005/8/layout/hList9"/>
    <dgm:cxn modelId="{0C5F9C62-B303-46FB-9958-D46A153239F7}" type="presParOf" srcId="{1250AF9C-670C-4E68-8E60-8188961E1A1D}" destId="{5BA1AE02-938A-4012-BC26-07DF61ACDB51}" srcOrd="1" destOrd="0" presId="urn:microsoft.com/office/officeart/2005/8/layout/hList9"/>
    <dgm:cxn modelId="{F772DE7A-D3D3-4445-87CF-6ED3845F9A5D}" type="presParOf" srcId="{5BA1AE02-938A-4012-BC26-07DF61ACDB51}" destId="{D701AE4C-EE63-4855-A0A0-E0C5ECDB4F9B}" srcOrd="0" destOrd="0" presId="urn:microsoft.com/office/officeart/2005/8/layout/hList9"/>
    <dgm:cxn modelId="{BFE0A3F9-2ECE-4542-AB1D-3738E39377C9}" type="presParOf" srcId="{5BA1AE02-938A-4012-BC26-07DF61ACDB51}" destId="{57075B5C-5672-4EAC-B639-7A405219EB6D}" srcOrd="1" destOrd="0" presId="urn:microsoft.com/office/officeart/2005/8/layout/hList9"/>
    <dgm:cxn modelId="{242C11BC-D843-4C71-9354-4DFC10CB699D}" type="presParOf" srcId="{6EC5554B-51A5-49AA-BD2D-ACFF40371445}" destId="{216CF659-0EB9-4808-9D6D-D2EDD52A6A89}" srcOrd="2" destOrd="0" presId="urn:microsoft.com/office/officeart/2005/8/layout/hList9"/>
    <dgm:cxn modelId="{A4CA716A-7969-40BB-A971-830490BBC8FC}" type="presParOf" srcId="{6EC5554B-51A5-49AA-BD2D-ACFF40371445}" destId="{A34D0928-F795-4D9E-8699-F3C452931E2A}" srcOrd="3" destOrd="0" presId="urn:microsoft.com/office/officeart/2005/8/layout/hList9"/>
    <dgm:cxn modelId="{F9A86232-F9B6-476C-97FC-5AB2C8AD5599}" type="presParOf" srcId="{6EC5554B-51A5-49AA-BD2D-ACFF40371445}" destId="{7F3AC40A-7E85-4649-836A-6AD0EB8CC509}" srcOrd="4" destOrd="0" presId="urn:microsoft.com/office/officeart/2005/8/layout/hList9"/>
    <dgm:cxn modelId="{E6CA6989-C341-481D-A56C-E9D03C65C064}" type="presParOf" srcId="{6EC5554B-51A5-49AA-BD2D-ACFF40371445}" destId="{B72CD1A7-8D6B-438C-9E17-628EF8A86F23}" srcOrd="5" destOrd="0" presId="urn:microsoft.com/office/officeart/2005/8/layout/hList9"/>
    <dgm:cxn modelId="{37035577-1F42-408C-8D74-E135633ECC76}" type="presParOf" srcId="{6EC5554B-51A5-49AA-BD2D-ACFF40371445}" destId="{F6E7594A-7342-45E1-9458-1EC32D4621AE}" srcOrd="6" destOrd="0" presId="urn:microsoft.com/office/officeart/2005/8/layout/hList9"/>
    <dgm:cxn modelId="{9570234B-D7BC-405F-91FD-487B50CF3E8D}" type="presParOf" srcId="{F6E7594A-7342-45E1-9458-1EC32D4621AE}" destId="{3C4B721D-F68B-4EA6-BCFB-0F03FFF8887B}" srcOrd="0" destOrd="0" presId="urn:microsoft.com/office/officeart/2005/8/layout/hList9"/>
    <dgm:cxn modelId="{9C4DE45A-888A-4CB1-A7AF-B9409CDC706E}" type="presParOf" srcId="{F6E7594A-7342-45E1-9458-1EC32D4621AE}" destId="{ECE84D7D-76D7-4840-8AE3-7A639621F85F}" srcOrd="1" destOrd="0" presId="urn:microsoft.com/office/officeart/2005/8/layout/hList9"/>
    <dgm:cxn modelId="{EE17B572-CD5D-4418-BD4E-7CEE06FEA16F}" type="presParOf" srcId="{ECE84D7D-76D7-4840-8AE3-7A639621F85F}" destId="{AE09A879-BD06-4CD1-B87C-208343667489}" srcOrd="0" destOrd="0" presId="urn:microsoft.com/office/officeart/2005/8/layout/hList9"/>
    <dgm:cxn modelId="{D2B33921-03BA-41E4-9DAF-D313568CF23D}" type="presParOf" srcId="{ECE84D7D-76D7-4840-8AE3-7A639621F85F}" destId="{B52B03CF-0244-48D0-B396-6589D25CC8D8}" srcOrd="1" destOrd="0" presId="urn:microsoft.com/office/officeart/2005/8/layout/hList9"/>
    <dgm:cxn modelId="{1BED0738-3E81-4DF6-A641-C5529DADFC83}" type="presParOf" srcId="{6EC5554B-51A5-49AA-BD2D-ACFF40371445}" destId="{347C9661-E043-4CF3-901F-202D33F956AA}" srcOrd="7" destOrd="0" presId="urn:microsoft.com/office/officeart/2005/8/layout/hList9"/>
    <dgm:cxn modelId="{A4DE5B64-C8B1-406C-8A74-0313926B569E}" type="presParOf" srcId="{6EC5554B-51A5-49AA-BD2D-ACFF40371445}" destId="{DD8D911B-E725-4225-8569-69FF8A33FFC9}" srcOrd="8" destOrd="0" presId="urn:microsoft.com/office/officeart/2005/8/layout/hList9"/>
    <dgm:cxn modelId="{B45B7DDB-4A39-4E8A-987B-B0F1E7BC869D}" type="presParOf" srcId="{6EC5554B-51A5-49AA-BD2D-ACFF40371445}" destId="{12827BF4-A0F9-4D93-B649-4D72803FEEAB}" srcOrd="9" destOrd="0" presId="urn:microsoft.com/office/officeart/2005/8/layout/hList9"/>
    <dgm:cxn modelId="{EE917253-C0DB-44CE-AACC-450EFC0AA381}" type="presParOf" srcId="{6EC5554B-51A5-49AA-BD2D-ACFF40371445}" destId="{989F74C0-C766-409A-AE5A-B600A450B4C3}" srcOrd="10" destOrd="0" presId="urn:microsoft.com/office/officeart/2005/8/layout/hList9"/>
    <dgm:cxn modelId="{A9D71F07-0682-4332-AA9E-8268E0C5DF5D}" type="presParOf" srcId="{6EC5554B-51A5-49AA-BD2D-ACFF40371445}" destId="{FC91F7BE-9BEA-4CC4-88D4-5C5FA4B9C12F}" srcOrd="11" destOrd="0" presId="urn:microsoft.com/office/officeart/2005/8/layout/hList9"/>
    <dgm:cxn modelId="{3499637E-A616-48E2-8934-AA97228D513D}" type="presParOf" srcId="{FC91F7BE-9BEA-4CC4-88D4-5C5FA4B9C12F}" destId="{C5E14B4C-EF99-4343-9041-54A7F6AE9B12}" srcOrd="0" destOrd="0" presId="urn:microsoft.com/office/officeart/2005/8/layout/hList9"/>
    <dgm:cxn modelId="{E6C39167-8750-4A3C-B768-F40F2E72371B}" type="presParOf" srcId="{FC91F7BE-9BEA-4CC4-88D4-5C5FA4B9C12F}" destId="{6376A5FD-65E7-43D1-A4FC-CA6CC7168274}" srcOrd="1" destOrd="0" presId="urn:microsoft.com/office/officeart/2005/8/layout/hList9"/>
    <dgm:cxn modelId="{AE1B769D-6FAC-4829-B48C-74CCF88A519C}" type="presParOf" srcId="{6376A5FD-65E7-43D1-A4FC-CA6CC7168274}" destId="{022E3BD3-1974-4FF8-AF65-243EB69B61CF}" srcOrd="0" destOrd="0" presId="urn:microsoft.com/office/officeart/2005/8/layout/hList9"/>
    <dgm:cxn modelId="{A6B5E3FE-4B75-48C2-B57C-F41598F195C3}" type="presParOf" srcId="{6376A5FD-65E7-43D1-A4FC-CA6CC7168274}" destId="{84931485-1CE2-49C7-8262-A293BBCEB6B8}" srcOrd="1" destOrd="0" presId="urn:microsoft.com/office/officeart/2005/8/layout/hList9"/>
    <dgm:cxn modelId="{C087085E-3DA7-40B4-98F9-60CFC5767787}" type="presParOf" srcId="{6EC5554B-51A5-49AA-BD2D-ACFF40371445}" destId="{E78092A1-7BAF-4EB3-9DFC-52F160CE4956}" srcOrd="12" destOrd="0" presId="urn:microsoft.com/office/officeart/2005/8/layout/hList9"/>
    <dgm:cxn modelId="{488D1578-7163-4A12-BC01-FBC5C982B47C}" type="presParOf" srcId="{6EC5554B-51A5-49AA-BD2D-ACFF40371445}" destId="{79095311-0E1B-44E2-8569-1B184976BFA4}" srcOrd="13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3504CBE7-79DE-468C-A929-02D13F9B6A32}" type="doc">
      <dgm:prSet loTypeId="urn:microsoft.com/office/officeart/2005/8/layout/hList1" loCatId="list" qsTypeId="urn:microsoft.com/office/officeart/2005/8/quickstyle/simple2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6BE77EE0-B4AD-4EA9-8FA9-3DF15D5700C2}">
      <dgm:prSet/>
      <dgm:spPr/>
      <dgm:t>
        <a:bodyPr/>
        <a:lstStyle/>
        <a:p>
          <a:r>
            <a:rPr lang="ru-RU" b="1" dirty="0">
              <a:latin typeface="PP Pangram Sans Narrow"/>
            </a:rPr>
            <a:t>Физические</a:t>
          </a:r>
        </a:p>
      </dgm:t>
    </dgm:pt>
    <dgm:pt modelId="{D9732F2B-3B68-486E-8382-367265F007DF}" type="parTrans" cxnId="{88315551-F838-41AC-926D-EA0D7D5B19A2}">
      <dgm:prSet/>
      <dgm:spPr/>
      <dgm:t>
        <a:bodyPr/>
        <a:lstStyle/>
        <a:p>
          <a:endParaRPr lang="ru-RU">
            <a:latin typeface="PP Pangram Sans Narrow"/>
          </a:endParaRPr>
        </a:p>
      </dgm:t>
    </dgm:pt>
    <dgm:pt modelId="{E1B78D19-1230-4509-953D-9F0B69C8CF23}" type="sibTrans" cxnId="{88315551-F838-41AC-926D-EA0D7D5B19A2}">
      <dgm:prSet/>
      <dgm:spPr/>
      <dgm:t>
        <a:bodyPr/>
        <a:lstStyle/>
        <a:p>
          <a:endParaRPr lang="ru-RU">
            <a:latin typeface="PP Pangram Sans Narrow"/>
          </a:endParaRPr>
        </a:p>
      </dgm:t>
    </dgm:pt>
    <dgm:pt modelId="{C760535F-96A1-4666-A1C1-0666697EBF2E}">
      <dgm:prSet/>
      <dgm:spPr/>
      <dgm:t>
        <a:bodyPr/>
        <a:lstStyle/>
        <a:p>
          <a:r>
            <a:rPr lang="ru-RU" b="1" dirty="0">
              <a:latin typeface="PP Pangram Sans Narrow"/>
            </a:rPr>
            <a:t>Информационные</a:t>
          </a:r>
        </a:p>
      </dgm:t>
    </dgm:pt>
    <dgm:pt modelId="{D1C8564C-6CA5-4FCE-8A83-0CD512AFD868}" type="parTrans" cxnId="{02CA9456-718A-4DC6-B493-53F34EE83FBD}">
      <dgm:prSet/>
      <dgm:spPr/>
      <dgm:t>
        <a:bodyPr/>
        <a:lstStyle/>
        <a:p>
          <a:endParaRPr lang="ru-RU">
            <a:latin typeface="PP Pangram Sans Narrow"/>
          </a:endParaRPr>
        </a:p>
      </dgm:t>
    </dgm:pt>
    <dgm:pt modelId="{6B72B20A-ED3B-4CCB-B7FB-7E3E074CBC0F}" type="sibTrans" cxnId="{02CA9456-718A-4DC6-B493-53F34EE83FBD}">
      <dgm:prSet/>
      <dgm:spPr/>
      <dgm:t>
        <a:bodyPr/>
        <a:lstStyle/>
        <a:p>
          <a:endParaRPr lang="ru-RU">
            <a:latin typeface="PP Pangram Sans Narrow"/>
          </a:endParaRPr>
        </a:p>
      </dgm:t>
    </dgm:pt>
    <dgm:pt modelId="{4E690C43-FB0D-47BD-BF73-97DCE69D1663}">
      <dgm:prSet/>
      <dgm:spPr/>
      <dgm:t>
        <a:bodyPr/>
        <a:lstStyle/>
        <a:p>
          <a:pPr marL="0" algn="ctr">
            <a:buFontTx/>
            <a:buNone/>
          </a:pPr>
          <a:r>
            <a:rPr lang="ru-RU" dirty="0">
              <a:latin typeface="PP Pangram Sans Narrow"/>
            </a:rPr>
            <a:t>не обеспечен беспрепятственный доступ </a:t>
          </a:r>
          <a:br>
            <a:rPr lang="ru-RU" dirty="0">
              <a:latin typeface="PP Pangram Sans Narrow"/>
            </a:rPr>
          </a:br>
          <a:r>
            <a:rPr lang="ru-RU" dirty="0">
              <a:latin typeface="PP Pangram Sans Narrow"/>
            </a:rPr>
            <a:t>к объектам и услугам внутри зданий и на прилегающей территории, а также досягаемость кратчайшим путём зон целевого назначения</a:t>
          </a:r>
        </a:p>
      </dgm:t>
    </dgm:pt>
    <dgm:pt modelId="{8B21F1B5-23E6-4F57-B84C-21593A9FA8DB}" type="parTrans" cxnId="{814CCDAB-AFA0-4694-A5E9-EEB664EF655D}">
      <dgm:prSet/>
      <dgm:spPr/>
      <dgm:t>
        <a:bodyPr/>
        <a:lstStyle/>
        <a:p>
          <a:endParaRPr lang="ru-RU">
            <a:latin typeface="PP Pangram Sans Narrow"/>
          </a:endParaRPr>
        </a:p>
      </dgm:t>
    </dgm:pt>
    <dgm:pt modelId="{FEAC7142-4BFF-426D-A5CC-6D92566F8B0B}" type="sibTrans" cxnId="{814CCDAB-AFA0-4694-A5E9-EEB664EF655D}">
      <dgm:prSet/>
      <dgm:spPr/>
      <dgm:t>
        <a:bodyPr/>
        <a:lstStyle/>
        <a:p>
          <a:endParaRPr lang="ru-RU">
            <a:latin typeface="PP Pangram Sans Narrow"/>
          </a:endParaRPr>
        </a:p>
      </dgm:t>
    </dgm:pt>
    <dgm:pt modelId="{4C65055B-A7CB-4569-A47D-FAFCDC35BF7F}">
      <dgm:prSet custT="1"/>
      <dgm:spPr/>
      <dgm:t>
        <a:bodyPr/>
        <a:lstStyle/>
        <a:p>
          <a:pPr marL="0" algn="ctr">
            <a:buFontTx/>
            <a:buNone/>
          </a:pPr>
          <a:r>
            <a:rPr lang="ru-RU" sz="1800" kern="1200" dirty="0">
              <a:latin typeface="PP Pangram Sans Narrow"/>
            </a:rPr>
            <a:t>отсутствие средств информирования, соответствующих особенностям </a:t>
          </a:r>
          <a:r>
            <a:rPr lang="ru-RU" sz="1800" kern="1200" dirty="0">
              <a:latin typeface="PP Pangram Sans Narrow"/>
              <a:ea typeface="+mn-ea"/>
              <a:cs typeface="+mn-cs"/>
            </a:rPr>
            <a:t>восприятия</a:t>
          </a:r>
          <a:r>
            <a:rPr lang="ru-RU" sz="1800" kern="1200" dirty="0">
              <a:latin typeface="PP Pangram Sans Narrow"/>
            </a:rPr>
            <a:t> различных </a:t>
          </a:r>
          <a:r>
            <a:rPr lang="ru-RU" sz="1800" kern="1200" dirty="0">
              <a:latin typeface="PP Pangram Sans Narrow"/>
              <a:ea typeface="+mn-ea"/>
              <a:cs typeface="+mn-cs"/>
            </a:rPr>
            <a:t>нозологий</a:t>
          </a:r>
        </a:p>
      </dgm:t>
    </dgm:pt>
    <dgm:pt modelId="{B3B382DA-6EB0-4104-A120-B8B2B5DDC71E}" type="parTrans" cxnId="{92A29110-0482-4024-B4FB-E54F375C872A}">
      <dgm:prSet/>
      <dgm:spPr/>
      <dgm:t>
        <a:bodyPr/>
        <a:lstStyle/>
        <a:p>
          <a:endParaRPr lang="ru-RU">
            <a:latin typeface="PP Pangram Sans Narrow"/>
          </a:endParaRPr>
        </a:p>
      </dgm:t>
    </dgm:pt>
    <dgm:pt modelId="{CDF5C0A4-653C-4442-BC2D-0E0610F84F22}" type="sibTrans" cxnId="{92A29110-0482-4024-B4FB-E54F375C872A}">
      <dgm:prSet/>
      <dgm:spPr/>
      <dgm:t>
        <a:bodyPr/>
        <a:lstStyle/>
        <a:p>
          <a:endParaRPr lang="ru-RU">
            <a:latin typeface="PP Pangram Sans Narrow"/>
          </a:endParaRPr>
        </a:p>
      </dgm:t>
    </dgm:pt>
    <dgm:pt modelId="{BFB5A36E-609F-4C1F-9CF5-EB4E2B55166C}">
      <dgm:prSet/>
      <dgm:spPr/>
      <dgm:t>
        <a:bodyPr/>
        <a:lstStyle/>
        <a:p>
          <a:r>
            <a:rPr lang="ru-RU" b="1" dirty="0">
              <a:latin typeface="PP Pangram Sans Narrow"/>
            </a:rPr>
            <a:t>Организационные, </a:t>
          </a:r>
          <a:br>
            <a:rPr lang="ru-RU" b="1" dirty="0">
              <a:latin typeface="PP Pangram Sans Narrow"/>
            </a:rPr>
          </a:br>
          <a:r>
            <a:rPr lang="ru-RU" b="1" dirty="0">
              <a:latin typeface="PP Pangram Sans Narrow"/>
            </a:rPr>
            <a:t>в т.ч. «отношенческие»</a:t>
          </a:r>
        </a:p>
      </dgm:t>
    </dgm:pt>
    <dgm:pt modelId="{A43BBD68-98DD-49A1-BE78-91C7417D1A9D}" type="sibTrans" cxnId="{14FD7276-0D72-4124-BB0C-1EB015FBE110}">
      <dgm:prSet/>
      <dgm:spPr/>
      <dgm:t>
        <a:bodyPr/>
        <a:lstStyle/>
        <a:p>
          <a:endParaRPr lang="ru-RU">
            <a:latin typeface="PP Pangram Sans Narrow"/>
          </a:endParaRPr>
        </a:p>
      </dgm:t>
    </dgm:pt>
    <dgm:pt modelId="{12C38171-E003-4230-B2C4-47CFE579402C}" type="parTrans" cxnId="{14FD7276-0D72-4124-BB0C-1EB015FBE110}">
      <dgm:prSet/>
      <dgm:spPr/>
      <dgm:t>
        <a:bodyPr/>
        <a:lstStyle/>
        <a:p>
          <a:endParaRPr lang="ru-RU">
            <a:latin typeface="PP Pangram Sans Narrow"/>
          </a:endParaRPr>
        </a:p>
      </dgm:t>
    </dgm:pt>
    <dgm:pt modelId="{5BDABAB8-606B-422E-9DE4-31BF8C10166D}">
      <dgm:prSet/>
      <dgm:spPr/>
      <dgm:t>
        <a:bodyPr/>
        <a:lstStyle/>
        <a:p>
          <a:pPr marL="0" algn="ctr">
            <a:buFontTx/>
            <a:buNone/>
          </a:pPr>
          <a:r>
            <a:rPr lang="ru-RU" dirty="0">
              <a:latin typeface="PP Pangram Sans Narrow"/>
            </a:rPr>
            <a:t>отсутствие организационно-распорядительных документов по созданию условий доступности объекта и услуг, недостаточная компетентность персонала по вопросам взаимодействия с инвалидами</a:t>
          </a:r>
        </a:p>
      </dgm:t>
    </dgm:pt>
    <dgm:pt modelId="{B4E19B81-E446-44DE-81E3-658B4852ADE8}" type="parTrans" cxnId="{F0103D9A-81DC-4737-BD7A-89C1BEA22C80}">
      <dgm:prSet/>
      <dgm:spPr/>
      <dgm:t>
        <a:bodyPr/>
        <a:lstStyle/>
        <a:p>
          <a:endParaRPr lang="ru-RU">
            <a:latin typeface="PP Pangram Sans Narrow"/>
          </a:endParaRPr>
        </a:p>
      </dgm:t>
    </dgm:pt>
    <dgm:pt modelId="{404C49D8-E381-4233-9B9C-598ED5905DD9}" type="sibTrans" cxnId="{F0103D9A-81DC-4737-BD7A-89C1BEA22C80}">
      <dgm:prSet/>
      <dgm:spPr/>
      <dgm:t>
        <a:bodyPr/>
        <a:lstStyle/>
        <a:p>
          <a:endParaRPr lang="ru-RU">
            <a:latin typeface="PP Pangram Sans Narrow"/>
          </a:endParaRPr>
        </a:p>
      </dgm:t>
    </dgm:pt>
    <dgm:pt modelId="{109C96EB-3533-4B86-8AC4-73D05F3DD94B}" type="pres">
      <dgm:prSet presAssocID="{3504CBE7-79DE-468C-A929-02D13F9B6A32}" presName="Name0" presStyleCnt="0">
        <dgm:presLayoutVars>
          <dgm:dir/>
          <dgm:animLvl val="lvl"/>
          <dgm:resizeHandles val="exact"/>
        </dgm:presLayoutVars>
      </dgm:prSet>
      <dgm:spPr/>
    </dgm:pt>
    <dgm:pt modelId="{0E5BEAB9-3E62-4D99-B770-6706CEDF9D46}" type="pres">
      <dgm:prSet presAssocID="{6BE77EE0-B4AD-4EA9-8FA9-3DF15D5700C2}" presName="composite" presStyleCnt="0"/>
      <dgm:spPr/>
    </dgm:pt>
    <dgm:pt modelId="{11364BCA-8DD1-4351-A50D-B7486B856427}" type="pres">
      <dgm:prSet presAssocID="{6BE77EE0-B4AD-4EA9-8FA9-3DF15D5700C2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809D9BC4-4743-4805-B9CF-7367E143A210}" type="pres">
      <dgm:prSet presAssocID="{6BE77EE0-B4AD-4EA9-8FA9-3DF15D5700C2}" presName="desTx" presStyleLbl="alignAccFollowNode1" presStyleIdx="0" presStyleCnt="3">
        <dgm:presLayoutVars>
          <dgm:bulletEnabled val="1"/>
        </dgm:presLayoutVars>
      </dgm:prSet>
      <dgm:spPr/>
    </dgm:pt>
    <dgm:pt modelId="{64A16C03-0E2F-442D-AA98-CDA1349E00C0}" type="pres">
      <dgm:prSet presAssocID="{E1B78D19-1230-4509-953D-9F0B69C8CF23}" presName="space" presStyleCnt="0"/>
      <dgm:spPr/>
    </dgm:pt>
    <dgm:pt modelId="{74608F2E-8044-4D6C-A5D8-923009A96DE1}" type="pres">
      <dgm:prSet presAssocID="{C760535F-96A1-4666-A1C1-0666697EBF2E}" presName="composite" presStyleCnt="0"/>
      <dgm:spPr/>
    </dgm:pt>
    <dgm:pt modelId="{5C4188D6-4176-426A-9EF4-55F5FACAF45D}" type="pres">
      <dgm:prSet presAssocID="{C760535F-96A1-4666-A1C1-0666697EBF2E}" presName="parTx" presStyleLbl="alignNode1" presStyleIdx="1" presStyleCnt="3" custLinFactNeighborX="0">
        <dgm:presLayoutVars>
          <dgm:chMax val="0"/>
          <dgm:chPref val="0"/>
          <dgm:bulletEnabled val="1"/>
        </dgm:presLayoutVars>
      </dgm:prSet>
      <dgm:spPr/>
    </dgm:pt>
    <dgm:pt modelId="{FD356387-8726-4FB9-823F-27E29BD96595}" type="pres">
      <dgm:prSet presAssocID="{C760535F-96A1-4666-A1C1-0666697EBF2E}" presName="desTx" presStyleLbl="alignAccFollowNode1" presStyleIdx="1" presStyleCnt="3">
        <dgm:presLayoutVars>
          <dgm:bulletEnabled val="1"/>
        </dgm:presLayoutVars>
      </dgm:prSet>
      <dgm:spPr/>
    </dgm:pt>
    <dgm:pt modelId="{5CC9585F-1593-4E0C-AACC-557075567423}" type="pres">
      <dgm:prSet presAssocID="{6B72B20A-ED3B-4CCB-B7FB-7E3E074CBC0F}" presName="space" presStyleCnt="0"/>
      <dgm:spPr/>
    </dgm:pt>
    <dgm:pt modelId="{76B3A357-37E8-4A81-BDDC-B85F6CA61816}" type="pres">
      <dgm:prSet presAssocID="{BFB5A36E-609F-4C1F-9CF5-EB4E2B55166C}" presName="composite" presStyleCnt="0"/>
      <dgm:spPr/>
    </dgm:pt>
    <dgm:pt modelId="{A41C221F-26B4-4B09-A25A-5FF76A675D93}" type="pres">
      <dgm:prSet presAssocID="{BFB5A36E-609F-4C1F-9CF5-EB4E2B55166C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1486AC8E-C06B-4F68-AD74-304B0CF6BE72}" type="pres">
      <dgm:prSet presAssocID="{BFB5A36E-609F-4C1F-9CF5-EB4E2B55166C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E5D6BD0C-82C4-4B51-A062-FA20033EFE80}" type="presOf" srcId="{3504CBE7-79DE-468C-A929-02D13F9B6A32}" destId="{109C96EB-3533-4B86-8AC4-73D05F3DD94B}" srcOrd="0" destOrd="0" presId="urn:microsoft.com/office/officeart/2005/8/layout/hList1"/>
    <dgm:cxn modelId="{92A29110-0482-4024-B4FB-E54F375C872A}" srcId="{C760535F-96A1-4666-A1C1-0666697EBF2E}" destId="{4C65055B-A7CB-4569-A47D-FAFCDC35BF7F}" srcOrd="0" destOrd="0" parTransId="{B3B382DA-6EB0-4104-A120-B8B2B5DDC71E}" sibTransId="{CDF5C0A4-653C-4442-BC2D-0E0610F84F22}"/>
    <dgm:cxn modelId="{4CDD8F2A-2348-4D06-B54C-CA25370D95F4}" type="presOf" srcId="{BFB5A36E-609F-4C1F-9CF5-EB4E2B55166C}" destId="{A41C221F-26B4-4B09-A25A-5FF76A675D93}" srcOrd="0" destOrd="0" presId="urn:microsoft.com/office/officeart/2005/8/layout/hList1"/>
    <dgm:cxn modelId="{88315551-F838-41AC-926D-EA0D7D5B19A2}" srcId="{3504CBE7-79DE-468C-A929-02D13F9B6A32}" destId="{6BE77EE0-B4AD-4EA9-8FA9-3DF15D5700C2}" srcOrd="0" destOrd="0" parTransId="{D9732F2B-3B68-486E-8382-367265F007DF}" sibTransId="{E1B78D19-1230-4509-953D-9F0B69C8CF23}"/>
    <dgm:cxn modelId="{AEA9E574-3ADD-4F97-8C91-410A401903D7}" type="presOf" srcId="{4E690C43-FB0D-47BD-BF73-97DCE69D1663}" destId="{809D9BC4-4743-4805-B9CF-7367E143A210}" srcOrd="0" destOrd="0" presId="urn:microsoft.com/office/officeart/2005/8/layout/hList1"/>
    <dgm:cxn modelId="{14FD7276-0D72-4124-BB0C-1EB015FBE110}" srcId="{3504CBE7-79DE-468C-A929-02D13F9B6A32}" destId="{BFB5A36E-609F-4C1F-9CF5-EB4E2B55166C}" srcOrd="2" destOrd="0" parTransId="{12C38171-E003-4230-B2C4-47CFE579402C}" sibTransId="{A43BBD68-98DD-49A1-BE78-91C7417D1A9D}"/>
    <dgm:cxn modelId="{02CA9456-718A-4DC6-B493-53F34EE83FBD}" srcId="{3504CBE7-79DE-468C-A929-02D13F9B6A32}" destId="{C760535F-96A1-4666-A1C1-0666697EBF2E}" srcOrd="1" destOrd="0" parTransId="{D1C8564C-6CA5-4FCE-8A83-0CD512AFD868}" sibTransId="{6B72B20A-ED3B-4CCB-B7FB-7E3E074CBC0F}"/>
    <dgm:cxn modelId="{75D9897A-8AE5-417B-AE4B-65CC1C0D1219}" type="presOf" srcId="{C760535F-96A1-4666-A1C1-0666697EBF2E}" destId="{5C4188D6-4176-426A-9EF4-55F5FACAF45D}" srcOrd="0" destOrd="0" presId="urn:microsoft.com/office/officeart/2005/8/layout/hList1"/>
    <dgm:cxn modelId="{29EC7386-A79B-48D3-8CA9-BEADB1B297C2}" type="presOf" srcId="{6BE77EE0-B4AD-4EA9-8FA9-3DF15D5700C2}" destId="{11364BCA-8DD1-4351-A50D-B7486B856427}" srcOrd="0" destOrd="0" presId="urn:microsoft.com/office/officeart/2005/8/layout/hList1"/>
    <dgm:cxn modelId="{F0103D9A-81DC-4737-BD7A-89C1BEA22C80}" srcId="{BFB5A36E-609F-4C1F-9CF5-EB4E2B55166C}" destId="{5BDABAB8-606B-422E-9DE4-31BF8C10166D}" srcOrd="0" destOrd="0" parTransId="{B4E19B81-E446-44DE-81E3-658B4852ADE8}" sibTransId="{404C49D8-E381-4233-9B9C-598ED5905DD9}"/>
    <dgm:cxn modelId="{814CCDAB-AFA0-4694-A5E9-EEB664EF655D}" srcId="{6BE77EE0-B4AD-4EA9-8FA9-3DF15D5700C2}" destId="{4E690C43-FB0D-47BD-BF73-97DCE69D1663}" srcOrd="0" destOrd="0" parTransId="{8B21F1B5-23E6-4F57-B84C-21593A9FA8DB}" sibTransId="{FEAC7142-4BFF-426D-A5CC-6D92566F8B0B}"/>
    <dgm:cxn modelId="{7654C8C5-ABE4-4391-9FB2-F615F288F8DC}" type="presOf" srcId="{5BDABAB8-606B-422E-9DE4-31BF8C10166D}" destId="{1486AC8E-C06B-4F68-AD74-304B0CF6BE72}" srcOrd="0" destOrd="0" presId="urn:microsoft.com/office/officeart/2005/8/layout/hList1"/>
    <dgm:cxn modelId="{B5CEFCDE-1333-4780-ACAB-D7D7A7E8A528}" type="presOf" srcId="{4C65055B-A7CB-4569-A47D-FAFCDC35BF7F}" destId="{FD356387-8726-4FB9-823F-27E29BD96595}" srcOrd="0" destOrd="0" presId="urn:microsoft.com/office/officeart/2005/8/layout/hList1"/>
    <dgm:cxn modelId="{D8EF0EDE-B5A8-4D34-83C5-A3CA991EE1DE}" type="presParOf" srcId="{109C96EB-3533-4B86-8AC4-73D05F3DD94B}" destId="{0E5BEAB9-3E62-4D99-B770-6706CEDF9D46}" srcOrd="0" destOrd="0" presId="urn:microsoft.com/office/officeart/2005/8/layout/hList1"/>
    <dgm:cxn modelId="{F91A8B57-6ECD-4FCA-AC76-30B88742B503}" type="presParOf" srcId="{0E5BEAB9-3E62-4D99-B770-6706CEDF9D46}" destId="{11364BCA-8DD1-4351-A50D-B7486B856427}" srcOrd="0" destOrd="0" presId="urn:microsoft.com/office/officeart/2005/8/layout/hList1"/>
    <dgm:cxn modelId="{8AAB2D28-2532-4B26-9F34-91317E0BDA4F}" type="presParOf" srcId="{0E5BEAB9-3E62-4D99-B770-6706CEDF9D46}" destId="{809D9BC4-4743-4805-B9CF-7367E143A210}" srcOrd="1" destOrd="0" presId="urn:microsoft.com/office/officeart/2005/8/layout/hList1"/>
    <dgm:cxn modelId="{9843B2AC-5375-441C-99F3-20AD339D5B69}" type="presParOf" srcId="{109C96EB-3533-4B86-8AC4-73D05F3DD94B}" destId="{64A16C03-0E2F-442D-AA98-CDA1349E00C0}" srcOrd="1" destOrd="0" presId="urn:microsoft.com/office/officeart/2005/8/layout/hList1"/>
    <dgm:cxn modelId="{BF31F9D6-B1A8-4B41-BD3C-95A7799D45E8}" type="presParOf" srcId="{109C96EB-3533-4B86-8AC4-73D05F3DD94B}" destId="{74608F2E-8044-4D6C-A5D8-923009A96DE1}" srcOrd="2" destOrd="0" presId="urn:microsoft.com/office/officeart/2005/8/layout/hList1"/>
    <dgm:cxn modelId="{CDE842E9-0FE1-407C-B105-F5AFEE3A75C6}" type="presParOf" srcId="{74608F2E-8044-4D6C-A5D8-923009A96DE1}" destId="{5C4188D6-4176-426A-9EF4-55F5FACAF45D}" srcOrd="0" destOrd="0" presId="urn:microsoft.com/office/officeart/2005/8/layout/hList1"/>
    <dgm:cxn modelId="{F7707160-9D03-490A-99C2-4AEE9D638F61}" type="presParOf" srcId="{74608F2E-8044-4D6C-A5D8-923009A96DE1}" destId="{FD356387-8726-4FB9-823F-27E29BD96595}" srcOrd="1" destOrd="0" presId="urn:microsoft.com/office/officeart/2005/8/layout/hList1"/>
    <dgm:cxn modelId="{DB890982-A9E5-4C4B-BE13-FFD85F6F6FAF}" type="presParOf" srcId="{109C96EB-3533-4B86-8AC4-73D05F3DD94B}" destId="{5CC9585F-1593-4E0C-AACC-557075567423}" srcOrd="3" destOrd="0" presId="urn:microsoft.com/office/officeart/2005/8/layout/hList1"/>
    <dgm:cxn modelId="{65B91862-DFA1-4D75-AEDC-E183702BD841}" type="presParOf" srcId="{109C96EB-3533-4B86-8AC4-73D05F3DD94B}" destId="{76B3A357-37E8-4A81-BDDC-B85F6CA61816}" srcOrd="4" destOrd="0" presId="urn:microsoft.com/office/officeart/2005/8/layout/hList1"/>
    <dgm:cxn modelId="{E5AD6945-7719-4AD7-94DD-7376F657B694}" type="presParOf" srcId="{76B3A357-37E8-4A81-BDDC-B85F6CA61816}" destId="{A41C221F-26B4-4B09-A25A-5FF76A675D93}" srcOrd="0" destOrd="0" presId="urn:microsoft.com/office/officeart/2005/8/layout/hList1"/>
    <dgm:cxn modelId="{5F3341E0-FE17-45EA-B1B2-E63758F9A5F6}" type="presParOf" srcId="{76B3A357-37E8-4A81-BDDC-B85F6CA61816}" destId="{1486AC8E-C06B-4F68-AD74-304B0CF6BE72}" srcOrd="1" destOrd="0" presId="urn:microsoft.com/office/officeart/2005/8/layout/hList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3504CBE7-79DE-468C-A929-02D13F9B6A32}" type="doc">
      <dgm:prSet loTypeId="urn:microsoft.com/office/officeart/2005/8/layout/hList1" loCatId="list" qsTypeId="urn:microsoft.com/office/officeart/2005/8/quickstyle/simple2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6BE77EE0-B4AD-4EA9-8FA9-3DF15D5700C2}">
      <dgm:prSet custT="1"/>
      <dgm:spPr/>
      <dgm:t>
        <a:bodyPr/>
        <a:lstStyle/>
        <a:p>
          <a:r>
            <a:rPr lang="ru-RU" sz="2400" b="1" dirty="0">
              <a:latin typeface="PP Pangram Sans Narrow"/>
            </a:rPr>
            <a:t>Архитектурно-планировочные решения </a:t>
          </a:r>
        </a:p>
      </dgm:t>
    </dgm:pt>
    <dgm:pt modelId="{D9732F2B-3B68-486E-8382-367265F007DF}" type="parTrans" cxnId="{88315551-F838-41AC-926D-EA0D7D5B19A2}">
      <dgm:prSet/>
      <dgm:spPr/>
      <dgm:t>
        <a:bodyPr/>
        <a:lstStyle/>
        <a:p>
          <a:endParaRPr lang="ru-RU">
            <a:latin typeface="PP Pangram Sans Narrow"/>
          </a:endParaRPr>
        </a:p>
      </dgm:t>
    </dgm:pt>
    <dgm:pt modelId="{E1B78D19-1230-4509-953D-9F0B69C8CF23}" type="sibTrans" cxnId="{88315551-F838-41AC-926D-EA0D7D5B19A2}">
      <dgm:prSet/>
      <dgm:spPr/>
      <dgm:t>
        <a:bodyPr/>
        <a:lstStyle/>
        <a:p>
          <a:endParaRPr lang="ru-RU">
            <a:latin typeface="PP Pangram Sans Narrow"/>
          </a:endParaRPr>
        </a:p>
      </dgm:t>
    </dgm:pt>
    <dgm:pt modelId="{C760535F-96A1-4666-A1C1-0666697EBF2E}">
      <dgm:prSet custT="1"/>
      <dgm:spPr/>
      <dgm:t>
        <a:bodyPr/>
        <a:lstStyle/>
        <a:p>
          <a:r>
            <a:rPr lang="ru-RU" sz="2400" b="1" dirty="0">
              <a:latin typeface="PP Pangram Sans Narrow"/>
            </a:rPr>
            <a:t>Применение технических средств для адаптации </a:t>
          </a:r>
        </a:p>
      </dgm:t>
    </dgm:pt>
    <dgm:pt modelId="{D1C8564C-6CA5-4FCE-8A83-0CD512AFD868}" type="parTrans" cxnId="{02CA9456-718A-4DC6-B493-53F34EE83FBD}">
      <dgm:prSet/>
      <dgm:spPr/>
      <dgm:t>
        <a:bodyPr/>
        <a:lstStyle/>
        <a:p>
          <a:endParaRPr lang="ru-RU">
            <a:latin typeface="PP Pangram Sans Narrow"/>
          </a:endParaRPr>
        </a:p>
      </dgm:t>
    </dgm:pt>
    <dgm:pt modelId="{6B72B20A-ED3B-4CCB-B7FB-7E3E074CBC0F}" type="sibTrans" cxnId="{02CA9456-718A-4DC6-B493-53F34EE83FBD}">
      <dgm:prSet/>
      <dgm:spPr/>
      <dgm:t>
        <a:bodyPr/>
        <a:lstStyle/>
        <a:p>
          <a:endParaRPr lang="ru-RU">
            <a:latin typeface="PP Pangram Sans Narrow"/>
          </a:endParaRPr>
        </a:p>
      </dgm:t>
    </dgm:pt>
    <dgm:pt modelId="{4E690C43-FB0D-47BD-BF73-97DCE69D1663}">
      <dgm:prSet custT="1"/>
      <dgm:spPr/>
      <dgm:t>
        <a:bodyPr/>
        <a:lstStyle/>
        <a:p>
          <a:pPr marL="0" algn="ctr">
            <a:buFontTx/>
            <a:buNone/>
          </a:pPr>
          <a:r>
            <a:rPr lang="ru-RU" sz="2400" dirty="0">
              <a:latin typeface="PP Pangram Sans Narrow"/>
            </a:rPr>
            <a:t>в результате выполнения мероприятий в рамках реконструкции, капитального или текущего ремонта, приспособления</a:t>
          </a:r>
        </a:p>
      </dgm:t>
    </dgm:pt>
    <dgm:pt modelId="{8B21F1B5-23E6-4F57-B84C-21593A9FA8DB}" type="parTrans" cxnId="{814CCDAB-AFA0-4694-A5E9-EEB664EF655D}">
      <dgm:prSet/>
      <dgm:spPr/>
      <dgm:t>
        <a:bodyPr/>
        <a:lstStyle/>
        <a:p>
          <a:endParaRPr lang="ru-RU">
            <a:latin typeface="PP Pangram Sans Narrow"/>
          </a:endParaRPr>
        </a:p>
      </dgm:t>
    </dgm:pt>
    <dgm:pt modelId="{FEAC7142-4BFF-426D-A5CC-6D92566F8B0B}" type="sibTrans" cxnId="{814CCDAB-AFA0-4694-A5E9-EEB664EF655D}">
      <dgm:prSet/>
      <dgm:spPr/>
      <dgm:t>
        <a:bodyPr/>
        <a:lstStyle/>
        <a:p>
          <a:endParaRPr lang="ru-RU">
            <a:latin typeface="PP Pangram Sans Narrow"/>
          </a:endParaRPr>
        </a:p>
      </dgm:t>
    </dgm:pt>
    <dgm:pt modelId="{4C65055B-A7CB-4569-A47D-FAFCDC35BF7F}">
      <dgm:prSet custT="1"/>
      <dgm:spPr/>
      <dgm:t>
        <a:bodyPr/>
        <a:lstStyle/>
        <a:p>
          <a:pPr marL="0" algn="ctr">
            <a:buFontTx/>
            <a:buNone/>
          </a:pPr>
          <a:r>
            <a:rPr lang="ru-RU" sz="2400" kern="1200" dirty="0">
              <a:latin typeface="PP Pangram Sans Narrow"/>
            </a:rPr>
            <a:t>индивидуального и коллективного пользования, ассистивные (вспомогательные) устройства</a:t>
          </a:r>
          <a:endParaRPr lang="ru-RU" sz="2400" kern="1200" dirty="0">
            <a:latin typeface="PP Pangram Sans Narrow"/>
            <a:ea typeface="+mn-ea"/>
            <a:cs typeface="+mn-cs"/>
          </a:endParaRPr>
        </a:p>
      </dgm:t>
    </dgm:pt>
    <dgm:pt modelId="{B3B382DA-6EB0-4104-A120-B8B2B5DDC71E}" type="parTrans" cxnId="{92A29110-0482-4024-B4FB-E54F375C872A}">
      <dgm:prSet/>
      <dgm:spPr/>
      <dgm:t>
        <a:bodyPr/>
        <a:lstStyle/>
        <a:p>
          <a:endParaRPr lang="ru-RU">
            <a:latin typeface="PP Pangram Sans Narrow"/>
          </a:endParaRPr>
        </a:p>
      </dgm:t>
    </dgm:pt>
    <dgm:pt modelId="{CDF5C0A4-653C-4442-BC2D-0E0610F84F22}" type="sibTrans" cxnId="{92A29110-0482-4024-B4FB-E54F375C872A}">
      <dgm:prSet/>
      <dgm:spPr/>
      <dgm:t>
        <a:bodyPr/>
        <a:lstStyle/>
        <a:p>
          <a:endParaRPr lang="ru-RU">
            <a:latin typeface="PP Pangram Sans Narrow"/>
          </a:endParaRPr>
        </a:p>
      </dgm:t>
    </dgm:pt>
    <dgm:pt modelId="{BFB5A36E-609F-4C1F-9CF5-EB4E2B55166C}">
      <dgm:prSet custT="1"/>
      <dgm:spPr/>
      <dgm:t>
        <a:bodyPr/>
        <a:lstStyle/>
        <a:p>
          <a:r>
            <a:rPr lang="ru-RU" sz="2400" b="1" dirty="0">
              <a:latin typeface="PP Pangram Sans Narrow"/>
            </a:rPr>
            <a:t>Помощь персонала </a:t>
          </a:r>
        </a:p>
      </dgm:t>
    </dgm:pt>
    <dgm:pt modelId="{A43BBD68-98DD-49A1-BE78-91C7417D1A9D}" type="sibTrans" cxnId="{14FD7276-0D72-4124-BB0C-1EB015FBE110}">
      <dgm:prSet/>
      <dgm:spPr/>
      <dgm:t>
        <a:bodyPr/>
        <a:lstStyle/>
        <a:p>
          <a:endParaRPr lang="ru-RU">
            <a:latin typeface="PP Pangram Sans Narrow"/>
          </a:endParaRPr>
        </a:p>
      </dgm:t>
    </dgm:pt>
    <dgm:pt modelId="{12C38171-E003-4230-B2C4-47CFE579402C}" type="parTrans" cxnId="{14FD7276-0D72-4124-BB0C-1EB015FBE110}">
      <dgm:prSet/>
      <dgm:spPr/>
      <dgm:t>
        <a:bodyPr/>
        <a:lstStyle/>
        <a:p>
          <a:endParaRPr lang="ru-RU">
            <a:latin typeface="PP Pangram Sans Narrow"/>
          </a:endParaRPr>
        </a:p>
      </dgm:t>
    </dgm:pt>
    <dgm:pt modelId="{5BDABAB8-606B-422E-9DE4-31BF8C10166D}">
      <dgm:prSet custT="1"/>
      <dgm:spPr/>
      <dgm:t>
        <a:bodyPr/>
        <a:lstStyle/>
        <a:p>
          <a:pPr marL="0" algn="ctr">
            <a:buFontTx/>
            <a:buNone/>
          </a:pPr>
          <a:r>
            <a:rPr lang="ru-RU" sz="2400" dirty="0">
              <a:latin typeface="PP Pangram Sans Narrow"/>
            </a:rPr>
            <a:t>сопровождение, преодоление барьеров, иная необходимая помощь</a:t>
          </a:r>
        </a:p>
      </dgm:t>
    </dgm:pt>
    <dgm:pt modelId="{B4E19B81-E446-44DE-81E3-658B4852ADE8}" type="parTrans" cxnId="{F0103D9A-81DC-4737-BD7A-89C1BEA22C80}">
      <dgm:prSet/>
      <dgm:spPr/>
      <dgm:t>
        <a:bodyPr/>
        <a:lstStyle/>
        <a:p>
          <a:endParaRPr lang="ru-RU">
            <a:latin typeface="PP Pangram Sans Narrow"/>
          </a:endParaRPr>
        </a:p>
      </dgm:t>
    </dgm:pt>
    <dgm:pt modelId="{404C49D8-E381-4233-9B9C-598ED5905DD9}" type="sibTrans" cxnId="{F0103D9A-81DC-4737-BD7A-89C1BEA22C80}">
      <dgm:prSet/>
      <dgm:spPr/>
      <dgm:t>
        <a:bodyPr/>
        <a:lstStyle/>
        <a:p>
          <a:endParaRPr lang="ru-RU">
            <a:latin typeface="PP Pangram Sans Narrow"/>
          </a:endParaRPr>
        </a:p>
      </dgm:t>
    </dgm:pt>
    <dgm:pt modelId="{109C96EB-3533-4B86-8AC4-73D05F3DD94B}" type="pres">
      <dgm:prSet presAssocID="{3504CBE7-79DE-468C-A929-02D13F9B6A32}" presName="Name0" presStyleCnt="0">
        <dgm:presLayoutVars>
          <dgm:dir/>
          <dgm:animLvl val="lvl"/>
          <dgm:resizeHandles val="exact"/>
        </dgm:presLayoutVars>
      </dgm:prSet>
      <dgm:spPr/>
    </dgm:pt>
    <dgm:pt modelId="{0E5BEAB9-3E62-4D99-B770-6706CEDF9D46}" type="pres">
      <dgm:prSet presAssocID="{6BE77EE0-B4AD-4EA9-8FA9-3DF15D5700C2}" presName="composite" presStyleCnt="0"/>
      <dgm:spPr/>
    </dgm:pt>
    <dgm:pt modelId="{11364BCA-8DD1-4351-A50D-B7486B856427}" type="pres">
      <dgm:prSet presAssocID="{6BE77EE0-B4AD-4EA9-8FA9-3DF15D5700C2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809D9BC4-4743-4805-B9CF-7367E143A210}" type="pres">
      <dgm:prSet presAssocID="{6BE77EE0-B4AD-4EA9-8FA9-3DF15D5700C2}" presName="desTx" presStyleLbl="alignAccFollowNode1" presStyleIdx="0" presStyleCnt="3">
        <dgm:presLayoutVars>
          <dgm:bulletEnabled val="1"/>
        </dgm:presLayoutVars>
      </dgm:prSet>
      <dgm:spPr/>
    </dgm:pt>
    <dgm:pt modelId="{64A16C03-0E2F-442D-AA98-CDA1349E00C0}" type="pres">
      <dgm:prSet presAssocID="{E1B78D19-1230-4509-953D-9F0B69C8CF23}" presName="space" presStyleCnt="0"/>
      <dgm:spPr/>
    </dgm:pt>
    <dgm:pt modelId="{74608F2E-8044-4D6C-A5D8-923009A96DE1}" type="pres">
      <dgm:prSet presAssocID="{C760535F-96A1-4666-A1C1-0666697EBF2E}" presName="composite" presStyleCnt="0"/>
      <dgm:spPr/>
    </dgm:pt>
    <dgm:pt modelId="{5C4188D6-4176-426A-9EF4-55F5FACAF45D}" type="pres">
      <dgm:prSet presAssocID="{C760535F-96A1-4666-A1C1-0666697EBF2E}" presName="parTx" presStyleLbl="alignNode1" presStyleIdx="1" presStyleCnt="3" custLinFactNeighborX="0">
        <dgm:presLayoutVars>
          <dgm:chMax val="0"/>
          <dgm:chPref val="0"/>
          <dgm:bulletEnabled val="1"/>
        </dgm:presLayoutVars>
      </dgm:prSet>
      <dgm:spPr/>
    </dgm:pt>
    <dgm:pt modelId="{FD356387-8726-4FB9-823F-27E29BD96595}" type="pres">
      <dgm:prSet presAssocID="{C760535F-96A1-4666-A1C1-0666697EBF2E}" presName="desTx" presStyleLbl="alignAccFollowNode1" presStyleIdx="1" presStyleCnt="3">
        <dgm:presLayoutVars>
          <dgm:bulletEnabled val="1"/>
        </dgm:presLayoutVars>
      </dgm:prSet>
      <dgm:spPr/>
    </dgm:pt>
    <dgm:pt modelId="{5CC9585F-1593-4E0C-AACC-557075567423}" type="pres">
      <dgm:prSet presAssocID="{6B72B20A-ED3B-4CCB-B7FB-7E3E074CBC0F}" presName="space" presStyleCnt="0"/>
      <dgm:spPr/>
    </dgm:pt>
    <dgm:pt modelId="{76B3A357-37E8-4A81-BDDC-B85F6CA61816}" type="pres">
      <dgm:prSet presAssocID="{BFB5A36E-609F-4C1F-9CF5-EB4E2B55166C}" presName="composite" presStyleCnt="0"/>
      <dgm:spPr/>
    </dgm:pt>
    <dgm:pt modelId="{A41C221F-26B4-4B09-A25A-5FF76A675D93}" type="pres">
      <dgm:prSet presAssocID="{BFB5A36E-609F-4C1F-9CF5-EB4E2B55166C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1486AC8E-C06B-4F68-AD74-304B0CF6BE72}" type="pres">
      <dgm:prSet presAssocID="{BFB5A36E-609F-4C1F-9CF5-EB4E2B55166C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E5D6BD0C-82C4-4B51-A062-FA20033EFE80}" type="presOf" srcId="{3504CBE7-79DE-468C-A929-02D13F9B6A32}" destId="{109C96EB-3533-4B86-8AC4-73D05F3DD94B}" srcOrd="0" destOrd="0" presId="urn:microsoft.com/office/officeart/2005/8/layout/hList1"/>
    <dgm:cxn modelId="{92A29110-0482-4024-B4FB-E54F375C872A}" srcId="{C760535F-96A1-4666-A1C1-0666697EBF2E}" destId="{4C65055B-A7CB-4569-A47D-FAFCDC35BF7F}" srcOrd="0" destOrd="0" parTransId="{B3B382DA-6EB0-4104-A120-B8B2B5DDC71E}" sibTransId="{CDF5C0A4-653C-4442-BC2D-0E0610F84F22}"/>
    <dgm:cxn modelId="{4CDD8F2A-2348-4D06-B54C-CA25370D95F4}" type="presOf" srcId="{BFB5A36E-609F-4C1F-9CF5-EB4E2B55166C}" destId="{A41C221F-26B4-4B09-A25A-5FF76A675D93}" srcOrd="0" destOrd="0" presId="urn:microsoft.com/office/officeart/2005/8/layout/hList1"/>
    <dgm:cxn modelId="{88315551-F838-41AC-926D-EA0D7D5B19A2}" srcId="{3504CBE7-79DE-468C-A929-02D13F9B6A32}" destId="{6BE77EE0-B4AD-4EA9-8FA9-3DF15D5700C2}" srcOrd="0" destOrd="0" parTransId="{D9732F2B-3B68-486E-8382-367265F007DF}" sibTransId="{E1B78D19-1230-4509-953D-9F0B69C8CF23}"/>
    <dgm:cxn modelId="{AEA9E574-3ADD-4F97-8C91-410A401903D7}" type="presOf" srcId="{4E690C43-FB0D-47BD-BF73-97DCE69D1663}" destId="{809D9BC4-4743-4805-B9CF-7367E143A210}" srcOrd="0" destOrd="0" presId="urn:microsoft.com/office/officeart/2005/8/layout/hList1"/>
    <dgm:cxn modelId="{14FD7276-0D72-4124-BB0C-1EB015FBE110}" srcId="{3504CBE7-79DE-468C-A929-02D13F9B6A32}" destId="{BFB5A36E-609F-4C1F-9CF5-EB4E2B55166C}" srcOrd="2" destOrd="0" parTransId="{12C38171-E003-4230-B2C4-47CFE579402C}" sibTransId="{A43BBD68-98DD-49A1-BE78-91C7417D1A9D}"/>
    <dgm:cxn modelId="{02CA9456-718A-4DC6-B493-53F34EE83FBD}" srcId="{3504CBE7-79DE-468C-A929-02D13F9B6A32}" destId="{C760535F-96A1-4666-A1C1-0666697EBF2E}" srcOrd="1" destOrd="0" parTransId="{D1C8564C-6CA5-4FCE-8A83-0CD512AFD868}" sibTransId="{6B72B20A-ED3B-4CCB-B7FB-7E3E074CBC0F}"/>
    <dgm:cxn modelId="{75D9897A-8AE5-417B-AE4B-65CC1C0D1219}" type="presOf" srcId="{C760535F-96A1-4666-A1C1-0666697EBF2E}" destId="{5C4188D6-4176-426A-9EF4-55F5FACAF45D}" srcOrd="0" destOrd="0" presId="urn:microsoft.com/office/officeart/2005/8/layout/hList1"/>
    <dgm:cxn modelId="{29EC7386-A79B-48D3-8CA9-BEADB1B297C2}" type="presOf" srcId="{6BE77EE0-B4AD-4EA9-8FA9-3DF15D5700C2}" destId="{11364BCA-8DD1-4351-A50D-B7486B856427}" srcOrd="0" destOrd="0" presId="urn:microsoft.com/office/officeart/2005/8/layout/hList1"/>
    <dgm:cxn modelId="{F0103D9A-81DC-4737-BD7A-89C1BEA22C80}" srcId="{BFB5A36E-609F-4C1F-9CF5-EB4E2B55166C}" destId="{5BDABAB8-606B-422E-9DE4-31BF8C10166D}" srcOrd="0" destOrd="0" parTransId="{B4E19B81-E446-44DE-81E3-658B4852ADE8}" sibTransId="{404C49D8-E381-4233-9B9C-598ED5905DD9}"/>
    <dgm:cxn modelId="{814CCDAB-AFA0-4694-A5E9-EEB664EF655D}" srcId="{6BE77EE0-B4AD-4EA9-8FA9-3DF15D5700C2}" destId="{4E690C43-FB0D-47BD-BF73-97DCE69D1663}" srcOrd="0" destOrd="0" parTransId="{8B21F1B5-23E6-4F57-B84C-21593A9FA8DB}" sibTransId="{FEAC7142-4BFF-426D-A5CC-6D92566F8B0B}"/>
    <dgm:cxn modelId="{7654C8C5-ABE4-4391-9FB2-F615F288F8DC}" type="presOf" srcId="{5BDABAB8-606B-422E-9DE4-31BF8C10166D}" destId="{1486AC8E-C06B-4F68-AD74-304B0CF6BE72}" srcOrd="0" destOrd="0" presId="urn:microsoft.com/office/officeart/2005/8/layout/hList1"/>
    <dgm:cxn modelId="{B5CEFCDE-1333-4780-ACAB-D7D7A7E8A528}" type="presOf" srcId="{4C65055B-A7CB-4569-A47D-FAFCDC35BF7F}" destId="{FD356387-8726-4FB9-823F-27E29BD96595}" srcOrd="0" destOrd="0" presId="urn:microsoft.com/office/officeart/2005/8/layout/hList1"/>
    <dgm:cxn modelId="{D8EF0EDE-B5A8-4D34-83C5-A3CA991EE1DE}" type="presParOf" srcId="{109C96EB-3533-4B86-8AC4-73D05F3DD94B}" destId="{0E5BEAB9-3E62-4D99-B770-6706CEDF9D46}" srcOrd="0" destOrd="0" presId="urn:microsoft.com/office/officeart/2005/8/layout/hList1"/>
    <dgm:cxn modelId="{F91A8B57-6ECD-4FCA-AC76-30B88742B503}" type="presParOf" srcId="{0E5BEAB9-3E62-4D99-B770-6706CEDF9D46}" destId="{11364BCA-8DD1-4351-A50D-B7486B856427}" srcOrd="0" destOrd="0" presId="urn:microsoft.com/office/officeart/2005/8/layout/hList1"/>
    <dgm:cxn modelId="{8AAB2D28-2532-4B26-9F34-91317E0BDA4F}" type="presParOf" srcId="{0E5BEAB9-3E62-4D99-B770-6706CEDF9D46}" destId="{809D9BC4-4743-4805-B9CF-7367E143A210}" srcOrd="1" destOrd="0" presId="urn:microsoft.com/office/officeart/2005/8/layout/hList1"/>
    <dgm:cxn modelId="{9843B2AC-5375-441C-99F3-20AD339D5B69}" type="presParOf" srcId="{109C96EB-3533-4B86-8AC4-73D05F3DD94B}" destId="{64A16C03-0E2F-442D-AA98-CDA1349E00C0}" srcOrd="1" destOrd="0" presId="urn:microsoft.com/office/officeart/2005/8/layout/hList1"/>
    <dgm:cxn modelId="{BF31F9D6-B1A8-4B41-BD3C-95A7799D45E8}" type="presParOf" srcId="{109C96EB-3533-4B86-8AC4-73D05F3DD94B}" destId="{74608F2E-8044-4D6C-A5D8-923009A96DE1}" srcOrd="2" destOrd="0" presId="urn:microsoft.com/office/officeart/2005/8/layout/hList1"/>
    <dgm:cxn modelId="{CDE842E9-0FE1-407C-B105-F5AFEE3A75C6}" type="presParOf" srcId="{74608F2E-8044-4D6C-A5D8-923009A96DE1}" destId="{5C4188D6-4176-426A-9EF4-55F5FACAF45D}" srcOrd="0" destOrd="0" presId="urn:microsoft.com/office/officeart/2005/8/layout/hList1"/>
    <dgm:cxn modelId="{F7707160-9D03-490A-99C2-4AEE9D638F61}" type="presParOf" srcId="{74608F2E-8044-4D6C-A5D8-923009A96DE1}" destId="{FD356387-8726-4FB9-823F-27E29BD96595}" srcOrd="1" destOrd="0" presId="urn:microsoft.com/office/officeart/2005/8/layout/hList1"/>
    <dgm:cxn modelId="{DB890982-A9E5-4C4B-BE13-FFD85F6F6FAF}" type="presParOf" srcId="{109C96EB-3533-4B86-8AC4-73D05F3DD94B}" destId="{5CC9585F-1593-4E0C-AACC-557075567423}" srcOrd="3" destOrd="0" presId="urn:microsoft.com/office/officeart/2005/8/layout/hList1"/>
    <dgm:cxn modelId="{65B91862-DFA1-4D75-AEDC-E183702BD841}" type="presParOf" srcId="{109C96EB-3533-4B86-8AC4-73D05F3DD94B}" destId="{76B3A357-37E8-4A81-BDDC-B85F6CA61816}" srcOrd="4" destOrd="0" presId="urn:microsoft.com/office/officeart/2005/8/layout/hList1"/>
    <dgm:cxn modelId="{E5AD6945-7719-4AD7-94DD-7376F657B694}" type="presParOf" srcId="{76B3A357-37E8-4A81-BDDC-B85F6CA61816}" destId="{A41C221F-26B4-4B09-A25A-5FF76A675D93}" srcOrd="0" destOrd="0" presId="urn:microsoft.com/office/officeart/2005/8/layout/hList1"/>
    <dgm:cxn modelId="{5F3341E0-FE17-45EA-B1B2-E63758F9A5F6}" type="presParOf" srcId="{76B3A357-37E8-4A81-BDDC-B85F6CA61816}" destId="{1486AC8E-C06B-4F68-AD74-304B0CF6BE72}" srcOrd="1" destOrd="0" presId="urn:microsoft.com/office/officeart/2005/8/layout/hList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A9A87043-AFAE-4395-9916-4DA85587875F}" type="doc">
      <dgm:prSet loTypeId="urn:microsoft.com/office/officeart/2005/8/layout/vList3" loCatId="list" qsTypeId="urn:microsoft.com/office/officeart/2005/8/quickstyle/simple1" qsCatId="simple" csTypeId="urn:microsoft.com/office/officeart/2005/8/colors/accent3_1" csCatId="accent3" phldr="1"/>
      <dgm:spPr/>
    </dgm:pt>
    <dgm:pt modelId="{D6CB206A-456D-40D2-802D-C941EDE5AD0B}">
      <dgm:prSet phldrT="[Текст]" custT="1"/>
      <dgm:spPr/>
      <dgm:t>
        <a:bodyPr/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2000" dirty="0">
            <a:effectLst/>
            <a:latin typeface="PP Pangram Sans Narrow"/>
            <a:ea typeface="Calibri" panose="020F0502020204030204" pitchFamily="34" charset="0"/>
          </a:endParaRP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2000" dirty="0">
            <a:effectLst/>
            <a:latin typeface="PP Pangram Sans Narrow"/>
            <a:ea typeface="Calibri" panose="020F0502020204030204" pitchFamily="34" charset="0"/>
          </a:endParaRP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1" dirty="0">
              <a:effectLst/>
              <a:latin typeface="PP Pangram Sans Narrow"/>
              <a:ea typeface="Calibri" panose="020F0502020204030204" pitchFamily="34" charset="0"/>
            </a:rPr>
            <a:t>Мероприятия</a:t>
          </a:r>
          <a:r>
            <a:rPr lang="ru-RU" sz="2000" dirty="0">
              <a:effectLst/>
              <a:latin typeface="PP Pangram Sans Narrow"/>
              <a:ea typeface="Calibri" panose="020F0502020204030204" pitchFamily="34" charset="0"/>
            </a:rPr>
            <a:t>, направленные </a:t>
          </a:r>
          <a:r>
            <a:rPr lang="ru-RU" sz="2000" b="1" dirty="0">
              <a:effectLst/>
              <a:latin typeface="PP Pangram Sans Narrow"/>
              <a:ea typeface="Calibri" panose="020F0502020204030204" pitchFamily="34" charset="0"/>
            </a:rPr>
            <a:t>на обеспечение безопасности инвалидов </a:t>
          </a:r>
          <a:r>
            <a:rPr lang="ru-RU" sz="2000" dirty="0">
              <a:effectLst/>
              <a:latin typeface="PP Pangram Sans Narrow"/>
              <a:ea typeface="Calibri" panose="020F0502020204030204" pitchFamily="34" charset="0"/>
            </a:rPr>
            <a:t>на объекте и минимизации возможного причинения вреда:</a:t>
          </a:r>
          <a:br>
            <a:rPr lang="ru-RU" sz="2000" dirty="0">
              <a:effectLst/>
              <a:latin typeface="PP Pangram Sans Narrow"/>
              <a:ea typeface="Calibri" panose="020F0502020204030204" pitchFamily="34" charset="0"/>
            </a:rPr>
          </a:br>
          <a:r>
            <a:rPr lang="ru-RU" sz="1600" dirty="0">
              <a:effectLst/>
              <a:latin typeface="PP Pangram Sans Narrow"/>
              <a:ea typeface="Calibri" panose="020F0502020204030204" pitchFamily="34" charset="0"/>
            </a:rPr>
            <a:t>- </a:t>
          </a:r>
          <a:r>
            <a:rPr lang="ru-RU" sz="1600" dirty="0">
              <a:effectLst/>
              <a:latin typeface="PP Pangram Sans Narrow"/>
            </a:rPr>
            <a:t>помощь персонала;</a:t>
          </a:r>
          <a:br>
            <a:rPr lang="ru-RU" sz="1600" dirty="0">
              <a:effectLst/>
              <a:latin typeface="PP Pangram Sans Narrow"/>
            </a:rPr>
          </a:br>
          <a:r>
            <a:rPr lang="ru-RU" sz="1600" dirty="0">
              <a:effectLst/>
              <a:latin typeface="PP Pangram Sans Narrow"/>
            </a:rPr>
            <a:t>- обеспечение организации предоставления услуг по месту жительства (на дому или в ином месте пребывания) либо дистанционно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2000" dirty="0">
            <a:latin typeface="PP Pangram Sans Narrow"/>
          </a:endParaRPr>
        </a:p>
        <a:p>
          <a:pPr marL="0"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dirty="0"/>
        </a:p>
      </dgm:t>
    </dgm:pt>
    <dgm:pt modelId="{ED92101D-E4B3-4D70-93CE-795C4BD8EB1D}" type="parTrans" cxnId="{74BD27BC-1D33-47D4-838E-259F9E00B2A5}">
      <dgm:prSet/>
      <dgm:spPr/>
      <dgm:t>
        <a:bodyPr/>
        <a:lstStyle/>
        <a:p>
          <a:endParaRPr lang="ru-RU"/>
        </a:p>
      </dgm:t>
    </dgm:pt>
    <dgm:pt modelId="{25D23449-5010-44FA-84BC-8DBD936D282E}" type="sibTrans" cxnId="{74BD27BC-1D33-47D4-838E-259F9E00B2A5}">
      <dgm:prSet/>
      <dgm:spPr/>
      <dgm:t>
        <a:bodyPr/>
        <a:lstStyle/>
        <a:p>
          <a:endParaRPr lang="ru-RU"/>
        </a:p>
      </dgm:t>
    </dgm:pt>
    <dgm:pt modelId="{48E1F948-5B86-4509-9824-FFD22BE1BD4B}">
      <dgm:prSet phldrT="[Текст]" custT="1"/>
      <dgm:spPr/>
      <dgm:t>
        <a:bodyPr/>
        <a:lstStyle/>
        <a:p>
          <a:pPr algn="l">
            <a:lnSpc>
              <a:spcPct val="100000"/>
            </a:lnSpc>
            <a:spcAft>
              <a:spcPct val="35000"/>
            </a:spcAft>
            <a:buClrTx/>
            <a:buSzTx/>
            <a:buFontTx/>
            <a:buNone/>
          </a:pPr>
          <a:r>
            <a:rPr lang="ru-RU" sz="2000" b="1" dirty="0">
              <a:effectLst/>
              <a:latin typeface="PP Pangram Sans Narrow"/>
            </a:rPr>
            <a:t>Мероприятия</a:t>
          </a:r>
          <a:r>
            <a:rPr lang="ru-RU" sz="2000" dirty="0">
              <a:effectLst/>
              <a:latin typeface="PP Pangram Sans Narrow"/>
            </a:rPr>
            <a:t>, требующие </a:t>
          </a:r>
          <a:r>
            <a:rPr lang="ru-RU" sz="2000" b="1" dirty="0">
              <a:effectLst/>
              <a:latin typeface="PP Pangram Sans Narrow"/>
            </a:rPr>
            <a:t>предварительного планирования </a:t>
          </a:r>
          <a:r>
            <a:rPr lang="ru-RU" sz="2000" dirty="0">
              <a:effectLst/>
              <a:latin typeface="PP Pangram Sans Narrow"/>
            </a:rPr>
            <a:t>и предусматривающие условия для самостоятельного или с помощью персонала передвижения по объекту к месту предоставления услуг (по варианту «А»/«Б»):</a:t>
          </a:r>
          <a:br>
            <a:rPr lang="ru-RU" sz="2000" dirty="0">
              <a:effectLst/>
              <a:latin typeface="PP Pangram Sans Narrow"/>
            </a:rPr>
          </a:br>
          <a:r>
            <a:rPr lang="ru-RU" sz="1700" dirty="0">
              <a:effectLst/>
              <a:latin typeface="PP Pangram Sans Narrow"/>
              <a:ea typeface="Calibri" panose="020F0502020204030204" pitchFamily="34" charset="0"/>
            </a:rPr>
            <a:t>- </a:t>
          </a:r>
          <a:r>
            <a:rPr lang="ru-RU" sz="1700" dirty="0">
              <a:effectLst/>
              <a:latin typeface="PP Pangram Sans Narrow"/>
            </a:rPr>
            <a:t>приобретение технических средств адаптации, в том числе средств информации;</a:t>
          </a:r>
          <a:br>
            <a:rPr lang="ru-RU" sz="1700" dirty="0">
              <a:effectLst/>
              <a:latin typeface="PP Pangram Sans Narrow"/>
            </a:rPr>
          </a:br>
          <a:r>
            <a:rPr lang="ru-RU" sz="1700" dirty="0">
              <a:effectLst/>
              <a:latin typeface="PP Pangram Sans Narrow"/>
            </a:rPr>
            <a:t>- работы по адаптации объекта в рамках текущего ремонта и эксплуатации здания</a:t>
          </a:r>
          <a:endParaRPr lang="ru-RU" sz="1700" dirty="0"/>
        </a:p>
      </dgm:t>
    </dgm:pt>
    <dgm:pt modelId="{CD44A997-99BB-4D2C-AC0A-89D7CF0BB398}" type="parTrans" cxnId="{B6A3A0DF-22AC-4DC7-B462-68CFF196580B}">
      <dgm:prSet/>
      <dgm:spPr/>
      <dgm:t>
        <a:bodyPr/>
        <a:lstStyle/>
        <a:p>
          <a:endParaRPr lang="ru-RU"/>
        </a:p>
      </dgm:t>
    </dgm:pt>
    <dgm:pt modelId="{7393D882-4290-4087-BE24-B31B6EE085B4}" type="sibTrans" cxnId="{B6A3A0DF-22AC-4DC7-B462-68CFF196580B}">
      <dgm:prSet/>
      <dgm:spPr/>
      <dgm:t>
        <a:bodyPr/>
        <a:lstStyle/>
        <a:p>
          <a:endParaRPr lang="ru-RU"/>
        </a:p>
      </dgm:t>
    </dgm:pt>
    <dgm:pt modelId="{6EE78A17-E948-486A-B52B-90A32BCC00E1}">
      <dgm:prSet phldrT="[Текст]" custT="1"/>
      <dgm:spPr/>
      <dgm:t>
        <a:bodyPr/>
        <a:lstStyle/>
        <a:p>
          <a:pPr algn="l">
            <a:lnSpc>
              <a:spcPct val="100000"/>
            </a:lnSpc>
            <a:spcAft>
              <a:spcPts val="0"/>
            </a:spcAft>
            <a:buClrTx/>
            <a:buSzTx/>
            <a:buFontTx/>
            <a:buNone/>
          </a:pPr>
          <a:r>
            <a:rPr lang="ru-RU" sz="2000" b="1" dirty="0">
              <a:effectLst/>
              <a:latin typeface="PP Pangram Sans Narrow"/>
            </a:rPr>
            <a:t>Итоговые мероприятия</a:t>
          </a:r>
          <a:r>
            <a:rPr lang="ru-RU" sz="2000" dirty="0">
              <a:effectLst/>
              <a:latin typeface="PP Pangram Sans Narrow"/>
            </a:rPr>
            <a:t>, направленные на создание </a:t>
          </a:r>
          <a:r>
            <a:rPr lang="ru-RU" sz="2000" b="1" dirty="0">
              <a:effectLst/>
              <a:latin typeface="PP Pangram Sans Narrow"/>
            </a:rPr>
            <a:t>условий для беспрепятственного доступа</a:t>
          </a:r>
          <a:r>
            <a:rPr lang="ru-RU" sz="2000" dirty="0">
              <a:effectLst/>
              <a:latin typeface="PP Pangram Sans Narrow"/>
            </a:rPr>
            <a:t> инвалидов к объекту и предоставляемым на нём услугам (по варианту «А»/«Б»):</a:t>
          </a:r>
          <a:br>
            <a:rPr lang="ru-RU" sz="2000" dirty="0">
              <a:effectLst/>
              <a:latin typeface="PP Pangram Sans Narrow"/>
            </a:rPr>
          </a:br>
          <a:r>
            <a:rPr lang="ru-RU" sz="1600" dirty="0">
              <a:effectLst/>
              <a:latin typeface="PP Pangram Sans Narrow"/>
              <a:ea typeface="Calibri" panose="020F0502020204030204" pitchFamily="34" charset="0"/>
            </a:rPr>
            <a:t>- </a:t>
          </a:r>
          <a:r>
            <a:rPr lang="ru-RU" sz="1600" dirty="0">
              <a:effectLst/>
              <a:latin typeface="PP Pangram Sans Narrow"/>
            </a:rPr>
            <a:t>разработка проектно-сметной документации (для реконструкции/ капитального ремонта объекта);</a:t>
          </a:r>
          <a:br>
            <a:rPr lang="ru-RU" sz="1600" dirty="0">
              <a:effectLst/>
              <a:latin typeface="PP Pangram Sans Narrow"/>
            </a:rPr>
          </a:br>
          <a:r>
            <a:rPr lang="ru-RU" sz="1600" dirty="0">
              <a:effectLst/>
              <a:latin typeface="PP Pangram Sans Narrow"/>
            </a:rPr>
            <a:t>- осуществление реконструкции/ капитального ремонта или строительство нового объекта</a:t>
          </a:r>
          <a:endParaRPr lang="ru-RU" sz="1600" dirty="0"/>
        </a:p>
      </dgm:t>
    </dgm:pt>
    <dgm:pt modelId="{CE7B87FD-3369-4AAD-B4C2-0A854ECDC1D3}" type="parTrans" cxnId="{FF52D0CB-9830-4935-A769-20CDB96C45A9}">
      <dgm:prSet/>
      <dgm:spPr/>
      <dgm:t>
        <a:bodyPr/>
        <a:lstStyle/>
        <a:p>
          <a:endParaRPr lang="ru-RU"/>
        </a:p>
      </dgm:t>
    </dgm:pt>
    <dgm:pt modelId="{AE77FA8B-836C-48C1-9AE9-FF5315D7AA57}" type="sibTrans" cxnId="{FF52D0CB-9830-4935-A769-20CDB96C45A9}">
      <dgm:prSet/>
      <dgm:spPr/>
      <dgm:t>
        <a:bodyPr/>
        <a:lstStyle/>
        <a:p>
          <a:endParaRPr lang="ru-RU"/>
        </a:p>
      </dgm:t>
    </dgm:pt>
    <dgm:pt modelId="{FE8FE662-F42E-48B0-B41C-878633099F74}" type="pres">
      <dgm:prSet presAssocID="{A9A87043-AFAE-4395-9916-4DA85587875F}" presName="linearFlow" presStyleCnt="0">
        <dgm:presLayoutVars>
          <dgm:dir/>
          <dgm:resizeHandles val="exact"/>
        </dgm:presLayoutVars>
      </dgm:prSet>
      <dgm:spPr/>
    </dgm:pt>
    <dgm:pt modelId="{6787FB21-DE36-4A34-82B9-43005EF29984}" type="pres">
      <dgm:prSet presAssocID="{D6CB206A-456D-40D2-802D-C941EDE5AD0B}" presName="composite" presStyleCnt="0"/>
      <dgm:spPr/>
    </dgm:pt>
    <dgm:pt modelId="{CA138146-C6C4-489D-9255-739F1DC68065}" type="pres">
      <dgm:prSet presAssocID="{D6CB206A-456D-40D2-802D-C941EDE5AD0B}" presName="imgShp" presStyleLbl="fgImgPlace1" presStyleIdx="0" presStyleCnt="3" custLinFactNeighborX="-93866" custLinFactNeighborY="9228"/>
      <dgm:spPr/>
    </dgm:pt>
    <dgm:pt modelId="{7B6D12F4-1886-40C7-A48A-60AEC53880B2}" type="pres">
      <dgm:prSet presAssocID="{D6CB206A-456D-40D2-802D-C941EDE5AD0B}" presName="txShp" presStyleLbl="node1" presStyleIdx="0" presStyleCnt="3" custScaleX="140828" custScaleY="100645" custLinFactNeighborX="3110" custLinFactNeighborY="-658">
        <dgm:presLayoutVars>
          <dgm:bulletEnabled val="1"/>
        </dgm:presLayoutVars>
      </dgm:prSet>
      <dgm:spPr/>
    </dgm:pt>
    <dgm:pt modelId="{F2D8639A-83A6-40D8-8B50-EE6EF932E7F6}" type="pres">
      <dgm:prSet presAssocID="{25D23449-5010-44FA-84BC-8DBD936D282E}" presName="spacing" presStyleCnt="0"/>
      <dgm:spPr/>
    </dgm:pt>
    <dgm:pt modelId="{D365B506-C602-49BA-9258-45FE93B7586E}" type="pres">
      <dgm:prSet presAssocID="{48E1F948-5B86-4509-9824-FFD22BE1BD4B}" presName="composite" presStyleCnt="0"/>
      <dgm:spPr/>
    </dgm:pt>
    <dgm:pt modelId="{A8A84564-ECA2-4C5D-A6FE-48A4F0ADD7E8}" type="pres">
      <dgm:prSet presAssocID="{48E1F948-5B86-4509-9824-FFD22BE1BD4B}" presName="imgShp" presStyleLbl="fgImgPlace1" presStyleIdx="1" presStyleCnt="3" custLinFactNeighborX="-87555" custLinFactNeighborY="-8075"/>
      <dgm:spPr/>
    </dgm:pt>
    <dgm:pt modelId="{11CDB2DE-2A0A-4DF7-BC1E-D0F05D2DC7B8}" type="pres">
      <dgm:prSet presAssocID="{48E1F948-5B86-4509-9824-FFD22BE1BD4B}" presName="txShp" presStyleLbl="node1" presStyleIdx="1" presStyleCnt="3" custScaleX="141379" custLinFactNeighborX="3217" custLinFactNeighborY="-2629">
        <dgm:presLayoutVars>
          <dgm:bulletEnabled val="1"/>
        </dgm:presLayoutVars>
      </dgm:prSet>
      <dgm:spPr/>
    </dgm:pt>
    <dgm:pt modelId="{A0A88C37-4911-46A7-B9AA-ED3CB9388301}" type="pres">
      <dgm:prSet presAssocID="{7393D882-4290-4087-BE24-B31B6EE085B4}" presName="spacing" presStyleCnt="0"/>
      <dgm:spPr/>
    </dgm:pt>
    <dgm:pt modelId="{7EC1C474-C368-4925-A91B-ABCC870F7959}" type="pres">
      <dgm:prSet presAssocID="{6EE78A17-E948-486A-B52B-90A32BCC00E1}" presName="composite" presStyleCnt="0"/>
      <dgm:spPr/>
    </dgm:pt>
    <dgm:pt modelId="{7850A6CE-4090-4B18-9F3E-98D7BADCA42B}" type="pres">
      <dgm:prSet presAssocID="{6EE78A17-E948-486A-B52B-90A32BCC00E1}" presName="imgShp" presStyleLbl="fgImgPlace1" presStyleIdx="2" presStyleCnt="3" custLinFactNeighborX="-77404" custLinFactNeighborY="-1975"/>
      <dgm:spPr/>
    </dgm:pt>
    <dgm:pt modelId="{70FA49E8-6274-4830-87E0-E71C374CF7DD}" type="pres">
      <dgm:prSet presAssocID="{6EE78A17-E948-486A-B52B-90A32BCC00E1}" presName="txShp" presStyleLbl="node1" presStyleIdx="2" presStyleCnt="3" custScaleX="142008" custLinFactNeighborX="3408" custLinFactNeighborY="-2629">
        <dgm:presLayoutVars>
          <dgm:bulletEnabled val="1"/>
        </dgm:presLayoutVars>
      </dgm:prSet>
      <dgm:spPr/>
    </dgm:pt>
  </dgm:ptLst>
  <dgm:cxnLst>
    <dgm:cxn modelId="{D9860201-34DB-43DD-8D71-ACF10B58C984}" type="presOf" srcId="{D6CB206A-456D-40D2-802D-C941EDE5AD0B}" destId="{7B6D12F4-1886-40C7-A48A-60AEC53880B2}" srcOrd="0" destOrd="0" presId="urn:microsoft.com/office/officeart/2005/8/layout/vList3"/>
    <dgm:cxn modelId="{14FAA629-23CD-43A3-B06B-754518033759}" type="presOf" srcId="{A9A87043-AFAE-4395-9916-4DA85587875F}" destId="{FE8FE662-F42E-48B0-B41C-878633099F74}" srcOrd="0" destOrd="0" presId="urn:microsoft.com/office/officeart/2005/8/layout/vList3"/>
    <dgm:cxn modelId="{E39FFC5D-B6EF-47BB-A654-C906E768DF53}" type="presOf" srcId="{6EE78A17-E948-486A-B52B-90A32BCC00E1}" destId="{70FA49E8-6274-4830-87E0-E71C374CF7DD}" srcOrd="0" destOrd="0" presId="urn:microsoft.com/office/officeart/2005/8/layout/vList3"/>
    <dgm:cxn modelId="{EB0C1D7B-0EFC-4A54-AFDD-834B7FD8CAE7}" type="presOf" srcId="{48E1F948-5B86-4509-9824-FFD22BE1BD4B}" destId="{11CDB2DE-2A0A-4DF7-BC1E-D0F05D2DC7B8}" srcOrd="0" destOrd="0" presId="urn:microsoft.com/office/officeart/2005/8/layout/vList3"/>
    <dgm:cxn modelId="{74BD27BC-1D33-47D4-838E-259F9E00B2A5}" srcId="{A9A87043-AFAE-4395-9916-4DA85587875F}" destId="{D6CB206A-456D-40D2-802D-C941EDE5AD0B}" srcOrd="0" destOrd="0" parTransId="{ED92101D-E4B3-4D70-93CE-795C4BD8EB1D}" sibTransId="{25D23449-5010-44FA-84BC-8DBD936D282E}"/>
    <dgm:cxn modelId="{FF52D0CB-9830-4935-A769-20CDB96C45A9}" srcId="{A9A87043-AFAE-4395-9916-4DA85587875F}" destId="{6EE78A17-E948-486A-B52B-90A32BCC00E1}" srcOrd="2" destOrd="0" parTransId="{CE7B87FD-3369-4AAD-B4C2-0A854ECDC1D3}" sibTransId="{AE77FA8B-836C-48C1-9AE9-FF5315D7AA57}"/>
    <dgm:cxn modelId="{B6A3A0DF-22AC-4DC7-B462-68CFF196580B}" srcId="{A9A87043-AFAE-4395-9916-4DA85587875F}" destId="{48E1F948-5B86-4509-9824-FFD22BE1BD4B}" srcOrd="1" destOrd="0" parTransId="{CD44A997-99BB-4D2C-AC0A-89D7CF0BB398}" sibTransId="{7393D882-4290-4087-BE24-B31B6EE085B4}"/>
    <dgm:cxn modelId="{21E1E103-B4E8-47DD-89CF-85AA53714CF2}" type="presParOf" srcId="{FE8FE662-F42E-48B0-B41C-878633099F74}" destId="{6787FB21-DE36-4A34-82B9-43005EF29984}" srcOrd="0" destOrd="0" presId="urn:microsoft.com/office/officeart/2005/8/layout/vList3"/>
    <dgm:cxn modelId="{2274C02D-34FC-4200-83A9-51237B011D4F}" type="presParOf" srcId="{6787FB21-DE36-4A34-82B9-43005EF29984}" destId="{CA138146-C6C4-489D-9255-739F1DC68065}" srcOrd="0" destOrd="0" presId="urn:microsoft.com/office/officeart/2005/8/layout/vList3"/>
    <dgm:cxn modelId="{6E77CC27-674B-46F3-B536-3166F5320A57}" type="presParOf" srcId="{6787FB21-DE36-4A34-82B9-43005EF29984}" destId="{7B6D12F4-1886-40C7-A48A-60AEC53880B2}" srcOrd="1" destOrd="0" presId="urn:microsoft.com/office/officeart/2005/8/layout/vList3"/>
    <dgm:cxn modelId="{56D71618-6209-43E1-9034-FF29162038C9}" type="presParOf" srcId="{FE8FE662-F42E-48B0-B41C-878633099F74}" destId="{F2D8639A-83A6-40D8-8B50-EE6EF932E7F6}" srcOrd="1" destOrd="0" presId="urn:microsoft.com/office/officeart/2005/8/layout/vList3"/>
    <dgm:cxn modelId="{9F8571EB-FF53-4CDC-8AE0-25980E106FB5}" type="presParOf" srcId="{FE8FE662-F42E-48B0-B41C-878633099F74}" destId="{D365B506-C602-49BA-9258-45FE93B7586E}" srcOrd="2" destOrd="0" presId="urn:microsoft.com/office/officeart/2005/8/layout/vList3"/>
    <dgm:cxn modelId="{8F572F83-7A15-41C9-95B5-984CC6FFEE38}" type="presParOf" srcId="{D365B506-C602-49BA-9258-45FE93B7586E}" destId="{A8A84564-ECA2-4C5D-A6FE-48A4F0ADD7E8}" srcOrd="0" destOrd="0" presId="urn:microsoft.com/office/officeart/2005/8/layout/vList3"/>
    <dgm:cxn modelId="{3577BE2C-ED2A-4BFD-8766-45B24917D9AF}" type="presParOf" srcId="{D365B506-C602-49BA-9258-45FE93B7586E}" destId="{11CDB2DE-2A0A-4DF7-BC1E-D0F05D2DC7B8}" srcOrd="1" destOrd="0" presId="urn:microsoft.com/office/officeart/2005/8/layout/vList3"/>
    <dgm:cxn modelId="{F2825605-8974-4A50-B8AB-C0BD076267BA}" type="presParOf" srcId="{FE8FE662-F42E-48B0-B41C-878633099F74}" destId="{A0A88C37-4911-46A7-B9AA-ED3CB9388301}" srcOrd="3" destOrd="0" presId="urn:microsoft.com/office/officeart/2005/8/layout/vList3"/>
    <dgm:cxn modelId="{BC49D7CD-0908-4892-8A48-EA3947C1D90B}" type="presParOf" srcId="{FE8FE662-F42E-48B0-B41C-878633099F74}" destId="{7EC1C474-C368-4925-A91B-ABCC870F7959}" srcOrd="4" destOrd="0" presId="urn:microsoft.com/office/officeart/2005/8/layout/vList3"/>
    <dgm:cxn modelId="{9D9FF20E-6FDB-41C6-BBE9-DB7C41130E5A}" type="presParOf" srcId="{7EC1C474-C368-4925-A91B-ABCC870F7959}" destId="{7850A6CE-4090-4B18-9F3E-98D7BADCA42B}" srcOrd="0" destOrd="0" presId="urn:microsoft.com/office/officeart/2005/8/layout/vList3"/>
    <dgm:cxn modelId="{7B5C2F4B-8A8D-4605-AFB8-302EE1266E1F}" type="presParOf" srcId="{7EC1C474-C368-4925-A91B-ABCC870F7959}" destId="{70FA49E8-6274-4830-87E0-E71C374CF7DD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C50C9F-E244-4DF7-903A-75226CE6EC72}">
      <dsp:nvSpPr>
        <dsp:cNvPr id="0" name=""/>
        <dsp:cNvSpPr/>
      </dsp:nvSpPr>
      <dsp:spPr>
        <a:xfrm rot="12068931">
          <a:off x="2895569" y="2837020"/>
          <a:ext cx="734704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734704" y="7448"/>
              </a:lnTo>
            </a:path>
          </a:pathLst>
        </a:custGeom>
        <a:noFill/>
        <a:ln w="15875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2EB08E-A846-47A8-8980-A95F9ECE1A82}">
      <dsp:nvSpPr>
        <dsp:cNvPr id="0" name=""/>
        <dsp:cNvSpPr/>
      </dsp:nvSpPr>
      <dsp:spPr>
        <a:xfrm rot="8507176">
          <a:off x="2306642" y="3850138"/>
          <a:ext cx="1454759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1454759" y="7448"/>
              </a:lnTo>
            </a:path>
          </a:pathLst>
        </a:custGeom>
        <a:noFill/>
        <a:ln w="15875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57C5D9-EC58-40D7-9C51-6EC2A3ED9709}">
      <dsp:nvSpPr>
        <dsp:cNvPr id="0" name=""/>
        <dsp:cNvSpPr/>
      </dsp:nvSpPr>
      <dsp:spPr>
        <a:xfrm rot="5020534">
          <a:off x="3461689" y="4093901"/>
          <a:ext cx="1238966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1238966" y="7448"/>
              </a:lnTo>
            </a:path>
          </a:pathLst>
        </a:custGeom>
        <a:noFill/>
        <a:ln w="15875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AD5540-D2EF-4912-890E-3C06FCDDD172}">
      <dsp:nvSpPr>
        <dsp:cNvPr id="0" name=""/>
        <dsp:cNvSpPr/>
      </dsp:nvSpPr>
      <dsp:spPr>
        <a:xfrm rot="2296459">
          <a:off x="4090510" y="4117009"/>
          <a:ext cx="2312449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2312449" y="7448"/>
              </a:lnTo>
            </a:path>
          </a:pathLst>
        </a:custGeom>
        <a:noFill/>
        <a:ln w="15875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ED30C4-9E2F-4C0E-8E9B-FC91A0FD6320}">
      <dsp:nvSpPr>
        <dsp:cNvPr id="0" name=""/>
        <dsp:cNvSpPr/>
      </dsp:nvSpPr>
      <dsp:spPr>
        <a:xfrm rot="775638">
          <a:off x="4297146" y="3565363"/>
          <a:ext cx="3305515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305515" y="7448"/>
              </a:lnTo>
            </a:path>
          </a:pathLst>
        </a:custGeom>
        <a:noFill/>
        <a:ln w="15875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83CEB6-99CA-4ADA-AE2F-E172CE9F01BD}">
      <dsp:nvSpPr>
        <dsp:cNvPr id="0" name=""/>
        <dsp:cNvSpPr/>
      </dsp:nvSpPr>
      <dsp:spPr>
        <a:xfrm rot="21017159">
          <a:off x="4312662" y="2738285"/>
          <a:ext cx="3678850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678850" y="7448"/>
              </a:lnTo>
            </a:path>
          </a:pathLst>
        </a:custGeom>
        <a:noFill/>
        <a:ln w="15875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5C8E82-28AA-4129-AC42-E29390DD4903}">
      <dsp:nvSpPr>
        <dsp:cNvPr id="0" name=""/>
        <dsp:cNvSpPr/>
      </dsp:nvSpPr>
      <dsp:spPr>
        <a:xfrm rot="15988546">
          <a:off x="3513526" y="2334549"/>
          <a:ext cx="821822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821822" y="7448"/>
              </a:lnTo>
            </a:path>
          </a:pathLst>
        </a:custGeom>
        <a:noFill/>
        <a:ln w="15875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1134DF-8A7A-4369-9B29-8FDD60A82D5B}">
      <dsp:nvSpPr>
        <dsp:cNvPr id="0" name=""/>
        <dsp:cNvSpPr/>
      </dsp:nvSpPr>
      <dsp:spPr>
        <a:xfrm rot="19415634">
          <a:off x="4144230" y="2248582"/>
          <a:ext cx="1996274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1996274" y="7448"/>
              </a:lnTo>
            </a:path>
          </a:pathLst>
        </a:custGeom>
        <a:noFill/>
        <a:ln w="15875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F4AE92-75D5-4483-9F67-CBDA8A8E593C}">
      <dsp:nvSpPr>
        <dsp:cNvPr id="0" name=""/>
        <dsp:cNvSpPr/>
      </dsp:nvSpPr>
      <dsp:spPr>
        <a:xfrm>
          <a:off x="3391142" y="2077029"/>
          <a:ext cx="2201971" cy="2084464"/>
        </a:xfrm>
        <a:prstGeom prst="ellipse">
          <a:avLst/>
        </a:prstGeom>
        <a:solidFill>
          <a:schemeClr val="accent3">
            <a:shade val="50000"/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C713F5F-8E5A-4899-B56E-5E426FF6B462}">
      <dsp:nvSpPr>
        <dsp:cNvPr id="0" name=""/>
        <dsp:cNvSpPr/>
      </dsp:nvSpPr>
      <dsp:spPr>
        <a:xfrm>
          <a:off x="5624722" y="-188976"/>
          <a:ext cx="2629923" cy="2239231"/>
        </a:xfrm>
        <a:prstGeom prst="ellipse">
          <a:avLst/>
        </a:prstGeom>
        <a:solidFill>
          <a:schemeClr val="accent3">
            <a:shade val="50000"/>
            <a:hueOff val="-101798"/>
            <a:satOff val="-13244"/>
            <a:lumOff val="11560"/>
            <a:alphaOff val="0"/>
          </a:schemeClr>
        </a:solidFill>
        <a:ln w="285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>
              <a:latin typeface="PP Pangram Sans Narrow"/>
            </a:rPr>
            <a:t>уважение присущего человеку достоинства, его личной самостоятельности, включая свободу делать свой собственный выбор, и независимости</a:t>
          </a:r>
        </a:p>
      </dsp:txBody>
      <dsp:txXfrm>
        <a:off x="6009865" y="138952"/>
        <a:ext cx="1859637" cy="1583375"/>
      </dsp:txXfrm>
    </dsp:sp>
    <dsp:sp modelId="{AC0F5A51-93B4-4E74-8E64-C38732561DEA}">
      <dsp:nvSpPr>
        <dsp:cNvPr id="0" name=""/>
        <dsp:cNvSpPr/>
      </dsp:nvSpPr>
      <dsp:spPr>
        <a:xfrm>
          <a:off x="2750220" y="0"/>
          <a:ext cx="2179025" cy="1933303"/>
        </a:xfrm>
        <a:prstGeom prst="ellipse">
          <a:avLst/>
        </a:prstGeom>
        <a:solidFill>
          <a:schemeClr val="accent3">
            <a:shade val="50000"/>
            <a:hueOff val="-203596"/>
            <a:satOff val="-26488"/>
            <a:lumOff val="23120"/>
            <a:alphaOff val="0"/>
          </a:schemeClr>
        </a:solidFill>
        <a:ln w="285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latin typeface="PP Pangram Sans Narrow"/>
            </a:rPr>
            <a:t>недискриминация</a:t>
          </a:r>
        </a:p>
      </dsp:txBody>
      <dsp:txXfrm>
        <a:off x="3069331" y="283126"/>
        <a:ext cx="1540803" cy="1367051"/>
      </dsp:txXfrm>
    </dsp:sp>
    <dsp:sp modelId="{9FCF0129-AA3D-4475-9BCF-D04172E928A4}">
      <dsp:nvSpPr>
        <dsp:cNvPr id="0" name=""/>
        <dsp:cNvSpPr/>
      </dsp:nvSpPr>
      <dsp:spPr>
        <a:xfrm>
          <a:off x="7945574" y="1499065"/>
          <a:ext cx="1883414" cy="1556889"/>
        </a:xfrm>
        <a:prstGeom prst="ellipse">
          <a:avLst/>
        </a:prstGeom>
        <a:solidFill>
          <a:schemeClr val="accent3">
            <a:shade val="50000"/>
            <a:hueOff val="-305394"/>
            <a:satOff val="-39733"/>
            <a:lumOff val="34680"/>
            <a:alphaOff val="0"/>
          </a:schemeClr>
        </a:solidFill>
        <a:ln w="285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latin typeface="PP Pangram Sans Narrow"/>
            </a:rPr>
            <a:t>полное и эффективное вовлечение и включение в общество</a:t>
          </a:r>
        </a:p>
      </dsp:txBody>
      <dsp:txXfrm>
        <a:off x="8221394" y="1727066"/>
        <a:ext cx="1331774" cy="1100887"/>
      </dsp:txXfrm>
    </dsp:sp>
    <dsp:sp modelId="{9B6CC4F5-9121-49D3-8E04-65217CFC580A}">
      <dsp:nvSpPr>
        <dsp:cNvPr id="0" name=""/>
        <dsp:cNvSpPr/>
      </dsp:nvSpPr>
      <dsp:spPr>
        <a:xfrm>
          <a:off x="7523047" y="3186267"/>
          <a:ext cx="2311911" cy="2025920"/>
        </a:xfrm>
        <a:prstGeom prst="ellipse">
          <a:avLst/>
        </a:prstGeom>
        <a:solidFill>
          <a:srgbClr val="14967C">
            <a:shade val="50000"/>
            <a:hueOff val="-101798"/>
            <a:satOff val="-13244"/>
            <a:lumOff val="11560"/>
            <a:alphaOff val="0"/>
          </a:srgbClr>
        </a:solidFill>
        <a:ln w="28575" cap="rnd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>
              <a:solidFill>
                <a:prstClr val="white"/>
              </a:solidFill>
              <a:latin typeface="PP Pangram Sans Narrow"/>
              <a:ea typeface="+mn-ea"/>
              <a:cs typeface="+mn-cs"/>
            </a:rPr>
            <a:t>уважение особенностей инвалидов и их принятие в качестве компонента людского многообразия и части человечества</a:t>
          </a:r>
        </a:p>
      </dsp:txBody>
      <dsp:txXfrm>
        <a:off x="7861619" y="3482956"/>
        <a:ext cx="1634767" cy="1432542"/>
      </dsp:txXfrm>
    </dsp:sp>
    <dsp:sp modelId="{C863E39A-30FB-43FB-8646-E06A79D6CE93}">
      <dsp:nvSpPr>
        <dsp:cNvPr id="0" name=""/>
        <dsp:cNvSpPr/>
      </dsp:nvSpPr>
      <dsp:spPr>
        <a:xfrm>
          <a:off x="5963181" y="4531772"/>
          <a:ext cx="1713968" cy="1668323"/>
        </a:xfrm>
        <a:prstGeom prst="ellipse">
          <a:avLst/>
        </a:prstGeom>
        <a:solidFill>
          <a:srgbClr val="14967C">
            <a:shade val="50000"/>
            <a:hueOff val="-203596"/>
            <a:satOff val="-26488"/>
            <a:lumOff val="23120"/>
            <a:alphaOff val="0"/>
          </a:srgbClr>
        </a:solidFill>
        <a:ln w="28575" cap="rnd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prstClr val="white"/>
              </a:solidFill>
              <a:latin typeface="PP Pangram Sans Narrow"/>
              <a:ea typeface="+mn-ea"/>
              <a:cs typeface="+mn-cs"/>
            </a:rPr>
            <a:t>равенство возможностей</a:t>
          </a:r>
        </a:p>
      </dsp:txBody>
      <dsp:txXfrm>
        <a:off x="6214186" y="4776092"/>
        <a:ext cx="1211958" cy="1179683"/>
      </dsp:txXfrm>
    </dsp:sp>
    <dsp:sp modelId="{FC0064A6-B7D8-45ED-9748-E602EA29288F}">
      <dsp:nvSpPr>
        <dsp:cNvPr id="0" name=""/>
        <dsp:cNvSpPr/>
      </dsp:nvSpPr>
      <dsp:spPr>
        <a:xfrm>
          <a:off x="3438997" y="4713378"/>
          <a:ext cx="1580196" cy="1445241"/>
        </a:xfrm>
        <a:prstGeom prst="ellipse">
          <a:avLst/>
        </a:prstGeom>
        <a:solidFill>
          <a:srgbClr val="14967C">
            <a:shade val="50000"/>
            <a:hueOff val="-101798"/>
            <a:satOff val="-13244"/>
            <a:lumOff val="11560"/>
            <a:alphaOff val="0"/>
          </a:srgbClr>
        </a:solidFill>
        <a:ln w="28575" cap="rnd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>
              <a:solidFill>
                <a:prstClr val="white"/>
              </a:solidFill>
              <a:latin typeface="PP Pangram Sans Narrow"/>
              <a:ea typeface="+mn-ea"/>
              <a:cs typeface="+mn-cs"/>
            </a:rPr>
            <a:t>доступность</a:t>
          </a:r>
        </a:p>
      </dsp:txBody>
      <dsp:txXfrm>
        <a:off x="3670411" y="4925029"/>
        <a:ext cx="1117368" cy="1021939"/>
      </dsp:txXfrm>
    </dsp:sp>
    <dsp:sp modelId="{BD13F430-3900-4CDF-823A-A85E7E6B4CFD}">
      <dsp:nvSpPr>
        <dsp:cNvPr id="0" name=""/>
        <dsp:cNvSpPr/>
      </dsp:nvSpPr>
      <dsp:spPr>
        <a:xfrm>
          <a:off x="1031915" y="4014502"/>
          <a:ext cx="1608488" cy="1572349"/>
        </a:xfrm>
        <a:prstGeom prst="ellipse">
          <a:avLst/>
        </a:prstGeom>
        <a:solidFill>
          <a:srgbClr val="14967C">
            <a:shade val="50000"/>
            <a:hueOff val="-203596"/>
            <a:satOff val="-26488"/>
            <a:lumOff val="23120"/>
            <a:alphaOff val="0"/>
          </a:srgbClr>
        </a:solidFill>
        <a:ln w="28575" cap="rnd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prstClr val="white"/>
              </a:solidFill>
              <a:latin typeface="PP Pangram Sans Narrow"/>
              <a:ea typeface="+mn-ea"/>
              <a:cs typeface="+mn-cs"/>
            </a:rPr>
            <a:t>равенство мужчин и женщин</a:t>
          </a:r>
        </a:p>
      </dsp:txBody>
      <dsp:txXfrm>
        <a:off x="1267473" y="4244767"/>
        <a:ext cx="1137372" cy="1111819"/>
      </dsp:txXfrm>
    </dsp:sp>
    <dsp:sp modelId="{EC34CAF1-71F0-4D36-BC5E-F6950DAA2514}">
      <dsp:nvSpPr>
        <dsp:cNvPr id="0" name=""/>
        <dsp:cNvSpPr/>
      </dsp:nvSpPr>
      <dsp:spPr>
        <a:xfrm>
          <a:off x="517542" y="1126492"/>
          <a:ext cx="2502275" cy="2279865"/>
        </a:xfrm>
        <a:prstGeom prst="ellipse">
          <a:avLst/>
        </a:prstGeom>
        <a:solidFill>
          <a:schemeClr val="accent3">
            <a:shade val="50000"/>
            <a:hueOff val="-101798"/>
            <a:satOff val="-13244"/>
            <a:lumOff val="11560"/>
            <a:alphaOff val="0"/>
          </a:schemeClr>
        </a:solidFill>
        <a:ln w="285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latin typeface="PP Pangram Sans Narrow"/>
            </a:rPr>
            <a:t>уважение развивающихся способностей детей-инвалидов и уважение права детей-инвалидов сохранять свою индивидуальность</a:t>
          </a:r>
        </a:p>
      </dsp:txBody>
      <dsp:txXfrm>
        <a:off x="883992" y="1460370"/>
        <a:ext cx="1769375" cy="161210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7392E3-5432-44D5-A7B4-31350119E999}">
      <dsp:nvSpPr>
        <dsp:cNvPr id="0" name=""/>
        <dsp:cNvSpPr/>
      </dsp:nvSpPr>
      <dsp:spPr>
        <a:xfrm rot="5400000">
          <a:off x="6224048" y="-1970258"/>
          <a:ext cx="2079399" cy="6539897"/>
        </a:xfrm>
        <a:prstGeom prst="round2Same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72000" lvl="1" indent="0" algn="just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ru-RU" sz="2100" b="1" i="1" kern="1200" dirty="0">
              <a:solidFill>
                <a:schemeClr val="bg2">
                  <a:lumMod val="75000"/>
                </a:schemeClr>
              </a:solidFill>
              <a:latin typeface="PP Pangram Sans Narrow"/>
            </a:rPr>
            <a:t>Инвалид</a:t>
          </a:r>
          <a:r>
            <a:rPr lang="ru-RU" sz="2100" kern="1200" dirty="0">
              <a:latin typeface="PP Pangram Sans Narrow"/>
            </a:rPr>
            <a:t> – лицо, которое имеет нарушение здоровья со стойким расстройством функций организма, обусловленное заболеваниями, последствиями травм или дефектами, приводящее к ограничению жизнедеятельности и вызывающее необходимость его социальной защиты </a:t>
          </a:r>
        </a:p>
      </dsp:txBody>
      <dsp:txXfrm rot="-5400000">
        <a:off x="3993799" y="361499"/>
        <a:ext cx="6438389" cy="1876383"/>
      </dsp:txXfrm>
    </dsp:sp>
    <dsp:sp modelId="{775CB919-142E-498E-BE48-8E0845E0BA40}">
      <dsp:nvSpPr>
        <dsp:cNvPr id="0" name=""/>
        <dsp:cNvSpPr/>
      </dsp:nvSpPr>
      <dsp:spPr>
        <a:xfrm>
          <a:off x="131290" y="65"/>
          <a:ext cx="3862509" cy="2599249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b="1" i="1" kern="1200" dirty="0">
              <a:latin typeface="PP Pangram Sans Narrow"/>
            </a:rPr>
            <a:t>Статья 1 Федерального закона от 24.11.1995 № 181-ФЗ </a:t>
          </a:r>
          <a:br>
            <a:rPr lang="ru-RU" sz="2500" b="1" i="1" kern="1200" dirty="0">
              <a:latin typeface="PP Pangram Sans Narrow"/>
            </a:rPr>
          </a:br>
          <a:r>
            <a:rPr lang="ru-RU" sz="2500" b="1" i="1" kern="1200" dirty="0">
              <a:latin typeface="PP Pangram Sans Narrow"/>
            </a:rPr>
            <a:t>«О социальной защите инвалидов в Российской Федерации»</a:t>
          </a:r>
          <a:endParaRPr lang="ru-RU" sz="2500" kern="1200" dirty="0">
            <a:latin typeface="PP Pangram Sans Narrow"/>
          </a:endParaRPr>
        </a:p>
      </dsp:txBody>
      <dsp:txXfrm>
        <a:off x="258175" y="126950"/>
        <a:ext cx="3608739" cy="2345479"/>
      </dsp:txXfrm>
    </dsp:sp>
    <dsp:sp modelId="{48A368E8-A683-48A3-AEA6-31E7D36E0B0F}">
      <dsp:nvSpPr>
        <dsp:cNvPr id="0" name=""/>
        <dsp:cNvSpPr/>
      </dsp:nvSpPr>
      <dsp:spPr>
        <a:xfrm rot="5400000">
          <a:off x="6256150" y="726851"/>
          <a:ext cx="2079399" cy="6604100"/>
        </a:xfrm>
        <a:prstGeom prst="round2Same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72000" lvl="1" indent="0" algn="just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ru-RU" sz="2100" b="1" i="1" kern="1200" dirty="0">
              <a:solidFill>
                <a:schemeClr val="bg2">
                  <a:lumMod val="75000"/>
                </a:schemeClr>
              </a:solidFill>
              <a:latin typeface="PP Pangram Sans Narrow"/>
            </a:rPr>
            <a:t>Инвалид</a:t>
          </a:r>
          <a:r>
            <a:rPr lang="ru-RU" sz="2100" kern="1200" dirty="0">
              <a:latin typeface="PP Pangram Sans Narrow"/>
            </a:rPr>
            <a:t> – лицо с устойчивыми физическими, психическими, интеллектуальными или сенсорными нарушениями, которые при взаимодействии с различными барьерами могут мешать полному и эффективному участию его в жизни общества </a:t>
          </a:r>
          <a:br>
            <a:rPr lang="ru-RU" sz="2100" kern="1200" dirty="0">
              <a:latin typeface="PP Pangram Sans Narrow"/>
            </a:rPr>
          </a:br>
          <a:r>
            <a:rPr lang="ru-RU" sz="2100" kern="1200" dirty="0">
              <a:latin typeface="PP Pangram Sans Narrow"/>
            </a:rPr>
            <a:t>наравне с другими </a:t>
          </a:r>
        </a:p>
      </dsp:txBody>
      <dsp:txXfrm rot="-5400000">
        <a:off x="3993800" y="3090709"/>
        <a:ext cx="6502592" cy="1876383"/>
      </dsp:txXfrm>
    </dsp:sp>
    <dsp:sp modelId="{00567F43-72C0-49D5-838C-BEB2DB78B453}">
      <dsp:nvSpPr>
        <dsp:cNvPr id="0" name=""/>
        <dsp:cNvSpPr/>
      </dsp:nvSpPr>
      <dsp:spPr>
        <a:xfrm>
          <a:off x="131290" y="2729277"/>
          <a:ext cx="3862509" cy="2599249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b="1" i="1" kern="1200" dirty="0">
              <a:latin typeface="PP Pangram Sans Narrow"/>
              <a:ea typeface="+mn-ea"/>
              <a:cs typeface="+mn-cs"/>
            </a:rPr>
            <a:t>Статья 1 Конвенции о правах инвалидов ООН</a:t>
          </a:r>
        </a:p>
      </dsp:txBody>
      <dsp:txXfrm>
        <a:off x="258175" y="2856162"/>
        <a:ext cx="3608739" cy="234547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A4A620-1D0D-46C4-B462-2A69B9C33D39}">
      <dsp:nvSpPr>
        <dsp:cNvPr id="0" name=""/>
        <dsp:cNvSpPr/>
      </dsp:nvSpPr>
      <dsp:spPr>
        <a:xfrm>
          <a:off x="4451806" y="0"/>
          <a:ext cx="6677709" cy="2063171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180000" marR="0" lvl="0" indent="0" algn="just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 typeface="Wingdings" panose="05000000000000000000" pitchFamily="2" charset="2"/>
            <a:buChar char="Ø"/>
            <a:tabLst/>
            <a:defRPr/>
          </a:pPr>
          <a:r>
            <a:rPr lang="ru-RU" sz="1600" b="0" kern="1200" dirty="0">
              <a:latin typeface="PP Pangram Sans Narrow"/>
              <a:cs typeface="Arial" panose="020B0604020202020204" pitchFamily="34" charset="0"/>
            </a:rPr>
            <a:t> определены национальные цели развития и </a:t>
          </a:r>
          <a:r>
            <a:rPr lang="ru-RU" sz="1600" b="0" kern="1200" dirty="0">
              <a:latin typeface="PP Pangram Sans Narrow"/>
              <a:ea typeface="+mn-ea"/>
              <a:cs typeface="Arial" panose="020B0604020202020204" pitchFamily="34" charset="0"/>
            </a:rPr>
            <a:t>стратегические</a:t>
          </a:r>
          <a:r>
            <a:rPr lang="ru-RU" sz="1600" b="0" kern="1200" dirty="0">
              <a:latin typeface="PP Pangram Sans Narrow"/>
              <a:cs typeface="Arial" panose="020B0604020202020204" pitchFamily="34" charset="0"/>
            </a:rPr>
            <a:t> приоритеты Правительства Российской Федерации по достижению национальных целей развития и целевых показателей, характеризующих их достижение</a:t>
          </a:r>
        </a:p>
      </dsp:txBody>
      <dsp:txXfrm>
        <a:off x="4451806" y="257896"/>
        <a:ext cx="5904020" cy="1547379"/>
      </dsp:txXfrm>
    </dsp:sp>
    <dsp:sp modelId="{E42EA1E0-6A79-4D43-93DB-CAA96482B4E6}">
      <dsp:nvSpPr>
        <dsp:cNvPr id="0" name=""/>
        <dsp:cNvSpPr/>
      </dsp:nvSpPr>
      <dsp:spPr>
        <a:xfrm>
          <a:off x="0" y="22533"/>
          <a:ext cx="4451806" cy="2063171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latin typeface="Arial" panose="020B0604020202020204" pitchFamily="34" charset="0"/>
              <a:cs typeface="Arial" panose="020B0604020202020204" pitchFamily="34" charset="0"/>
            </a:rPr>
            <a:t>Указ Президента Российской Федерации </a:t>
          </a:r>
          <a:br>
            <a:rPr lang="ru-RU" sz="1400" b="1" kern="12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ru-RU" sz="1400" b="1" kern="1200" dirty="0">
              <a:latin typeface="Arial" panose="020B0604020202020204" pitchFamily="34" charset="0"/>
              <a:cs typeface="Arial" panose="020B0604020202020204" pitchFamily="34" charset="0"/>
            </a:rPr>
            <a:t>от 07.05.2018 № 204 «О национальных целях развития Российской Федерации на период до 2024 года»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lang="ru-RU" sz="1400" b="1" kern="12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ru-RU" sz="1400" b="1" kern="1200" dirty="0">
              <a:latin typeface="Arial" panose="020B0604020202020204" pitchFamily="34" charset="0"/>
              <a:cs typeface="Arial" panose="020B0604020202020204" pitchFamily="34" charset="0"/>
            </a:rPr>
            <a:t>Указ Президента Российской Федерации 21.07.2020 № 474 «О национальных целях развития Российской Федерации на период до 2030 года»</a:t>
          </a:r>
        </a:p>
      </dsp:txBody>
      <dsp:txXfrm>
        <a:off x="100716" y="123249"/>
        <a:ext cx="4250374" cy="1861739"/>
      </dsp:txXfrm>
    </dsp:sp>
    <dsp:sp modelId="{955F654A-6033-4CFD-AFA5-1643B4ED93AE}">
      <dsp:nvSpPr>
        <dsp:cNvPr id="0" name=""/>
        <dsp:cNvSpPr/>
      </dsp:nvSpPr>
      <dsp:spPr>
        <a:xfrm>
          <a:off x="4452892" y="2270729"/>
          <a:ext cx="6671187" cy="2386655"/>
        </a:xfrm>
        <a:prstGeom prst="rightArrow">
          <a:avLst>
            <a:gd name="adj1" fmla="val 75000"/>
            <a:gd name="adj2" fmla="val 50000"/>
          </a:avLst>
        </a:prstGeom>
        <a:solidFill>
          <a:srgbClr val="14967C">
            <a:tint val="40000"/>
            <a:alpha val="90000"/>
            <a:hueOff val="0"/>
            <a:satOff val="0"/>
            <a:lumOff val="0"/>
            <a:alphaOff val="0"/>
          </a:srgbClr>
        </a:solidFill>
        <a:ln w="15875" cap="rnd" cmpd="sng" algn="ctr">
          <a:solidFill>
            <a:srgbClr val="14967C">
              <a:tint val="40000"/>
              <a:alpha val="9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180000" marR="0" lvl="0" indent="0" algn="just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 typeface="Wingdings" panose="05000000000000000000" pitchFamily="2" charset="2"/>
            <a:buChar char="Ø"/>
            <a:tabLst/>
            <a:defRPr/>
          </a:pPr>
          <a:r>
            <a:rPr lang="ru-RU" sz="1500" b="0" kern="1200" dirty="0">
              <a:latin typeface="PP Pangram Sans Narrow"/>
              <a:ea typeface="+mn-ea"/>
              <a:cs typeface="Arial" panose="020B0604020202020204" pitchFamily="34" charset="0"/>
            </a:rPr>
            <a:t> утверждены</a:t>
          </a:r>
          <a:r>
            <a:rPr lang="ru-RU" sz="1500" b="0" kern="1200" dirty="0">
              <a:latin typeface="PP Pangram Sans Narrow"/>
              <a:cs typeface="Arial" panose="020B0604020202020204" pitchFamily="34" charset="0"/>
            </a:rPr>
            <a:t> конкретные действия по достижению национальных целей развития</a:t>
          </a:r>
        </a:p>
        <a:p>
          <a:pPr marL="180000" marR="0" lvl="0" indent="0" algn="just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 typeface="Wingdings" panose="05000000000000000000" pitchFamily="2" charset="2"/>
            <a:buNone/>
            <a:tabLst/>
            <a:defRPr/>
          </a:pPr>
          <a:endParaRPr lang="ru-RU" sz="800" b="0" kern="1200" dirty="0">
            <a:latin typeface="PP Pangram Sans Narrow"/>
            <a:cs typeface="Arial" panose="020B0604020202020204" pitchFamily="34" charset="0"/>
          </a:endParaRPr>
        </a:p>
        <a:p>
          <a:pPr marL="180000" marR="0" lvl="0" indent="0" algn="just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 typeface="Wingdings" panose="05000000000000000000" pitchFamily="2" charset="2"/>
            <a:buChar char="Ø"/>
            <a:tabLst/>
            <a:defRPr/>
          </a:pPr>
          <a:r>
            <a:rPr lang="ru-RU" sz="1500" b="0" kern="1200" dirty="0">
              <a:latin typeface="PP Pangram Sans Narrow"/>
              <a:cs typeface="Arial" panose="020B0604020202020204" pitchFamily="34" charset="0"/>
            </a:rPr>
            <a:t> сформирована последовательность мероприятий и этапы, в том числе поддержка лиц с ограниченными возможностями и инвалидов в части обеспечения доступных приоритетных объектов социальной, транспортной, инженерной инфраструктур</a:t>
          </a:r>
        </a:p>
      </dsp:txBody>
      <dsp:txXfrm>
        <a:off x="4452892" y="2569061"/>
        <a:ext cx="5776191" cy="1789991"/>
      </dsp:txXfrm>
    </dsp:sp>
    <dsp:sp modelId="{0933EF11-52E8-4AC4-90D7-C2C6EDC4858A}">
      <dsp:nvSpPr>
        <dsp:cNvPr id="0" name=""/>
        <dsp:cNvSpPr/>
      </dsp:nvSpPr>
      <dsp:spPr>
        <a:xfrm>
          <a:off x="45661" y="2452443"/>
          <a:ext cx="4447458" cy="2063171"/>
        </a:xfrm>
        <a:prstGeom prst="roundRect">
          <a:avLst/>
        </a:prstGeom>
        <a:solidFill>
          <a:srgbClr val="14A30D">
            <a:alpha val="74000"/>
          </a:srgbClr>
        </a:solidFill>
        <a:ln w="285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b="1" kern="1200" dirty="0">
              <a:latin typeface="Arial" panose="020B0604020202020204" pitchFamily="34" charset="0"/>
              <a:cs typeface="Arial" panose="020B0604020202020204" pitchFamily="34" charset="0"/>
            </a:rPr>
            <a:t>Распоряжение Правительства Российской Федерации от 01.10.2021 № 2765-р </a:t>
          </a:r>
          <a:br>
            <a:rPr lang="ru-RU" sz="1400" b="1" kern="12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ru-RU" sz="1400" b="1" kern="1200" dirty="0">
              <a:latin typeface="Arial" panose="020B0604020202020204" pitchFamily="34" charset="0"/>
              <a:cs typeface="Arial" panose="020B0604020202020204" pitchFamily="34" charset="0"/>
            </a:rPr>
            <a:t>«Единый план по достижению национальных целей развития Российской Федерации </a:t>
          </a:r>
          <a:br>
            <a:rPr lang="ru-RU" sz="1400" b="1" kern="12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ru-RU" sz="1400" b="1" kern="1200" dirty="0">
              <a:latin typeface="Arial" panose="020B0604020202020204" pitchFamily="34" charset="0"/>
              <a:cs typeface="Arial" panose="020B0604020202020204" pitchFamily="34" charset="0"/>
            </a:rPr>
            <a:t>на период до 2024 года и на плановый период до 2030 года» </a:t>
          </a:r>
          <a:br>
            <a:rPr lang="ru-RU" sz="1400" b="1" kern="12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ru-RU" sz="1400" b="1" kern="1200" dirty="0">
              <a:latin typeface="Arial" panose="020B0604020202020204" pitchFamily="34" charset="0"/>
              <a:cs typeface="Arial" panose="020B0604020202020204" pitchFamily="34" charset="0"/>
            </a:rPr>
            <a:t>(пункт 1.2.5)</a:t>
          </a:r>
        </a:p>
      </dsp:txBody>
      <dsp:txXfrm>
        <a:off x="146377" y="2553159"/>
        <a:ext cx="4246026" cy="186173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EC06C0-88AE-49F2-8D6C-773DC88E5D85}">
      <dsp:nvSpPr>
        <dsp:cNvPr id="0" name=""/>
        <dsp:cNvSpPr/>
      </dsp:nvSpPr>
      <dsp:spPr>
        <a:xfrm>
          <a:off x="228524" y="564946"/>
          <a:ext cx="5416801" cy="1692750"/>
        </a:xfrm>
        <a:prstGeom prst="rect">
          <a:avLst/>
        </a:prstGeom>
        <a:solidFill>
          <a:schemeClr val="lt1">
            <a:alpha val="55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6556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latin typeface="PP Pangram Sans Narrow"/>
              <a:cs typeface="Arial" panose="020B0604020202020204" pitchFamily="34" charset="0"/>
            </a:rPr>
            <a:t>Обеспечение беспрепятственного доступа инвалидов к информации</a:t>
          </a:r>
          <a:endParaRPr lang="ru-RU" sz="1800" kern="1200" dirty="0">
            <a:latin typeface="PP Pangram Sans Narrow"/>
            <a:cs typeface="Arial" panose="020B0604020202020204" pitchFamily="34" charset="0"/>
          </a:endParaRPr>
        </a:p>
      </dsp:txBody>
      <dsp:txXfrm>
        <a:off x="228524" y="564946"/>
        <a:ext cx="5416801" cy="1692750"/>
      </dsp:txXfrm>
    </dsp:sp>
    <dsp:sp modelId="{DB4C56BE-BF6D-48D4-AA28-22584312BCBC}">
      <dsp:nvSpPr>
        <dsp:cNvPr id="0" name=""/>
        <dsp:cNvSpPr/>
      </dsp:nvSpPr>
      <dsp:spPr>
        <a:xfrm>
          <a:off x="2824" y="320438"/>
          <a:ext cx="1184925" cy="1777388"/>
        </a:xfrm>
        <a:prstGeom prst="rect">
          <a:avLst/>
        </a:prstGeom>
        <a:solidFill>
          <a:schemeClr val="accent3">
            <a:tint val="5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CCAC07-F8A8-4CC3-9B69-7D1A3EC13A41}">
      <dsp:nvSpPr>
        <dsp:cNvPr id="0" name=""/>
        <dsp:cNvSpPr/>
      </dsp:nvSpPr>
      <dsp:spPr>
        <a:xfrm>
          <a:off x="6101653" y="564946"/>
          <a:ext cx="5416801" cy="1692750"/>
        </a:xfrm>
        <a:prstGeom prst="rect">
          <a:avLst/>
        </a:prstGeom>
        <a:solidFill>
          <a:schemeClr val="lt1">
            <a:alpha val="55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6556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>
              <a:latin typeface="PP Pangram Sans Narrow"/>
              <a:cs typeface="Arial" panose="020B0604020202020204" pitchFamily="34" charset="0"/>
            </a:rPr>
            <a:t>Обеспечение беспрепятственного доступа инвалидов к объектам социальной, инженерной и транспортной инфраструктур</a:t>
          </a:r>
          <a:endParaRPr lang="ru-RU" sz="1800" kern="1200" dirty="0">
            <a:latin typeface="PP Pangram Sans Narrow"/>
            <a:cs typeface="Arial" panose="020B0604020202020204" pitchFamily="34" charset="0"/>
          </a:endParaRPr>
        </a:p>
      </dsp:txBody>
      <dsp:txXfrm>
        <a:off x="6101653" y="564946"/>
        <a:ext cx="5416801" cy="1692750"/>
      </dsp:txXfrm>
    </dsp:sp>
    <dsp:sp modelId="{DA1A8FD8-5D0B-4BE4-B8F0-EFD5B9FD536A}">
      <dsp:nvSpPr>
        <dsp:cNvPr id="0" name=""/>
        <dsp:cNvSpPr/>
      </dsp:nvSpPr>
      <dsp:spPr>
        <a:xfrm>
          <a:off x="5875953" y="320438"/>
          <a:ext cx="1184925" cy="1777388"/>
        </a:xfrm>
        <a:prstGeom prst="rect">
          <a:avLst/>
        </a:prstGeom>
        <a:solidFill>
          <a:schemeClr val="accent3">
            <a:tint val="50000"/>
            <a:hueOff val="3751"/>
            <a:satOff val="171"/>
            <a:lumOff val="-891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7F3A50-8232-4C3D-A089-F0CA9CAA6820}">
      <dsp:nvSpPr>
        <dsp:cNvPr id="0" name=""/>
        <dsp:cNvSpPr/>
      </dsp:nvSpPr>
      <dsp:spPr>
        <a:xfrm>
          <a:off x="228524" y="2695931"/>
          <a:ext cx="5416801" cy="1692750"/>
        </a:xfrm>
        <a:prstGeom prst="rect">
          <a:avLst/>
        </a:prstGeom>
        <a:solidFill>
          <a:schemeClr val="lt1">
            <a:alpha val="55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6556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latin typeface="PP Pangram Sans Narrow"/>
              <a:cs typeface="Arial" panose="020B0604020202020204" pitchFamily="34" charset="0"/>
            </a:rPr>
            <a:t>Оценка соблюдения </a:t>
          </a:r>
          <a:r>
            <a:rPr lang="ru-RU" sz="1800" b="1" kern="1200" dirty="0">
              <a:latin typeface="PP Pangram Sans Narrow"/>
              <a:ea typeface="+mn-ea"/>
              <a:cs typeface="Arial" panose="020B0604020202020204" pitchFamily="34" charset="0"/>
            </a:rPr>
            <a:t>обязательных</a:t>
          </a:r>
          <a:r>
            <a:rPr lang="ru-RU" sz="1800" b="1" kern="1200" dirty="0">
              <a:latin typeface="PP Pangram Sans Narrow"/>
              <a:cs typeface="Arial" panose="020B0604020202020204" pitchFamily="34" charset="0"/>
            </a:rPr>
            <a:t> требований к обеспечению доступности для инвалидов объектов социальной, инженерной и транспортной инфраструктур и предоставляемых услуг</a:t>
          </a:r>
          <a:endParaRPr lang="ru-RU" sz="1800" kern="1200" dirty="0">
            <a:latin typeface="PP Pangram Sans Narrow"/>
            <a:cs typeface="Arial" panose="020B0604020202020204" pitchFamily="34" charset="0"/>
          </a:endParaRPr>
        </a:p>
      </dsp:txBody>
      <dsp:txXfrm>
        <a:off x="228524" y="2695931"/>
        <a:ext cx="5416801" cy="1692750"/>
      </dsp:txXfrm>
    </dsp:sp>
    <dsp:sp modelId="{C40F6C0B-6ED1-4091-8EFE-7C5DA01EBC40}">
      <dsp:nvSpPr>
        <dsp:cNvPr id="0" name=""/>
        <dsp:cNvSpPr/>
      </dsp:nvSpPr>
      <dsp:spPr>
        <a:xfrm>
          <a:off x="2824" y="2451422"/>
          <a:ext cx="1184925" cy="1777388"/>
        </a:xfrm>
        <a:prstGeom prst="rect">
          <a:avLst/>
        </a:prstGeom>
        <a:solidFill>
          <a:schemeClr val="accent3">
            <a:tint val="50000"/>
            <a:hueOff val="7501"/>
            <a:satOff val="343"/>
            <a:lumOff val="-1782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3871FD-6323-4E4B-AB02-242CBA5E7702}">
      <dsp:nvSpPr>
        <dsp:cNvPr id="0" name=""/>
        <dsp:cNvSpPr/>
      </dsp:nvSpPr>
      <dsp:spPr>
        <a:xfrm>
          <a:off x="6101653" y="2695931"/>
          <a:ext cx="5416801" cy="1692750"/>
        </a:xfrm>
        <a:prstGeom prst="rect">
          <a:avLst/>
        </a:prstGeom>
        <a:solidFill>
          <a:schemeClr val="lt1">
            <a:alpha val="55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6556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>
              <a:latin typeface="PP Pangram Sans Narrow"/>
              <a:cs typeface="Arial" panose="020B0604020202020204" pitchFamily="34" charset="0"/>
            </a:rPr>
            <a:t>Ответственность за уклонение от исполнения требований к созданию условий для беспрепятственного доступа инвалидов к объектам социальной, инженерной и транспортной инфраструктур</a:t>
          </a:r>
          <a:endParaRPr lang="ru-RU" sz="1800" kern="1200" dirty="0">
            <a:latin typeface="PP Pangram Sans Narrow"/>
            <a:cs typeface="Arial" panose="020B0604020202020204" pitchFamily="34" charset="0"/>
          </a:endParaRPr>
        </a:p>
      </dsp:txBody>
      <dsp:txXfrm>
        <a:off x="6101653" y="2695931"/>
        <a:ext cx="5416801" cy="1692750"/>
      </dsp:txXfrm>
    </dsp:sp>
    <dsp:sp modelId="{38CFAF0C-7B78-4F7A-AE70-7AD9408B25FA}">
      <dsp:nvSpPr>
        <dsp:cNvPr id="0" name=""/>
        <dsp:cNvSpPr/>
      </dsp:nvSpPr>
      <dsp:spPr>
        <a:xfrm>
          <a:off x="5875953" y="2451422"/>
          <a:ext cx="1184925" cy="1777388"/>
        </a:xfrm>
        <a:prstGeom prst="rect">
          <a:avLst/>
        </a:prstGeom>
        <a:solidFill>
          <a:schemeClr val="accent3">
            <a:tint val="50000"/>
            <a:hueOff val="11252"/>
            <a:satOff val="514"/>
            <a:lumOff val="-2673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1C2DFD-A77B-4B02-B8A4-FD9B606EFA09}">
      <dsp:nvSpPr>
        <dsp:cNvPr id="0" name=""/>
        <dsp:cNvSpPr/>
      </dsp:nvSpPr>
      <dsp:spPr>
        <a:xfrm>
          <a:off x="108059" y="0"/>
          <a:ext cx="10294510" cy="2932900"/>
        </a:xfrm>
        <a:prstGeom prst="rightArrow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64EA67-378F-403C-987F-DBC24F6F39F2}">
      <dsp:nvSpPr>
        <dsp:cNvPr id="0" name=""/>
        <dsp:cNvSpPr/>
      </dsp:nvSpPr>
      <dsp:spPr>
        <a:xfrm>
          <a:off x="448073" y="941812"/>
          <a:ext cx="3430639" cy="1090569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 dirty="0"/>
            <a:t>Федеральный закон от 07.06.2017 № 116-ФЗ </a:t>
          </a:r>
          <a:br>
            <a:rPr lang="ru-RU" sz="1100" b="1" kern="1200" dirty="0"/>
          </a:br>
          <a:r>
            <a:rPr lang="ru-RU" sz="1100" b="1" kern="1200" dirty="0"/>
            <a:t>«О внесении изменений в Федеральный закон от 24.11.1995 «О социальной защите инвалидов в Российской Федерации»</a:t>
          </a:r>
        </a:p>
      </dsp:txBody>
      <dsp:txXfrm>
        <a:off x="501310" y="995049"/>
        <a:ext cx="3324165" cy="984095"/>
      </dsp:txXfrm>
    </dsp:sp>
    <dsp:sp modelId="{994F061F-6505-4523-8390-7914ED68FE3B}">
      <dsp:nvSpPr>
        <dsp:cNvPr id="0" name=""/>
        <dsp:cNvSpPr/>
      </dsp:nvSpPr>
      <dsp:spPr>
        <a:xfrm>
          <a:off x="4992742" y="905046"/>
          <a:ext cx="4008311" cy="1183343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 dirty="0"/>
            <a:t>Федеральный закон от 24.11.1995 № 181-ФЗ </a:t>
          </a:r>
          <a:br>
            <a:rPr lang="ru-RU" sz="1100" b="1" kern="1200" dirty="0"/>
          </a:br>
          <a:r>
            <a:rPr lang="ru-RU" sz="1100" b="1" kern="1200" dirty="0"/>
            <a:t>Статья 15.1. Государственный контроль (надзор) </a:t>
          </a:r>
          <a:br>
            <a:rPr lang="ru-RU" sz="1100" b="1" kern="1200" dirty="0"/>
          </a:br>
          <a:r>
            <a:rPr lang="ru-RU" sz="1100" b="1" kern="1200" dirty="0"/>
            <a:t>за обеспечением доступности для инвалидов объектов социальной, инженерной и транспортной инфраструктур и предоставляемых услуг</a:t>
          </a:r>
        </a:p>
      </dsp:txBody>
      <dsp:txXfrm>
        <a:off x="5050508" y="962812"/>
        <a:ext cx="3892779" cy="106781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1C2DFD-A77B-4B02-B8A4-FD9B606EFA09}">
      <dsp:nvSpPr>
        <dsp:cNvPr id="0" name=""/>
        <dsp:cNvSpPr/>
      </dsp:nvSpPr>
      <dsp:spPr>
        <a:xfrm>
          <a:off x="5" y="0"/>
          <a:ext cx="10590523" cy="3420981"/>
        </a:xfrm>
        <a:prstGeom prst="rightArrow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64EA67-378F-403C-987F-DBC24F6F39F2}">
      <dsp:nvSpPr>
        <dsp:cNvPr id="0" name=""/>
        <dsp:cNvSpPr/>
      </dsp:nvSpPr>
      <dsp:spPr>
        <a:xfrm>
          <a:off x="86487" y="988129"/>
          <a:ext cx="4421760" cy="1422963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/>
            <a:t>Федеральный закон от 11.06.2021 № 170-ФЗ </a:t>
          </a:r>
          <a:br>
            <a:rPr lang="ru-RU" sz="1200" b="1" kern="1200" dirty="0"/>
          </a:br>
          <a:r>
            <a:rPr lang="ru-RU" sz="1200" b="1" kern="1200" dirty="0"/>
            <a:t>«О внесении изменений в отдельные законодательные акты Российской Федерации в связи с принятием Федерального закона от 31.07.2020 № 248-ФЗ «О государственном контроле (надзоре) и муниципальном контроле в Российской Федерации»</a:t>
          </a:r>
        </a:p>
      </dsp:txBody>
      <dsp:txXfrm>
        <a:off x="155950" y="1057592"/>
        <a:ext cx="4282834" cy="1284037"/>
      </dsp:txXfrm>
    </dsp:sp>
    <dsp:sp modelId="{994F061F-6505-4523-8390-7914ED68FE3B}">
      <dsp:nvSpPr>
        <dsp:cNvPr id="0" name=""/>
        <dsp:cNvSpPr/>
      </dsp:nvSpPr>
      <dsp:spPr>
        <a:xfrm>
          <a:off x="5124883" y="1085538"/>
          <a:ext cx="4318534" cy="1253269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/>
            <a:t>Федеральный закон от 24.11.1995 № 181-ФЗ </a:t>
          </a:r>
          <a:br>
            <a:rPr lang="ru-RU" sz="1200" b="1" kern="1200" dirty="0"/>
          </a:br>
          <a:r>
            <a:rPr lang="ru-RU" sz="1200" b="1" kern="1200" dirty="0"/>
            <a:t>Статья 15.1. Оценка соблюдения обязательных требований к обеспечению доступности для инвалидов объектов социальной, инженерной и транспортной инфраструктур и предоставляемых услуг</a:t>
          </a:r>
        </a:p>
      </dsp:txBody>
      <dsp:txXfrm>
        <a:off x="5186063" y="1146718"/>
        <a:ext cx="4196174" cy="113090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CEE3DE-4CE4-4AF8-B864-D59674B361C3}">
      <dsp:nvSpPr>
        <dsp:cNvPr id="0" name=""/>
        <dsp:cNvSpPr/>
      </dsp:nvSpPr>
      <dsp:spPr>
        <a:xfrm>
          <a:off x="6372599" y="3315223"/>
          <a:ext cx="221791" cy="17166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16628"/>
              </a:lnTo>
              <a:lnTo>
                <a:pt x="221791" y="1716628"/>
              </a:lnTo>
            </a:path>
          </a:pathLst>
        </a:custGeom>
        <a:noFill/>
        <a:ln w="15875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BC57CD-D025-4455-81DA-DCB898AE3C89}">
      <dsp:nvSpPr>
        <dsp:cNvPr id="0" name=""/>
        <dsp:cNvSpPr/>
      </dsp:nvSpPr>
      <dsp:spPr>
        <a:xfrm>
          <a:off x="6372599" y="3315223"/>
          <a:ext cx="235853" cy="10771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77174"/>
              </a:lnTo>
              <a:lnTo>
                <a:pt x="235853" y="1077174"/>
              </a:lnTo>
            </a:path>
          </a:pathLst>
        </a:custGeom>
        <a:noFill/>
        <a:ln w="15875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24D8D5-6FFC-4159-8FC1-DFD86C5C8488}">
      <dsp:nvSpPr>
        <dsp:cNvPr id="0" name=""/>
        <dsp:cNvSpPr/>
      </dsp:nvSpPr>
      <dsp:spPr>
        <a:xfrm>
          <a:off x="6372599" y="3315223"/>
          <a:ext cx="224146" cy="4292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9264"/>
              </a:lnTo>
              <a:lnTo>
                <a:pt x="224146" y="429264"/>
              </a:lnTo>
            </a:path>
          </a:pathLst>
        </a:custGeom>
        <a:noFill/>
        <a:ln w="15875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8253F6-92EE-4592-A590-6FFD6DCFAAF2}">
      <dsp:nvSpPr>
        <dsp:cNvPr id="0" name=""/>
        <dsp:cNvSpPr/>
      </dsp:nvSpPr>
      <dsp:spPr>
        <a:xfrm>
          <a:off x="8007270" y="2876454"/>
          <a:ext cx="91440" cy="15357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9914"/>
              </a:lnTo>
              <a:lnTo>
                <a:pt x="52774" y="29914"/>
              </a:lnTo>
              <a:lnTo>
                <a:pt x="52774" y="153575"/>
              </a:lnTo>
            </a:path>
          </a:pathLst>
        </a:custGeom>
        <a:noFill/>
        <a:ln w="15875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EF980F-1B41-4EE7-B33B-1E1BABB15097}">
      <dsp:nvSpPr>
        <dsp:cNvPr id="0" name=""/>
        <dsp:cNvSpPr/>
      </dsp:nvSpPr>
      <dsp:spPr>
        <a:xfrm>
          <a:off x="4902200" y="1354899"/>
          <a:ext cx="3150790" cy="7659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42262"/>
              </a:lnTo>
              <a:lnTo>
                <a:pt x="3150790" y="642262"/>
              </a:lnTo>
              <a:lnTo>
                <a:pt x="3150790" y="765924"/>
              </a:lnTo>
            </a:path>
          </a:pathLst>
        </a:custGeom>
        <a:noFill/>
        <a:ln w="15875" cap="rnd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F9EB7F-B22E-4AFD-BF8F-EADDF93E7661}">
      <dsp:nvSpPr>
        <dsp:cNvPr id="0" name=""/>
        <dsp:cNvSpPr/>
      </dsp:nvSpPr>
      <dsp:spPr>
        <a:xfrm>
          <a:off x="3244020" y="3457281"/>
          <a:ext cx="114548" cy="11210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21006"/>
              </a:lnTo>
              <a:lnTo>
                <a:pt x="114548" y="1121006"/>
              </a:lnTo>
            </a:path>
          </a:pathLst>
        </a:custGeom>
        <a:noFill/>
        <a:ln w="15875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004943-4625-4F8F-BBBA-6F8BBBCF82BC}">
      <dsp:nvSpPr>
        <dsp:cNvPr id="0" name=""/>
        <dsp:cNvSpPr/>
      </dsp:nvSpPr>
      <dsp:spPr>
        <a:xfrm>
          <a:off x="4205178" y="1354899"/>
          <a:ext cx="697021" cy="1003319"/>
        </a:xfrm>
        <a:custGeom>
          <a:avLst/>
          <a:gdLst/>
          <a:ahLst/>
          <a:cxnLst/>
          <a:rect l="0" t="0" r="0" b="0"/>
          <a:pathLst>
            <a:path>
              <a:moveTo>
                <a:pt x="697021" y="0"/>
              </a:moveTo>
              <a:lnTo>
                <a:pt x="697021" y="879657"/>
              </a:lnTo>
              <a:lnTo>
                <a:pt x="0" y="879657"/>
              </a:lnTo>
              <a:lnTo>
                <a:pt x="0" y="1003319"/>
              </a:lnTo>
            </a:path>
          </a:pathLst>
        </a:custGeom>
        <a:noFill/>
        <a:ln w="15875" cap="rnd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DAE69B-CD2B-4C7F-A41D-7D1D3FF182FE}">
      <dsp:nvSpPr>
        <dsp:cNvPr id="0" name=""/>
        <dsp:cNvSpPr/>
      </dsp:nvSpPr>
      <dsp:spPr>
        <a:xfrm>
          <a:off x="259439" y="3066028"/>
          <a:ext cx="120510" cy="14342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34235"/>
              </a:lnTo>
              <a:lnTo>
                <a:pt x="120510" y="1434235"/>
              </a:lnTo>
            </a:path>
          </a:pathLst>
        </a:custGeom>
        <a:noFill/>
        <a:ln w="15875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C10E279-4EBA-4BF9-894B-40D4C75AE1D3}">
      <dsp:nvSpPr>
        <dsp:cNvPr id="0" name=""/>
        <dsp:cNvSpPr/>
      </dsp:nvSpPr>
      <dsp:spPr>
        <a:xfrm>
          <a:off x="1297197" y="1354899"/>
          <a:ext cx="3605002" cy="566846"/>
        </a:xfrm>
        <a:custGeom>
          <a:avLst/>
          <a:gdLst/>
          <a:ahLst/>
          <a:cxnLst/>
          <a:rect l="0" t="0" r="0" b="0"/>
          <a:pathLst>
            <a:path>
              <a:moveTo>
                <a:pt x="3605002" y="0"/>
              </a:moveTo>
              <a:lnTo>
                <a:pt x="3605002" y="443185"/>
              </a:lnTo>
              <a:lnTo>
                <a:pt x="0" y="443185"/>
              </a:lnTo>
              <a:lnTo>
                <a:pt x="0" y="566846"/>
              </a:lnTo>
            </a:path>
          </a:pathLst>
        </a:custGeom>
        <a:noFill/>
        <a:ln w="15875" cap="rnd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010E27-6A31-498B-BE4C-E33EFE798D0E}">
      <dsp:nvSpPr>
        <dsp:cNvPr id="0" name=""/>
        <dsp:cNvSpPr/>
      </dsp:nvSpPr>
      <dsp:spPr>
        <a:xfrm>
          <a:off x="596705" y="432372"/>
          <a:ext cx="8610988" cy="922526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62000"/>
                <a:hueMod val="94000"/>
                <a:satMod val="140000"/>
                <a:lumMod val="11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84000"/>
                <a:satMod val="16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800" b="1" kern="1200" dirty="0">
              <a:solidFill>
                <a:schemeClr val="bg1">
                  <a:lumMod val="85000"/>
                  <a:lumOff val="15000"/>
                </a:schemeClr>
              </a:solidFill>
              <a:latin typeface="PP Pangram Sans Narrow"/>
            </a:rPr>
            <a:t>Деятельность контрольных (надзорных) органов (полномочия)</a:t>
          </a:r>
        </a:p>
      </dsp:txBody>
      <dsp:txXfrm>
        <a:off x="641739" y="477406"/>
        <a:ext cx="8520920" cy="832458"/>
      </dsp:txXfrm>
    </dsp:sp>
    <dsp:sp modelId="{AA0629BE-388A-4395-A04D-29196C24F768}">
      <dsp:nvSpPr>
        <dsp:cNvPr id="0" name=""/>
        <dsp:cNvSpPr/>
      </dsp:nvSpPr>
      <dsp:spPr>
        <a:xfrm>
          <a:off x="0" y="1921746"/>
          <a:ext cx="2594395" cy="1144281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62000"/>
                <a:hueMod val="94000"/>
                <a:satMod val="140000"/>
                <a:lumMod val="11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84000"/>
                <a:satMod val="16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chemeClr val="bg1">
                  <a:lumMod val="85000"/>
                  <a:lumOff val="15000"/>
                </a:schemeClr>
              </a:solidFill>
              <a:latin typeface="PP Pangram Sans Narrow"/>
            </a:rPr>
            <a:t>Предупреждение нарушений обязательных требований </a:t>
          </a:r>
        </a:p>
      </dsp:txBody>
      <dsp:txXfrm>
        <a:off x="55859" y="1977605"/>
        <a:ext cx="2482677" cy="1032563"/>
      </dsp:txXfrm>
    </dsp:sp>
    <dsp:sp modelId="{43C9AB35-67A5-4AE1-A248-C8858EAD8314}">
      <dsp:nvSpPr>
        <dsp:cNvPr id="0" name=""/>
        <dsp:cNvSpPr/>
      </dsp:nvSpPr>
      <dsp:spPr>
        <a:xfrm>
          <a:off x="379950" y="4152088"/>
          <a:ext cx="2097829" cy="696349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62000"/>
                <a:hueMod val="94000"/>
                <a:satMod val="140000"/>
                <a:lumMod val="11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84000"/>
                <a:satMod val="16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i="0" kern="1200" dirty="0">
              <a:latin typeface="PP Pangram Sans Narrow"/>
            </a:rPr>
            <a:t>Профилактика нарушений</a:t>
          </a:r>
        </a:p>
      </dsp:txBody>
      <dsp:txXfrm>
        <a:off x="413943" y="4186081"/>
        <a:ext cx="2029843" cy="628363"/>
      </dsp:txXfrm>
    </dsp:sp>
    <dsp:sp modelId="{4733F63F-0D7F-4414-8D07-A9C7011F1E0A}">
      <dsp:nvSpPr>
        <dsp:cNvPr id="0" name=""/>
        <dsp:cNvSpPr/>
      </dsp:nvSpPr>
      <dsp:spPr>
        <a:xfrm>
          <a:off x="3003730" y="2358218"/>
          <a:ext cx="2402896" cy="1099062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62000"/>
                <a:hueMod val="94000"/>
                <a:satMod val="140000"/>
                <a:lumMod val="11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84000"/>
                <a:satMod val="16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chemeClr val="bg1">
                  <a:lumMod val="85000"/>
                  <a:lumOff val="15000"/>
                </a:schemeClr>
              </a:solidFill>
              <a:latin typeface="PP Pangram Sans Narrow"/>
            </a:rPr>
            <a:t>Выявление нарушений обязательных требований</a:t>
          </a:r>
        </a:p>
      </dsp:txBody>
      <dsp:txXfrm>
        <a:off x="3057382" y="2411870"/>
        <a:ext cx="2295592" cy="991758"/>
      </dsp:txXfrm>
    </dsp:sp>
    <dsp:sp modelId="{2E5B1D30-719F-482B-8648-8A3146D06A5C}">
      <dsp:nvSpPr>
        <dsp:cNvPr id="0" name=""/>
        <dsp:cNvSpPr/>
      </dsp:nvSpPr>
      <dsp:spPr>
        <a:xfrm>
          <a:off x="3358568" y="4248762"/>
          <a:ext cx="2338828" cy="659051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62000"/>
                <a:hueMod val="94000"/>
                <a:satMod val="140000"/>
                <a:lumMod val="11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84000"/>
                <a:satMod val="16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kern="1200" dirty="0">
              <a:latin typeface="PP Pangram Sans Narrow"/>
            </a:rPr>
            <a:t>Оценка соблюдения требований</a:t>
          </a:r>
        </a:p>
      </dsp:txBody>
      <dsp:txXfrm>
        <a:off x="3390740" y="4280934"/>
        <a:ext cx="2274484" cy="594707"/>
      </dsp:txXfrm>
    </dsp:sp>
    <dsp:sp modelId="{5FF005D7-F010-4516-B985-77DC1B4CC00C}">
      <dsp:nvSpPr>
        <dsp:cNvPr id="0" name=""/>
        <dsp:cNvSpPr/>
      </dsp:nvSpPr>
      <dsp:spPr>
        <a:xfrm>
          <a:off x="5897634" y="2120823"/>
          <a:ext cx="4310711" cy="75563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62000"/>
                <a:hueMod val="94000"/>
                <a:satMod val="140000"/>
                <a:lumMod val="11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84000"/>
                <a:satMod val="16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chemeClr val="bg1">
                  <a:lumMod val="85000"/>
                  <a:lumOff val="15000"/>
                </a:schemeClr>
              </a:solidFill>
              <a:latin typeface="PP Pangram Sans Narrow"/>
            </a:rPr>
            <a:t>Пресечение нарушений обязательных требований</a:t>
          </a:r>
        </a:p>
      </dsp:txBody>
      <dsp:txXfrm>
        <a:off x="5934521" y="2157710"/>
        <a:ext cx="4236937" cy="681856"/>
      </dsp:txXfrm>
    </dsp:sp>
    <dsp:sp modelId="{C9E330B2-250F-4690-B7F7-B20C5AE2F131}">
      <dsp:nvSpPr>
        <dsp:cNvPr id="0" name=""/>
        <dsp:cNvSpPr/>
      </dsp:nvSpPr>
      <dsp:spPr>
        <a:xfrm>
          <a:off x="5950738" y="3030030"/>
          <a:ext cx="4218613" cy="285192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62000"/>
                <a:hueMod val="94000"/>
                <a:satMod val="140000"/>
                <a:lumMod val="11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84000"/>
                <a:satMod val="16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chemeClr val="bg1">
                  <a:lumMod val="85000"/>
                  <a:lumOff val="15000"/>
                </a:schemeClr>
              </a:solidFill>
              <a:latin typeface="PP Pangram Sans Narrow"/>
            </a:rPr>
            <a:t>Нарушения</a:t>
          </a:r>
        </a:p>
      </dsp:txBody>
      <dsp:txXfrm>
        <a:off x="5964660" y="3043952"/>
        <a:ext cx="4190769" cy="257348"/>
      </dsp:txXfrm>
    </dsp:sp>
    <dsp:sp modelId="{4ADD8F6D-126C-4DFF-828D-919933CEA29F}">
      <dsp:nvSpPr>
        <dsp:cNvPr id="0" name=""/>
        <dsp:cNvSpPr/>
      </dsp:nvSpPr>
      <dsp:spPr>
        <a:xfrm>
          <a:off x="6596746" y="3450056"/>
          <a:ext cx="3612730" cy="588864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62000"/>
                <a:hueMod val="94000"/>
                <a:satMod val="140000"/>
                <a:lumMod val="11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84000"/>
                <a:satMod val="16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kern="1200" dirty="0">
              <a:latin typeface="PP Pangram Sans Narrow"/>
            </a:rPr>
            <a:t>меры по пресечению выявленных нарушений обязательных требований</a:t>
          </a:r>
        </a:p>
      </dsp:txBody>
      <dsp:txXfrm>
        <a:off x="6625492" y="3478802"/>
        <a:ext cx="3555238" cy="531372"/>
      </dsp:txXfrm>
    </dsp:sp>
    <dsp:sp modelId="{D014F908-F5EB-4FE8-96DA-C10C7E07147A}">
      <dsp:nvSpPr>
        <dsp:cNvPr id="0" name=""/>
        <dsp:cNvSpPr/>
      </dsp:nvSpPr>
      <dsp:spPr>
        <a:xfrm>
          <a:off x="6608452" y="4135847"/>
          <a:ext cx="3601024" cy="513101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62000"/>
                <a:hueMod val="94000"/>
                <a:satMod val="140000"/>
                <a:lumMod val="11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84000"/>
                <a:satMod val="16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kern="1200" dirty="0">
              <a:latin typeface="PP Pangram Sans Narrow"/>
            </a:rPr>
            <a:t>меры по устранению последствий нарушений обязательных требований</a:t>
          </a:r>
        </a:p>
      </dsp:txBody>
      <dsp:txXfrm>
        <a:off x="6633500" y="4160895"/>
        <a:ext cx="3550928" cy="463005"/>
      </dsp:txXfrm>
    </dsp:sp>
    <dsp:sp modelId="{BCF111A4-BBF2-498D-A60E-7E5E51F1E4EF}">
      <dsp:nvSpPr>
        <dsp:cNvPr id="0" name=""/>
        <dsp:cNvSpPr/>
      </dsp:nvSpPr>
      <dsp:spPr>
        <a:xfrm>
          <a:off x="6594390" y="4737419"/>
          <a:ext cx="3615086" cy="588864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62000"/>
                <a:hueMod val="94000"/>
                <a:satMod val="140000"/>
                <a:lumMod val="11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84000"/>
                <a:satMod val="16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kern="1200" dirty="0">
              <a:latin typeface="PP Pangram Sans Narrow"/>
            </a:rPr>
            <a:t>меры по восстановлению правового положения</a:t>
          </a:r>
        </a:p>
      </dsp:txBody>
      <dsp:txXfrm>
        <a:off x="6623136" y="4766165"/>
        <a:ext cx="3557594" cy="53137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42BEDC-3538-4715-A9CC-045CA341E83A}">
      <dsp:nvSpPr>
        <dsp:cNvPr id="0" name=""/>
        <dsp:cNvSpPr/>
      </dsp:nvSpPr>
      <dsp:spPr>
        <a:xfrm>
          <a:off x="2791829" y="198526"/>
          <a:ext cx="4787669" cy="56729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shade val="80000"/>
                <a:hueOff val="0"/>
                <a:satOff val="0"/>
                <a:lumOff val="0"/>
                <a:alphaOff val="0"/>
                <a:tint val="98000"/>
                <a:hueMod val="94000"/>
                <a:satMod val="130000"/>
                <a:lumMod val="128000"/>
              </a:schemeClr>
            </a:gs>
            <a:gs pos="100000">
              <a:schemeClr val="accent3">
                <a:shade val="80000"/>
                <a:hueOff val="0"/>
                <a:satOff val="0"/>
                <a:lumOff val="0"/>
                <a:alphaOff val="0"/>
                <a:shade val="94000"/>
                <a:lumMod val="88000"/>
              </a:schemeClr>
            </a:gs>
          </a:gsLst>
          <a:lin ang="5400000" scaled="0"/>
        </a:grad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 dirty="0"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«Кодекс Российской Федерации об административных правонарушениях» от 30.12.2001 № 195-ФЗ</a:t>
          </a:r>
        </a:p>
      </dsp:txBody>
      <dsp:txXfrm>
        <a:off x="2808444" y="215141"/>
        <a:ext cx="4754439" cy="534061"/>
      </dsp:txXfrm>
    </dsp:sp>
    <dsp:sp modelId="{8CBC89E4-30F4-4654-958F-8961CF58F6B5}">
      <dsp:nvSpPr>
        <dsp:cNvPr id="0" name=""/>
        <dsp:cNvSpPr/>
      </dsp:nvSpPr>
      <dsp:spPr>
        <a:xfrm>
          <a:off x="1081259" y="765817"/>
          <a:ext cx="4104404" cy="279593"/>
        </a:xfrm>
        <a:custGeom>
          <a:avLst/>
          <a:gdLst/>
          <a:ahLst/>
          <a:cxnLst/>
          <a:rect l="0" t="0" r="0" b="0"/>
          <a:pathLst>
            <a:path>
              <a:moveTo>
                <a:pt x="4104404" y="0"/>
              </a:moveTo>
              <a:lnTo>
                <a:pt x="4104404" y="139796"/>
              </a:lnTo>
              <a:lnTo>
                <a:pt x="0" y="139796"/>
              </a:lnTo>
              <a:lnTo>
                <a:pt x="0" y="279593"/>
              </a:lnTo>
            </a:path>
          </a:pathLst>
        </a:custGeom>
        <a:noFill/>
        <a:ln w="15875" cap="rnd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B17803-6FA7-4215-AAEE-21421513AB5C}">
      <dsp:nvSpPr>
        <dsp:cNvPr id="0" name=""/>
        <dsp:cNvSpPr/>
      </dsp:nvSpPr>
      <dsp:spPr>
        <a:xfrm>
          <a:off x="0" y="1045411"/>
          <a:ext cx="2162519" cy="73418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shade val="80000"/>
                <a:hueOff val="0"/>
                <a:satOff val="0"/>
                <a:lumOff val="0"/>
                <a:alphaOff val="0"/>
                <a:tint val="98000"/>
                <a:hueMod val="94000"/>
                <a:satMod val="130000"/>
                <a:lumMod val="128000"/>
              </a:schemeClr>
            </a:gs>
            <a:gs pos="100000">
              <a:schemeClr val="accent3">
                <a:shade val="80000"/>
                <a:hueOff val="0"/>
                <a:satOff val="0"/>
                <a:lumOff val="0"/>
                <a:alphaOff val="0"/>
                <a:shade val="94000"/>
                <a:lumMod val="88000"/>
              </a:schemeClr>
            </a:gs>
          </a:gsLst>
          <a:lin ang="5400000" scaled="0"/>
        </a:grad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>
              <a:latin typeface="Calibri" panose="020F0502020204030204" pitchFamily="34" charset="0"/>
              <a:cs typeface="Calibri" panose="020F0502020204030204" pitchFamily="34" charset="0"/>
            </a:rPr>
            <a:t>Статья 5.42. Нарушение прав </a:t>
          </a:r>
          <a:r>
            <a:rPr lang="ru-RU" sz="1200" b="1" kern="1200"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инвалидов</a:t>
          </a:r>
          <a:r>
            <a:rPr lang="ru-RU" sz="1100" b="1" kern="1200">
              <a:latin typeface="Calibri" panose="020F0502020204030204" pitchFamily="34" charset="0"/>
              <a:cs typeface="Calibri" panose="020F0502020204030204" pitchFamily="34" charset="0"/>
            </a:rPr>
            <a:t> в области трудоустройства и занятости</a:t>
          </a:r>
          <a:endParaRPr lang="ru-RU" sz="11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1504" y="1066915"/>
        <a:ext cx="2119511" cy="691178"/>
      </dsp:txXfrm>
    </dsp:sp>
    <dsp:sp modelId="{41D625F6-C9D8-4C7F-A120-AD63B2D62978}">
      <dsp:nvSpPr>
        <dsp:cNvPr id="0" name=""/>
        <dsp:cNvSpPr/>
      </dsp:nvSpPr>
      <dsp:spPr>
        <a:xfrm>
          <a:off x="5136560" y="765817"/>
          <a:ext cx="91440" cy="245930"/>
        </a:xfrm>
        <a:custGeom>
          <a:avLst/>
          <a:gdLst/>
          <a:ahLst/>
          <a:cxnLst/>
          <a:rect l="0" t="0" r="0" b="0"/>
          <a:pathLst>
            <a:path>
              <a:moveTo>
                <a:pt x="49103" y="0"/>
              </a:moveTo>
              <a:lnTo>
                <a:pt x="49103" y="122965"/>
              </a:lnTo>
              <a:lnTo>
                <a:pt x="45720" y="122965"/>
              </a:lnTo>
              <a:lnTo>
                <a:pt x="45720" y="245930"/>
              </a:lnTo>
            </a:path>
          </a:pathLst>
        </a:custGeom>
        <a:noFill/>
        <a:ln w="15875" cap="rnd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751C7B-B570-4022-814E-5C4C810DBD3C}">
      <dsp:nvSpPr>
        <dsp:cNvPr id="0" name=""/>
        <dsp:cNvSpPr/>
      </dsp:nvSpPr>
      <dsp:spPr>
        <a:xfrm>
          <a:off x="2777392" y="1011748"/>
          <a:ext cx="4809775" cy="88349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tint val="99000"/>
                <a:hueOff val="0"/>
                <a:satOff val="0"/>
                <a:lumOff val="0"/>
                <a:alphaOff val="0"/>
                <a:tint val="98000"/>
                <a:hueMod val="94000"/>
                <a:satMod val="130000"/>
                <a:lumMod val="128000"/>
              </a:schemeClr>
            </a:gs>
            <a:gs pos="100000">
              <a:schemeClr val="accent3">
                <a:tint val="99000"/>
                <a:hueOff val="0"/>
                <a:satOff val="0"/>
                <a:lumOff val="0"/>
                <a:alphaOff val="0"/>
                <a:shade val="94000"/>
                <a:lumMod val="88000"/>
              </a:schemeClr>
            </a:gs>
          </a:gsLst>
          <a:lin ang="5400000" scaled="0"/>
        </a:grad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Статья 5.43. Нарушение требований законодательства, предусматривающих выделение на автомобильных стоянках (остановках) мест для специальных автотранспортных средств инвалидов</a:t>
          </a:r>
          <a:endParaRPr lang="ru-RU" sz="1100" b="1" kern="1200" dirty="0"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sp:txBody>
      <dsp:txXfrm>
        <a:off x="2803269" y="1037625"/>
        <a:ext cx="4758021" cy="831738"/>
      </dsp:txXfrm>
    </dsp:sp>
    <dsp:sp modelId="{60319290-0894-41A7-9618-08D8AEA61563}">
      <dsp:nvSpPr>
        <dsp:cNvPr id="0" name=""/>
        <dsp:cNvSpPr/>
      </dsp:nvSpPr>
      <dsp:spPr>
        <a:xfrm>
          <a:off x="5185664" y="765817"/>
          <a:ext cx="4669663" cy="2798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9931"/>
              </a:lnTo>
              <a:lnTo>
                <a:pt x="4669663" y="139931"/>
              </a:lnTo>
              <a:lnTo>
                <a:pt x="4669663" y="279863"/>
              </a:lnTo>
            </a:path>
          </a:pathLst>
        </a:custGeom>
        <a:noFill/>
        <a:ln w="15875" cap="rnd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7B07D5-50C2-4AC9-B25D-FC9C8C957801}">
      <dsp:nvSpPr>
        <dsp:cNvPr id="0" name=""/>
        <dsp:cNvSpPr/>
      </dsp:nvSpPr>
      <dsp:spPr>
        <a:xfrm>
          <a:off x="8842210" y="1045681"/>
          <a:ext cx="2026235" cy="82824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tint val="99000"/>
                <a:hueOff val="0"/>
                <a:satOff val="0"/>
                <a:lumOff val="0"/>
                <a:alphaOff val="0"/>
                <a:tint val="98000"/>
                <a:hueMod val="94000"/>
                <a:satMod val="130000"/>
                <a:lumMod val="128000"/>
              </a:schemeClr>
            </a:gs>
            <a:gs pos="100000">
              <a:schemeClr val="accent3">
                <a:tint val="99000"/>
                <a:hueOff val="0"/>
                <a:satOff val="0"/>
                <a:lumOff val="0"/>
                <a:alphaOff val="0"/>
                <a:shade val="94000"/>
                <a:lumMod val="88000"/>
              </a:schemeClr>
            </a:gs>
          </a:gsLst>
          <a:lin ang="5400000" scaled="0"/>
        </a:grad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Статья 5.62. Дискриминация</a:t>
          </a:r>
          <a:endParaRPr lang="ru-RU" sz="1100" b="1" kern="1200" dirty="0"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sp:txBody>
      <dsp:txXfrm>
        <a:off x="8866468" y="1069939"/>
        <a:ext cx="1977719" cy="779727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01AE4C-EE63-4855-A0A0-E0C5ECDB4F9B}">
      <dsp:nvSpPr>
        <dsp:cNvPr id="0" name=""/>
        <dsp:cNvSpPr/>
      </dsp:nvSpPr>
      <dsp:spPr>
        <a:xfrm>
          <a:off x="2001585" y="1531896"/>
          <a:ext cx="1814212" cy="1342446"/>
        </a:xfrm>
        <a:prstGeom prst="roundRect">
          <a:avLst/>
        </a:prstGeom>
        <a:solidFill>
          <a:srgbClr val="0989B1">
            <a:alpha val="90000"/>
            <a:tint val="40000"/>
            <a:hueOff val="0"/>
            <a:satOff val="0"/>
            <a:lumOff val="0"/>
            <a:alphaOff val="0"/>
          </a:srgbClr>
        </a:solidFill>
        <a:ln w="15875" cap="rnd" cmpd="sng" algn="ctr">
          <a:solidFill>
            <a:srgbClr val="0989B1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5344" rIns="85344" bIns="85344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влечет наложение административного штрафа на должностных лиц в размере от 5 000 до 10 000 рублей;</a:t>
          </a:r>
        </a:p>
      </dsp:txBody>
      <dsp:txXfrm>
        <a:off x="2357392" y="1597429"/>
        <a:ext cx="1392872" cy="1211380"/>
      </dsp:txXfrm>
    </dsp:sp>
    <dsp:sp modelId="{A34D0928-F795-4D9E-8699-F3C452931E2A}">
      <dsp:nvSpPr>
        <dsp:cNvPr id="0" name=""/>
        <dsp:cNvSpPr/>
      </dsp:nvSpPr>
      <dsp:spPr>
        <a:xfrm>
          <a:off x="0" y="735595"/>
          <a:ext cx="2267668" cy="2030569"/>
        </a:xfrm>
        <a:prstGeom prst="roundRect">
          <a:avLst/>
        </a:prstGeom>
        <a:solidFill>
          <a:srgbClr val="14967C">
            <a:shade val="80000"/>
            <a:hueOff val="0"/>
            <a:satOff val="0"/>
            <a:lumOff val="0"/>
            <a:alphaOff val="0"/>
          </a:srgbClr>
        </a:solidFill>
        <a:ln w="15875" cap="rnd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0" kern="1200" dirty="0">
              <a:latin typeface="Calibri" panose="020F0502020204030204" pitchFamily="34" charset="0"/>
              <a:cs typeface="Calibri" panose="020F0502020204030204" pitchFamily="34" charset="0"/>
            </a:rPr>
            <a:t>1. Неисполнение работодателем обязанности по созданию или выделению рабочих мест для </a:t>
          </a:r>
          <a:r>
            <a:rPr lang="ru-RU" sz="1200" b="0" kern="1200" dirty="0">
              <a:solidFill>
                <a:prstClr val="white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трудоустройства</a:t>
          </a:r>
          <a:r>
            <a:rPr lang="ru-RU" sz="1100" b="0" kern="1200" dirty="0">
              <a:latin typeface="Calibri" panose="020F0502020204030204" pitchFamily="34" charset="0"/>
              <a:cs typeface="Calibri" panose="020F0502020204030204" pitchFamily="34" charset="0"/>
            </a:rPr>
            <a:t> инвалидов в соответствии с установленной квотой для приема на работу инвалидов, а также отказ работодателя в приеме на работу инвалида в пределах установленной квоты</a:t>
          </a:r>
        </a:p>
      </dsp:txBody>
      <dsp:txXfrm>
        <a:off x="99124" y="834719"/>
        <a:ext cx="2069420" cy="1832321"/>
      </dsp:txXfrm>
    </dsp:sp>
    <dsp:sp modelId="{FE4B64A7-02B5-414F-B601-B091F5CC207A}">
      <dsp:nvSpPr>
        <dsp:cNvPr id="0" name=""/>
        <dsp:cNvSpPr/>
      </dsp:nvSpPr>
      <dsp:spPr>
        <a:xfrm>
          <a:off x="5895126" y="1582997"/>
          <a:ext cx="1953723" cy="1855712"/>
        </a:xfrm>
        <a:prstGeom prst="roundRect">
          <a:avLst/>
        </a:prstGeom>
        <a:solidFill>
          <a:srgbClr val="0989B1">
            <a:alpha val="90000"/>
            <a:tint val="40000"/>
            <a:hueOff val="0"/>
            <a:satOff val="0"/>
            <a:lumOff val="0"/>
            <a:alphaOff val="0"/>
          </a:srgbClr>
        </a:solidFill>
        <a:ln w="15875" cap="rnd" cmpd="sng" algn="ctr">
          <a:solidFill>
            <a:srgbClr val="0989B1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5344" rIns="85344" bIns="85344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влечет наложение административного штрафа на должностных лиц в размере от 3 000 до 5 000 рублей;</a:t>
          </a:r>
          <a:br>
            <a:rPr lang="ru-RU" sz="12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</a:br>
          <a:br>
            <a:rPr lang="ru-RU" sz="12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</a:br>
          <a:r>
            <a:rPr lang="ru-RU" sz="12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на юридических лиц - от 30 000 до 50 000 рублей.</a:t>
          </a:r>
        </a:p>
      </dsp:txBody>
      <dsp:txXfrm>
        <a:off x="6287835" y="1663110"/>
        <a:ext cx="1480901" cy="1695486"/>
      </dsp:txXfrm>
    </dsp:sp>
    <dsp:sp modelId="{0C236336-9C06-4865-8144-D859A262CF85}">
      <dsp:nvSpPr>
        <dsp:cNvPr id="0" name=""/>
        <dsp:cNvSpPr/>
      </dsp:nvSpPr>
      <dsp:spPr>
        <a:xfrm>
          <a:off x="4133718" y="802195"/>
          <a:ext cx="2059318" cy="1791272"/>
        </a:xfrm>
        <a:prstGeom prst="roundRect">
          <a:avLst/>
        </a:prstGeom>
        <a:solidFill>
          <a:srgbClr val="14967C">
            <a:shade val="80000"/>
            <a:hueOff val="0"/>
            <a:satOff val="0"/>
            <a:lumOff val="0"/>
            <a:alphaOff val="0"/>
          </a:srgbClr>
        </a:solidFill>
        <a:ln w="15875" cap="rnd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Нарушение требований законодательства, предусматривающих </a:t>
          </a:r>
          <a:r>
            <a:rPr lang="ru-RU" sz="1100" b="0" kern="1200" dirty="0">
              <a:solidFill>
                <a:prstClr val="white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выделение</a:t>
          </a:r>
          <a:r>
            <a:rPr lang="ru-RU" sz="1100" b="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 на автомобильных стоянках (</a:t>
          </a:r>
          <a:r>
            <a:rPr lang="ru-RU" sz="1200" b="0" kern="1200" dirty="0">
              <a:solidFill>
                <a:prstClr val="white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остановках</a:t>
          </a:r>
          <a:r>
            <a:rPr lang="ru-RU" sz="1100" b="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) мест для специальных автотранспортных средств инвалидов</a:t>
          </a:r>
        </a:p>
      </dsp:txBody>
      <dsp:txXfrm>
        <a:off x="4221161" y="889638"/>
        <a:ext cx="1884432" cy="1616386"/>
      </dsp:txXfrm>
    </dsp:sp>
    <dsp:sp modelId="{022E3BD3-1974-4FF8-AF65-243EB69B61CF}">
      <dsp:nvSpPr>
        <dsp:cNvPr id="0" name=""/>
        <dsp:cNvSpPr/>
      </dsp:nvSpPr>
      <dsp:spPr>
        <a:xfrm>
          <a:off x="9935812" y="3121410"/>
          <a:ext cx="1783881" cy="980749"/>
        </a:xfrm>
        <a:prstGeom prst="roundRect">
          <a:avLst/>
        </a:prstGeom>
        <a:solidFill>
          <a:srgbClr val="0989B1">
            <a:alpha val="90000"/>
            <a:tint val="40000"/>
            <a:hueOff val="0"/>
            <a:satOff val="0"/>
            <a:lumOff val="0"/>
            <a:alphaOff val="0"/>
          </a:srgbClr>
        </a:solidFill>
        <a:ln w="15875" cap="rnd" cmpd="sng" algn="ctr">
          <a:solidFill>
            <a:srgbClr val="0989B1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5344" rIns="85344" bIns="85344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влечет наложение административного штрафа в размере от 2 000 до 3 000 рублей.</a:t>
          </a:r>
        </a:p>
      </dsp:txBody>
      <dsp:txXfrm>
        <a:off x="10221233" y="3121410"/>
        <a:ext cx="1498460" cy="980749"/>
      </dsp:txXfrm>
    </dsp:sp>
    <dsp:sp modelId="{79095311-0E1B-44E2-8569-1B184976BFA4}">
      <dsp:nvSpPr>
        <dsp:cNvPr id="0" name=""/>
        <dsp:cNvSpPr/>
      </dsp:nvSpPr>
      <dsp:spPr>
        <a:xfrm>
          <a:off x="8413699" y="749445"/>
          <a:ext cx="2673560" cy="2412679"/>
        </a:xfrm>
        <a:prstGeom prst="roundRect">
          <a:avLst/>
        </a:prstGeom>
        <a:solidFill>
          <a:srgbClr val="14967C">
            <a:shade val="80000"/>
            <a:hueOff val="0"/>
            <a:satOff val="0"/>
            <a:lumOff val="0"/>
            <a:alphaOff val="0"/>
          </a:srgbClr>
        </a:solidFill>
        <a:ln w="15875" cap="rnd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Дискриминация, то есть нарушение прав, свобод и законных интересов человека и гражданина в зависимости от его пола, расы, цвета кожи, национальности, языка, происхождения, имущественного, семейного, социального и должностного положения, возраста, места жительства, отношения к религии, убеждений, принадлежности или непринадлежности к общественным объединениям или каким-либо социальным группам</a:t>
          </a:r>
        </a:p>
      </dsp:txBody>
      <dsp:txXfrm>
        <a:off x="8531476" y="867222"/>
        <a:ext cx="2438006" cy="2177125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01AE4C-EE63-4855-A0A0-E0C5ECDB4F9B}">
      <dsp:nvSpPr>
        <dsp:cNvPr id="0" name=""/>
        <dsp:cNvSpPr/>
      </dsp:nvSpPr>
      <dsp:spPr>
        <a:xfrm>
          <a:off x="2094237" y="878834"/>
          <a:ext cx="1860599" cy="1238198"/>
        </a:xfrm>
        <a:prstGeom prst="roundRect">
          <a:avLst/>
        </a:prstGeom>
        <a:solidFill>
          <a:srgbClr val="0989B1">
            <a:alpha val="90000"/>
            <a:tint val="40000"/>
            <a:hueOff val="0"/>
            <a:satOff val="0"/>
            <a:lumOff val="0"/>
            <a:alphaOff val="0"/>
          </a:srgbClr>
        </a:solidFill>
        <a:ln w="15875" cap="rnd" cmpd="sng" algn="ctr">
          <a:solidFill>
            <a:srgbClr val="0989B1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5344" rIns="85344" bIns="85344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latin typeface="Calibri" panose="020F0502020204030204" pitchFamily="34" charset="0"/>
              <a:cs typeface="Calibri" panose="020F0502020204030204" pitchFamily="34" charset="0"/>
            </a:rPr>
            <a:t>влечет наложение </a:t>
          </a:r>
          <a:r>
            <a:rPr lang="ru-RU" sz="12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административного</a:t>
          </a:r>
          <a:r>
            <a:rPr lang="ru-RU" sz="1200" b="1" kern="1200" dirty="0">
              <a:latin typeface="Calibri" panose="020F0502020204030204" pitchFamily="34" charset="0"/>
              <a:cs typeface="Calibri" panose="020F0502020204030204" pitchFamily="34" charset="0"/>
            </a:rPr>
            <a:t> штрафа на должностных лиц в размере от 5 000 до 10 000 рублей.</a:t>
          </a:r>
        </a:p>
      </dsp:txBody>
      <dsp:txXfrm>
        <a:off x="2452377" y="939278"/>
        <a:ext cx="1442015" cy="1117310"/>
      </dsp:txXfrm>
    </dsp:sp>
    <dsp:sp modelId="{A34D0928-F795-4D9E-8699-F3C452931E2A}">
      <dsp:nvSpPr>
        <dsp:cNvPr id="0" name=""/>
        <dsp:cNvSpPr/>
      </dsp:nvSpPr>
      <dsp:spPr>
        <a:xfrm>
          <a:off x="0" y="735380"/>
          <a:ext cx="2379209" cy="892713"/>
        </a:xfrm>
        <a:prstGeom prst="roundRect">
          <a:avLst/>
        </a:prstGeom>
        <a:solidFill>
          <a:srgbClr val="14967C">
            <a:shade val="80000"/>
            <a:hueOff val="0"/>
            <a:satOff val="0"/>
            <a:lumOff val="0"/>
            <a:alphaOff val="0"/>
          </a:srgbClr>
        </a:solidFill>
        <a:ln w="15875" cap="rnd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0" kern="1200" dirty="0">
              <a:solidFill>
                <a:prstClr val="white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2. Необоснованный отказ в регистрации инвалида в качестве безработного</a:t>
          </a:r>
        </a:p>
      </dsp:txBody>
      <dsp:txXfrm>
        <a:off x="43579" y="778959"/>
        <a:ext cx="2292051" cy="805555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42BEDC-3538-4715-A9CC-045CA341E83A}">
      <dsp:nvSpPr>
        <dsp:cNvPr id="0" name=""/>
        <dsp:cNvSpPr/>
      </dsp:nvSpPr>
      <dsp:spPr>
        <a:xfrm>
          <a:off x="3004226" y="196257"/>
          <a:ext cx="4399755" cy="80787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shade val="60000"/>
                <a:hueOff val="0"/>
                <a:satOff val="0"/>
                <a:lumOff val="0"/>
                <a:alphaOff val="0"/>
                <a:tint val="98000"/>
                <a:hueMod val="94000"/>
                <a:satMod val="130000"/>
                <a:lumMod val="128000"/>
              </a:schemeClr>
            </a:gs>
            <a:gs pos="100000">
              <a:schemeClr val="accent3">
                <a:shade val="60000"/>
                <a:hueOff val="0"/>
                <a:satOff val="0"/>
                <a:lumOff val="0"/>
                <a:alphaOff val="0"/>
                <a:shade val="94000"/>
                <a:lumMod val="88000"/>
              </a:schemeClr>
            </a:gs>
          </a:gsLst>
          <a:lin ang="5400000" scaled="0"/>
        </a:grad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«Кодекс Российской Федерации об административных правонарушениях» от 30.12.2001 № 195-ФЗ</a:t>
          </a:r>
        </a:p>
      </dsp:txBody>
      <dsp:txXfrm>
        <a:off x="3027888" y="219919"/>
        <a:ext cx="4352431" cy="760550"/>
      </dsp:txXfrm>
    </dsp:sp>
    <dsp:sp modelId="{8CBC89E4-30F4-4654-958F-8961CF58F6B5}">
      <dsp:nvSpPr>
        <dsp:cNvPr id="0" name=""/>
        <dsp:cNvSpPr/>
      </dsp:nvSpPr>
      <dsp:spPr>
        <a:xfrm>
          <a:off x="1561194" y="1004132"/>
          <a:ext cx="3642910" cy="380422"/>
        </a:xfrm>
        <a:custGeom>
          <a:avLst/>
          <a:gdLst/>
          <a:ahLst/>
          <a:cxnLst/>
          <a:rect l="0" t="0" r="0" b="0"/>
          <a:pathLst>
            <a:path>
              <a:moveTo>
                <a:pt x="3642910" y="0"/>
              </a:moveTo>
              <a:lnTo>
                <a:pt x="3642910" y="190211"/>
              </a:lnTo>
              <a:lnTo>
                <a:pt x="0" y="190211"/>
              </a:lnTo>
              <a:lnTo>
                <a:pt x="0" y="380422"/>
              </a:lnTo>
            </a:path>
          </a:pathLst>
        </a:custGeom>
        <a:noFill/>
        <a:ln w="15875" cap="rnd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B17803-6FA7-4215-AAEE-21421513AB5C}">
      <dsp:nvSpPr>
        <dsp:cNvPr id="0" name=""/>
        <dsp:cNvSpPr/>
      </dsp:nvSpPr>
      <dsp:spPr>
        <a:xfrm>
          <a:off x="0" y="1384554"/>
          <a:ext cx="3122388" cy="11881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shade val="80000"/>
                <a:hueOff val="0"/>
                <a:satOff val="0"/>
                <a:lumOff val="0"/>
                <a:alphaOff val="0"/>
                <a:tint val="98000"/>
                <a:hueMod val="94000"/>
                <a:satMod val="130000"/>
                <a:lumMod val="128000"/>
              </a:schemeClr>
            </a:gs>
            <a:gs pos="100000">
              <a:schemeClr val="accent3">
                <a:shade val="80000"/>
                <a:hueOff val="0"/>
                <a:satOff val="0"/>
                <a:lumOff val="0"/>
                <a:alphaOff val="0"/>
                <a:shade val="94000"/>
                <a:lumMod val="8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>
              <a:latin typeface="Calibri" panose="020F0502020204030204" pitchFamily="34" charset="0"/>
              <a:cs typeface="Calibri" panose="020F0502020204030204" pitchFamily="34" charset="0"/>
            </a:rPr>
            <a:t>Статья 9.13. Уклонение от </a:t>
          </a:r>
          <a:r>
            <a:rPr lang="ru-RU" sz="1100" b="1" kern="1200" dirty="0">
              <a:latin typeface="Century Gothic" panose="020B0502020202020204"/>
              <a:ea typeface="+mn-ea"/>
              <a:cs typeface="+mn-cs"/>
            </a:rPr>
            <a:t>исполнения</a:t>
          </a:r>
          <a:r>
            <a:rPr lang="ru-RU" sz="1300" b="1" kern="1200" dirty="0">
              <a:latin typeface="Calibri" panose="020F0502020204030204" pitchFamily="34" charset="0"/>
              <a:cs typeface="Calibri" panose="020F0502020204030204" pitchFamily="34" charset="0"/>
            </a:rPr>
            <a:t> требований к обеспечению доступности для инвалидов объектов социальной, инженерной и транспортной инфраструктур и предоставляемых услуг</a:t>
          </a:r>
          <a:endParaRPr lang="ru-RU" sz="13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4801" y="1419355"/>
        <a:ext cx="3052786" cy="1118578"/>
      </dsp:txXfrm>
    </dsp:sp>
    <dsp:sp modelId="{0345B570-BF3B-4206-86AE-904E4EE3F2DF}">
      <dsp:nvSpPr>
        <dsp:cNvPr id="0" name=""/>
        <dsp:cNvSpPr/>
      </dsp:nvSpPr>
      <dsp:spPr>
        <a:xfrm>
          <a:off x="5150797" y="1004132"/>
          <a:ext cx="91440" cy="422898"/>
        </a:xfrm>
        <a:custGeom>
          <a:avLst/>
          <a:gdLst/>
          <a:ahLst/>
          <a:cxnLst/>
          <a:rect l="0" t="0" r="0" b="0"/>
          <a:pathLst>
            <a:path>
              <a:moveTo>
                <a:pt x="53306" y="0"/>
              </a:moveTo>
              <a:lnTo>
                <a:pt x="53306" y="211449"/>
              </a:lnTo>
              <a:lnTo>
                <a:pt x="45720" y="211449"/>
              </a:lnTo>
              <a:lnTo>
                <a:pt x="45720" y="422898"/>
              </a:lnTo>
            </a:path>
          </a:pathLst>
        </a:custGeom>
        <a:noFill/>
        <a:ln w="15875" cap="rnd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34A8B4-A87E-453E-A51C-7F3097B251EC}">
      <dsp:nvSpPr>
        <dsp:cNvPr id="0" name=""/>
        <dsp:cNvSpPr/>
      </dsp:nvSpPr>
      <dsp:spPr>
        <a:xfrm>
          <a:off x="4072165" y="1427031"/>
          <a:ext cx="2248704" cy="115241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shade val="80000"/>
                <a:hueOff val="0"/>
                <a:satOff val="0"/>
                <a:lumOff val="0"/>
                <a:alphaOff val="0"/>
                <a:tint val="98000"/>
                <a:hueMod val="94000"/>
                <a:satMod val="130000"/>
                <a:lumMod val="128000"/>
              </a:schemeClr>
            </a:gs>
            <a:gs pos="100000">
              <a:schemeClr val="accent3">
                <a:shade val="80000"/>
                <a:hueOff val="0"/>
                <a:satOff val="0"/>
                <a:lumOff val="0"/>
                <a:alphaOff val="0"/>
                <a:shade val="94000"/>
                <a:lumMod val="8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Статья 14.8. Нарушение иных прав потребителя</a:t>
          </a:r>
        </a:p>
      </dsp:txBody>
      <dsp:txXfrm>
        <a:off x="4105918" y="1460784"/>
        <a:ext cx="2181198" cy="1084912"/>
      </dsp:txXfrm>
    </dsp:sp>
    <dsp:sp modelId="{BCAB4790-25E8-4B64-B041-BF9F1BF3CCB6}">
      <dsp:nvSpPr>
        <dsp:cNvPr id="0" name=""/>
        <dsp:cNvSpPr/>
      </dsp:nvSpPr>
      <dsp:spPr>
        <a:xfrm>
          <a:off x="5204104" y="1004132"/>
          <a:ext cx="4165537" cy="3812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0634"/>
              </a:lnTo>
              <a:lnTo>
                <a:pt x="4165537" y="190634"/>
              </a:lnTo>
              <a:lnTo>
                <a:pt x="4165537" y="381268"/>
              </a:lnTo>
            </a:path>
          </a:pathLst>
        </a:custGeom>
        <a:noFill/>
        <a:ln w="15875" cap="rnd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5927D4-016A-43E5-9097-AA023BB45458}">
      <dsp:nvSpPr>
        <dsp:cNvPr id="0" name=""/>
        <dsp:cNvSpPr/>
      </dsp:nvSpPr>
      <dsp:spPr>
        <a:xfrm>
          <a:off x="7793898" y="1385401"/>
          <a:ext cx="3151487" cy="125204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shade val="80000"/>
                <a:hueOff val="0"/>
                <a:satOff val="0"/>
                <a:lumOff val="0"/>
                <a:alphaOff val="0"/>
                <a:tint val="98000"/>
                <a:hueMod val="94000"/>
                <a:satMod val="130000"/>
                <a:lumMod val="128000"/>
              </a:schemeClr>
            </a:gs>
            <a:gs pos="100000">
              <a:schemeClr val="accent3">
                <a:shade val="80000"/>
                <a:hueOff val="0"/>
                <a:satOff val="0"/>
                <a:lumOff val="0"/>
                <a:alphaOff val="0"/>
                <a:shade val="94000"/>
                <a:lumMod val="8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Статья 11.24. Организация транспортного обслуживания населения без создания условий доступности для инвалидов</a:t>
          </a:r>
        </a:p>
      </dsp:txBody>
      <dsp:txXfrm>
        <a:off x="7830569" y="1422072"/>
        <a:ext cx="3078145" cy="1178699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01AE4C-EE63-4855-A0A0-E0C5ECDB4F9B}">
      <dsp:nvSpPr>
        <dsp:cNvPr id="0" name=""/>
        <dsp:cNvSpPr/>
      </dsp:nvSpPr>
      <dsp:spPr>
        <a:xfrm>
          <a:off x="1398594" y="1389547"/>
          <a:ext cx="1753024" cy="1662463"/>
        </a:xfrm>
        <a:prstGeom prst="round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78232" rIns="78232" bIns="78232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>
              <a:latin typeface="Calibri" panose="020F0502020204030204" pitchFamily="34" charset="0"/>
              <a:cs typeface="Calibri" panose="020F0502020204030204" pitchFamily="34" charset="0"/>
            </a:rPr>
            <a:t>влечет наложение административного штрафа на должностных лиц в размере от 2 000 до 3 000 рублей;</a:t>
          </a:r>
          <a:br>
            <a:rPr lang="ru-RU" sz="1100" b="1" kern="1200">
              <a:latin typeface="Calibri" panose="020F0502020204030204" pitchFamily="34" charset="0"/>
              <a:cs typeface="Calibri" panose="020F0502020204030204" pitchFamily="34" charset="0"/>
            </a:rPr>
          </a:br>
          <a:br>
            <a:rPr lang="ru-RU" sz="1100" b="1" kern="120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100" b="1" kern="1200">
              <a:latin typeface="Calibri" panose="020F0502020204030204" pitchFamily="34" charset="0"/>
              <a:cs typeface="Calibri" panose="020F0502020204030204" pitchFamily="34" charset="0"/>
            </a:rPr>
            <a:t>на </a:t>
          </a:r>
          <a:r>
            <a:rPr lang="ru-RU" sz="1100" b="1" kern="1200"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юридических</a:t>
          </a:r>
          <a:r>
            <a:rPr lang="ru-RU" sz="1100" b="1" kern="1200">
              <a:latin typeface="Calibri" panose="020F0502020204030204" pitchFamily="34" charset="0"/>
              <a:cs typeface="Calibri" panose="020F0502020204030204" pitchFamily="34" charset="0"/>
            </a:rPr>
            <a:t> лиц - от 20 000 до 30 000 рублей.</a:t>
          </a:r>
          <a:endParaRPr lang="ru-RU" sz="1100" b="1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750961" y="1461430"/>
        <a:ext cx="1328774" cy="1518697"/>
      </dsp:txXfrm>
    </dsp:sp>
    <dsp:sp modelId="{A34D0928-F795-4D9E-8699-F3C452931E2A}">
      <dsp:nvSpPr>
        <dsp:cNvPr id="0" name=""/>
        <dsp:cNvSpPr/>
      </dsp:nvSpPr>
      <dsp:spPr>
        <a:xfrm>
          <a:off x="2042" y="262983"/>
          <a:ext cx="1688144" cy="2352513"/>
        </a:xfrm>
        <a:prstGeom prst="round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0" kern="1200" dirty="0">
              <a:latin typeface="Calibri" panose="020F0502020204030204" pitchFamily="34" charset="0"/>
              <a:cs typeface="Calibri" panose="020F0502020204030204" pitchFamily="34" charset="0"/>
            </a:rPr>
            <a:t>Уклонение от исполнения требований к обеспечению доступности для инвалидов объектов социальной, инженерной и транспортной инфраструктур и предоставляемых услуг</a:t>
          </a:r>
        </a:p>
      </dsp:txBody>
      <dsp:txXfrm>
        <a:off x="84450" y="345391"/>
        <a:ext cx="1523328" cy="2187697"/>
      </dsp:txXfrm>
    </dsp:sp>
    <dsp:sp modelId="{AE09A879-BD06-4CD1-B87C-208343667489}">
      <dsp:nvSpPr>
        <dsp:cNvPr id="0" name=""/>
        <dsp:cNvSpPr/>
      </dsp:nvSpPr>
      <dsp:spPr>
        <a:xfrm>
          <a:off x="5689786" y="1309064"/>
          <a:ext cx="1911253" cy="1698805"/>
        </a:xfrm>
        <a:prstGeom prst="round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78232" rIns="78232" bIns="78232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 dirty="0"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влечет наложение административного штрафа на должностных лиц в размере от 30 000 до 50 000 рублей;</a:t>
          </a:r>
          <a:br>
            <a:rPr lang="ru-RU" sz="1100" b="1" kern="1200" dirty="0">
              <a:latin typeface="Calibri" panose="020F0502020204030204" pitchFamily="34" charset="0"/>
              <a:ea typeface="+mn-ea"/>
              <a:cs typeface="Calibri" panose="020F0502020204030204" pitchFamily="34" charset="0"/>
            </a:rPr>
          </a:br>
          <a:br>
            <a:rPr lang="ru-RU" sz="1100" b="1" kern="1200" dirty="0">
              <a:latin typeface="Calibri" panose="020F0502020204030204" pitchFamily="34" charset="0"/>
              <a:ea typeface="+mn-ea"/>
              <a:cs typeface="Calibri" panose="020F0502020204030204" pitchFamily="34" charset="0"/>
            </a:rPr>
          </a:br>
          <a:r>
            <a:rPr lang="ru-RU" sz="1100" b="1" kern="1200" dirty="0"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на юридических лиц – от 300 000 до 500 000 рублей.</a:t>
          </a:r>
        </a:p>
      </dsp:txBody>
      <dsp:txXfrm>
        <a:off x="5995587" y="1309064"/>
        <a:ext cx="1605452" cy="1698805"/>
      </dsp:txXfrm>
    </dsp:sp>
    <dsp:sp modelId="{DD8D911B-E725-4225-8569-69FF8A33FFC9}">
      <dsp:nvSpPr>
        <dsp:cNvPr id="0" name=""/>
        <dsp:cNvSpPr/>
      </dsp:nvSpPr>
      <dsp:spPr>
        <a:xfrm>
          <a:off x="3625460" y="308196"/>
          <a:ext cx="2315674" cy="1982482"/>
        </a:xfrm>
        <a:prstGeom prst="roundRect">
          <a:avLst/>
        </a:prstGeom>
        <a:solidFill>
          <a:srgbClr val="14967C">
            <a:shade val="80000"/>
            <a:hueOff val="0"/>
            <a:satOff val="0"/>
            <a:lumOff val="0"/>
            <a:alphaOff val="0"/>
          </a:srgbClr>
        </a:solidFill>
        <a:ln w="15875" cap="rnd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0" kern="1200" dirty="0">
              <a:latin typeface="Calibri" panose="020F0502020204030204"/>
              <a:ea typeface="+mn-ea"/>
              <a:cs typeface="+mn-cs"/>
            </a:rPr>
            <a:t>5. Отказ потребителю в предоставлении товаров (</a:t>
          </a:r>
          <a:r>
            <a:rPr lang="ru-RU" sz="1200" b="0" kern="1200" dirty="0">
              <a:solidFill>
                <a:prstClr val="white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выполнении</a:t>
          </a:r>
          <a:r>
            <a:rPr lang="ru-RU" sz="1200" b="0" kern="1200" dirty="0">
              <a:latin typeface="Calibri" panose="020F0502020204030204"/>
              <a:ea typeface="+mn-ea"/>
              <a:cs typeface="+mn-cs"/>
            </a:rPr>
            <a:t> работ, оказании услуг) либо доступе к товарам (работам, услугам) по причинам, связанным с состоянием его здоровья, или ограничением жизнедеятельности, или его возрастом, кроме случаев, установленных законом</a:t>
          </a:r>
        </a:p>
      </dsp:txBody>
      <dsp:txXfrm>
        <a:off x="3722237" y="404973"/>
        <a:ext cx="2122120" cy="1788928"/>
      </dsp:txXfrm>
    </dsp:sp>
    <dsp:sp modelId="{022E3BD3-1974-4FF8-AF65-243EB69B61CF}">
      <dsp:nvSpPr>
        <dsp:cNvPr id="0" name=""/>
        <dsp:cNvSpPr/>
      </dsp:nvSpPr>
      <dsp:spPr>
        <a:xfrm>
          <a:off x="10079566" y="1797449"/>
          <a:ext cx="1555319" cy="1332699"/>
        </a:xfrm>
        <a:prstGeom prst="round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78232" rIns="78232" bIns="78232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влечет наложение административного штрафа в размере от 2 000 до 3 000 рублей.</a:t>
          </a:r>
          <a:endParaRPr lang="ru-RU" sz="1100" b="1" kern="1200" dirty="0"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sp:txBody>
      <dsp:txXfrm>
        <a:off x="10328417" y="1797449"/>
        <a:ext cx="1306468" cy="1332699"/>
      </dsp:txXfrm>
    </dsp:sp>
    <dsp:sp modelId="{79095311-0E1B-44E2-8569-1B184976BFA4}">
      <dsp:nvSpPr>
        <dsp:cNvPr id="0" name=""/>
        <dsp:cNvSpPr/>
      </dsp:nvSpPr>
      <dsp:spPr>
        <a:xfrm>
          <a:off x="7939573" y="296370"/>
          <a:ext cx="2324454" cy="2703890"/>
        </a:xfrm>
        <a:prstGeom prst="roundRect">
          <a:avLst/>
        </a:prstGeom>
        <a:solidFill>
          <a:srgbClr val="14967C">
            <a:shade val="80000"/>
            <a:hueOff val="0"/>
            <a:satOff val="0"/>
            <a:lumOff val="0"/>
            <a:alphaOff val="0"/>
          </a:srgbClr>
        </a:solidFill>
        <a:ln w="15875" cap="rnd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Нарушение</a:t>
          </a:r>
          <a:r>
            <a:rPr lang="ru-RU" sz="1200" b="0" kern="1200" dirty="0">
              <a:latin typeface="Calibri" panose="020F0502020204030204"/>
              <a:ea typeface="+mn-ea"/>
              <a:cs typeface="+mn-cs"/>
            </a:rPr>
            <a:t> руководителем организации или иным должностным лицом, ответственным за организацию системы транспортного обслуживания населения и эксплуатацию транспортных средств, требований законодательства, предусматривающих включение в систему транспортного обслуживания населения транспортных средств, доступных для инвалидов</a:t>
          </a:r>
        </a:p>
      </dsp:txBody>
      <dsp:txXfrm>
        <a:off x="8053043" y="409840"/>
        <a:ext cx="2097514" cy="2476950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364BCA-8DD1-4351-A50D-B7486B856427}">
      <dsp:nvSpPr>
        <dsp:cNvPr id="0" name=""/>
        <dsp:cNvSpPr/>
      </dsp:nvSpPr>
      <dsp:spPr>
        <a:xfrm>
          <a:off x="3465" y="326150"/>
          <a:ext cx="3378750" cy="698006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b="1" kern="1200" dirty="0">
              <a:latin typeface="PP Pangram Sans Narrow"/>
            </a:rPr>
            <a:t>Физические</a:t>
          </a:r>
        </a:p>
      </dsp:txBody>
      <dsp:txXfrm>
        <a:off x="3465" y="326150"/>
        <a:ext cx="3378750" cy="698006"/>
      </dsp:txXfrm>
    </dsp:sp>
    <dsp:sp modelId="{809D9BC4-4743-4805-B9CF-7367E143A210}">
      <dsp:nvSpPr>
        <dsp:cNvPr id="0" name=""/>
        <dsp:cNvSpPr/>
      </dsp:nvSpPr>
      <dsp:spPr>
        <a:xfrm>
          <a:off x="3465" y="1024157"/>
          <a:ext cx="3378750" cy="2399129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0" lvl="1" indent="-171450" algn="ctr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ru-RU" sz="1900" kern="1200" dirty="0">
              <a:latin typeface="PP Pangram Sans Narrow"/>
            </a:rPr>
            <a:t>не обеспечен беспрепятственный доступ </a:t>
          </a:r>
          <a:br>
            <a:rPr lang="ru-RU" sz="1900" kern="1200" dirty="0">
              <a:latin typeface="PP Pangram Sans Narrow"/>
            </a:rPr>
          </a:br>
          <a:r>
            <a:rPr lang="ru-RU" sz="1900" kern="1200" dirty="0">
              <a:latin typeface="PP Pangram Sans Narrow"/>
            </a:rPr>
            <a:t>к объектам и услугам внутри зданий и на прилегающей территории, а также досягаемость кратчайшим путём зон целевого назначения</a:t>
          </a:r>
        </a:p>
      </dsp:txBody>
      <dsp:txXfrm>
        <a:off x="3465" y="1024157"/>
        <a:ext cx="3378750" cy="2399129"/>
      </dsp:txXfrm>
    </dsp:sp>
    <dsp:sp modelId="{5C4188D6-4176-426A-9EF4-55F5FACAF45D}">
      <dsp:nvSpPr>
        <dsp:cNvPr id="0" name=""/>
        <dsp:cNvSpPr/>
      </dsp:nvSpPr>
      <dsp:spPr>
        <a:xfrm>
          <a:off x="3855240" y="326150"/>
          <a:ext cx="3378750" cy="698006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b="1" kern="1200" dirty="0">
              <a:latin typeface="PP Pangram Sans Narrow"/>
            </a:rPr>
            <a:t>Информационные</a:t>
          </a:r>
        </a:p>
      </dsp:txBody>
      <dsp:txXfrm>
        <a:off x="3855240" y="326150"/>
        <a:ext cx="3378750" cy="698006"/>
      </dsp:txXfrm>
    </dsp:sp>
    <dsp:sp modelId="{FD356387-8726-4FB9-823F-27E29BD96595}">
      <dsp:nvSpPr>
        <dsp:cNvPr id="0" name=""/>
        <dsp:cNvSpPr/>
      </dsp:nvSpPr>
      <dsp:spPr>
        <a:xfrm>
          <a:off x="3855240" y="1024157"/>
          <a:ext cx="3378750" cy="2399129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ru-RU" sz="1800" kern="1200" dirty="0">
              <a:latin typeface="PP Pangram Sans Narrow"/>
            </a:rPr>
            <a:t>отсутствие средств информирования, соответствующих особенностям </a:t>
          </a:r>
          <a:r>
            <a:rPr lang="ru-RU" sz="1800" kern="1200" dirty="0">
              <a:latin typeface="PP Pangram Sans Narrow"/>
              <a:ea typeface="+mn-ea"/>
              <a:cs typeface="+mn-cs"/>
            </a:rPr>
            <a:t>восприятия</a:t>
          </a:r>
          <a:r>
            <a:rPr lang="ru-RU" sz="1800" kern="1200" dirty="0">
              <a:latin typeface="PP Pangram Sans Narrow"/>
            </a:rPr>
            <a:t> различных </a:t>
          </a:r>
          <a:r>
            <a:rPr lang="ru-RU" sz="1800" kern="1200" dirty="0">
              <a:latin typeface="PP Pangram Sans Narrow"/>
              <a:ea typeface="+mn-ea"/>
              <a:cs typeface="+mn-cs"/>
            </a:rPr>
            <a:t>нозологий</a:t>
          </a:r>
        </a:p>
      </dsp:txBody>
      <dsp:txXfrm>
        <a:off x="3855240" y="1024157"/>
        <a:ext cx="3378750" cy="2399129"/>
      </dsp:txXfrm>
    </dsp:sp>
    <dsp:sp modelId="{A41C221F-26B4-4B09-A25A-5FF76A675D93}">
      <dsp:nvSpPr>
        <dsp:cNvPr id="0" name=""/>
        <dsp:cNvSpPr/>
      </dsp:nvSpPr>
      <dsp:spPr>
        <a:xfrm>
          <a:off x="7707015" y="326150"/>
          <a:ext cx="3378750" cy="698006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b="1" kern="1200" dirty="0">
              <a:latin typeface="PP Pangram Sans Narrow"/>
            </a:rPr>
            <a:t>Организационные, </a:t>
          </a:r>
          <a:br>
            <a:rPr lang="ru-RU" sz="1900" b="1" kern="1200" dirty="0">
              <a:latin typeface="PP Pangram Sans Narrow"/>
            </a:rPr>
          </a:br>
          <a:r>
            <a:rPr lang="ru-RU" sz="1900" b="1" kern="1200" dirty="0">
              <a:latin typeface="PP Pangram Sans Narrow"/>
            </a:rPr>
            <a:t>в т.ч. «отношенческие»</a:t>
          </a:r>
        </a:p>
      </dsp:txBody>
      <dsp:txXfrm>
        <a:off x="7707015" y="326150"/>
        <a:ext cx="3378750" cy="698006"/>
      </dsp:txXfrm>
    </dsp:sp>
    <dsp:sp modelId="{1486AC8E-C06B-4F68-AD74-304B0CF6BE72}">
      <dsp:nvSpPr>
        <dsp:cNvPr id="0" name=""/>
        <dsp:cNvSpPr/>
      </dsp:nvSpPr>
      <dsp:spPr>
        <a:xfrm>
          <a:off x="7707015" y="1024157"/>
          <a:ext cx="3378750" cy="2399129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0" lvl="1" indent="-171450" algn="ctr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ru-RU" sz="1900" kern="1200" dirty="0">
              <a:latin typeface="PP Pangram Sans Narrow"/>
            </a:rPr>
            <a:t>отсутствие организационно-распорядительных документов по созданию условий доступности объекта и услуг, недостаточная компетентность персонала по вопросам взаимодействия с инвалидами</a:t>
          </a:r>
        </a:p>
      </dsp:txBody>
      <dsp:txXfrm>
        <a:off x="7707015" y="1024157"/>
        <a:ext cx="3378750" cy="2399129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364BCA-8DD1-4351-A50D-B7486B856427}">
      <dsp:nvSpPr>
        <dsp:cNvPr id="0" name=""/>
        <dsp:cNvSpPr/>
      </dsp:nvSpPr>
      <dsp:spPr>
        <a:xfrm>
          <a:off x="3477" y="356111"/>
          <a:ext cx="3390339" cy="135613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latin typeface="PP Pangram Sans Narrow"/>
            </a:rPr>
            <a:t>Архитектурно-планировочные решения </a:t>
          </a:r>
        </a:p>
      </dsp:txBody>
      <dsp:txXfrm>
        <a:off x="3477" y="356111"/>
        <a:ext cx="3390339" cy="1356135"/>
      </dsp:txXfrm>
    </dsp:sp>
    <dsp:sp modelId="{809D9BC4-4743-4805-B9CF-7367E143A210}">
      <dsp:nvSpPr>
        <dsp:cNvPr id="0" name=""/>
        <dsp:cNvSpPr/>
      </dsp:nvSpPr>
      <dsp:spPr>
        <a:xfrm>
          <a:off x="3477" y="1712247"/>
          <a:ext cx="3390339" cy="28548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0" lvl="1" indent="-228600" algn="ctr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ru-RU" sz="2400" kern="1200" dirty="0">
              <a:latin typeface="PP Pangram Sans Narrow"/>
            </a:rPr>
            <a:t>в результате выполнения мероприятий в рамках реконструкции, капитального или текущего ремонта, приспособления</a:t>
          </a:r>
        </a:p>
      </dsp:txBody>
      <dsp:txXfrm>
        <a:off x="3477" y="1712247"/>
        <a:ext cx="3390339" cy="2854800"/>
      </dsp:txXfrm>
    </dsp:sp>
    <dsp:sp modelId="{5C4188D6-4176-426A-9EF4-55F5FACAF45D}">
      <dsp:nvSpPr>
        <dsp:cNvPr id="0" name=""/>
        <dsp:cNvSpPr/>
      </dsp:nvSpPr>
      <dsp:spPr>
        <a:xfrm>
          <a:off x="3868464" y="356111"/>
          <a:ext cx="3390339" cy="135613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latin typeface="PP Pangram Sans Narrow"/>
            </a:rPr>
            <a:t>Применение технических средств для адаптации </a:t>
          </a:r>
        </a:p>
      </dsp:txBody>
      <dsp:txXfrm>
        <a:off x="3868464" y="356111"/>
        <a:ext cx="3390339" cy="1356135"/>
      </dsp:txXfrm>
    </dsp:sp>
    <dsp:sp modelId="{FD356387-8726-4FB9-823F-27E29BD96595}">
      <dsp:nvSpPr>
        <dsp:cNvPr id="0" name=""/>
        <dsp:cNvSpPr/>
      </dsp:nvSpPr>
      <dsp:spPr>
        <a:xfrm>
          <a:off x="3868464" y="1712247"/>
          <a:ext cx="3390339" cy="28548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0" lvl="1" indent="-228600" algn="ctr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ru-RU" sz="2400" kern="1200" dirty="0">
              <a:latin typeface="PP Pangram Sans Narrow"/>
            </a:rPr>
            <a:t>индивидуального и коллективного пользования, ассистивные (вспомогательные) устройства</a:t>
          </a:r>
          <a:endParaRPr lang="ru-RU" sz="2400" kern="1200" dirty="0">
            <a:latin typeface="PP Pangram Sans Narrow"/>
            <a:ea typeface="+mn-ea"/>
            <a:cs typeface="+mn-cs"/>
          </a:endParaRPr>
        </a:p>
      </dsp:txBody>
      <dsp:txXfrm>
        <a:off x="3868464" y="1712247"/>
        <a:ext cx="3390339" cy="2854800"/>
      </dsp:txXfrm>
    </dsp:sp>
    <dsp:sp modelId="{A41C221F-26B4-4B09-A25A-5FF76A675D93}">
      <dsp:nvSpPr>
        <dsp:cNvPr id="0" name=""/>
        <dsp:cNvSpPr/>
      </dsp:nvSpPr>
      <dsp:spPr>
        <a:xfrm>
          <a:off x="7733451" y="356111"/>
          <a:ext cx="3390339" cy="135613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latin typeface="PP Pangram Sans Narrow"/>
            </a:rPr>
            <a:t>Помощь персонала </a:t>
          </a:r>
        </a:p>
      </dsp:txBody>
      <dsp:txXfrm>
        <a:off x="7733451" y="356111"/>
        <a:ext cx="3390339" cy="1356135"/>
      </dsp:txXfrm>
    </dsp:sp>
    <dsp:sp modelId="{1486AC8E-C06B-4F68-AD74-304B0CF6BE72}">
      <dsp:nvSpPr>
        <dsp:cNvPr id="0" name=""/>
        <dsp:cNvSpPr/>
      </dsp:nvSpPr>
      <dsp:spPr>
        <a:xfrm>
          <a:off x="7733451" y="1712247"/>
          <a:ext cx="3390339" cy="28548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0" lvl="1" indent="-228600" algn="ctr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ru-RU" sz="2400" kern="1200" dirty="0">
              <a:latin typeface="PP Pangram Sans Narrow"/>
            </a:rPr>
            <a:t>сопровождение, преодоление барьеров, иная необходимая помощь</a:t>
          </a:r>
        </a:p>
      </dsp:txBody>
      <dsp:txXfrm>
        <a:off x="7733451" y="1712247"/>
        <a:ext cx="3390339" cy="2854800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6D12F4-1886-40C7-A48A-60AEC53880B2}">
      <dsp:nvSpPr>
        <dsp:cNvPr id="0" name=""/>
        <dsp:cNvSpPr/>
      </dsp:nvSpPr>
      <dsp:spPr>
        <a:xfrm rot="10800000">
          <a:off x="568557" y="0"/>
          <a:ext cx="10155906" cy="1451461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953" tIns="76200" rIns="142240" bIns="7620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2000" kern="1200" dirty="0">
            <a:effectLst/>
            <a:latin typeface="PP Pangram Sans Narrow"/>
            <a:ea typeface="Calibri" panose="020F0502020204030204" pitchFamily="34" charset="0"/>
          </a:endParaRP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2000" kern="1200" dirty="0">
            <a:effectLst/>
            <a:latin typeface="PP Pangram Sans Narrow"/>
            <a:ea typeface="Calibri" panose="020F0502020204030204" pitchFamily="34" charset="0"/>
          </a:endParaRP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1" kern="1200" dirty="0">
              <a:effectLst/>
              <a:latin typeface="PP Pangram Sans Narrow"/>
              <a:ea typeface="Calibri" panose="020F0502020204030204" pitchFamily="34" charset="0"/>
            </a:rPr>
            <a:t>Мероприятия</a:t>
          </a:r>
          <a:r>
            <a:rPr lang="ru-RU" sz="2000" kern="1200" dirty="0">
              <a:effectLst/>
              <a:latin typeface="PP Pangram Sans Narrow"/>
              <a:ea typeface="Calibri" panose="020F0502020204030204" pitchFamily="34" charset="0"/>
            </a:rPr>
            <a:t>, направленные </a:t>
          </a:r>
          <a:r>
            <a:rPr lang="ru-RU" sz="2000" b="1" kern="1200" dirty="0">
              <a:effectLst/>
              <a:latin typeface="PP Pangram Sans Narrow"/>
              <a:ea typeface="Calibri" panose="020F0502020204030204" pitchFamily="34" charset="0"/>
            </a:rPr>
            <a:t>на обеспечение безопасности инвалидов </a:t>
          </a:r>
          <a:r>
            <a:rPr lang="ru-RU" sz="2000" kern="1200" dirty="0">
              <a:effectLst/>
              <a:latin typeface="PP Pangram Sans Narrow"/>
              <a:ea typeface="Calibri" panose="020F0502020204030204" pitchFamily="34" charset="0"/>
            </a:rPr>
            <a:t>на объекте и минимизации возможного причинения вреда:</a:t>
          </a:r>
          <a:br>
            <a:rPr lang="ru-RU" sz="2000" kern="1200" dirty="0">
              <a:effectLst/>
              <a:latin typeface="PP Pangram Sans Narrow"/>
              <a:ea typeface="Calibri" panose="020F0502020204030204" pitchFamily="34" charset="0"/>
            </a:rPr>
          </a:br>
          <a:r>
            <a:rPr lang="ru-RU" sz="1600" kern="1200" dirty="0">
              <a:effectLst/>
              <a:latin typeface="PP Pangram Sans Narrow"/>
              <a:ea typeface="Calibri" panose="020F0502020204030204" pitchFamily="34" charset="0"/>
            </a:rPr>
            <a:t>- </a:t>
          </a:r>
          <a:r>
            <a:rPr lang="ru-RU" sz="1600" kern="1200" dirty="0">
              <a:effectLst/>
              <a:latin typeface="PP Pangram Sans Narrow"/>
            </a:rPr>
            <a:t>помощь персонала;</a:t>
          </a:r>
          <a:br>
            <a:rPr lang="ru-RU" sz="1600" kern="1200" dirty="0">
              <a:effectLst/>
              <a:latin typeface="PP Pangram Sans Narrow"/>
            </a:rPr>
          </a:br>
          <a:r>
            <a:rPr lang="ru-RU" sz="1600" kern="1200" dirty="0">
              <a:effectLst/>
              <a:latin typeface="PP Pangram Sans Narrow"/>
            </a:rPr>
            <a:t>- обеспечение организации предоставления услуг по месту жительства (на дому или в ином месте пребывания) либо дистанционно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2000" kern="1200" dirty="0">
            <a:latin typeface="PP Pangram Sans Narrow"/>
          </a:endParaRPr>
        </a:p>
        <a:p>
          <a:pPr marL="0"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 dirty="0"/>
        </a:p>
      </dsp:txBody>
      <dsp:txXfrm rot="10800000">
        <a:off x="931422" y="0"/>
        <a:ext cx="9793041" cy="1451461"/>
      </dsp:txXfrm>
    </dsp:sp>
    <dsp:sp modelId="{CA138146-C6C4-489D-9255-739F1DC68065}">
      <dsp:nvSpPr>
        <dsp:cNvPr id="0" name=""/>
        <dsp:cNvSpPr/>
      </dsp:nvSpPr>
      <dsp:spPr>
        <a:xfrm>
          <a:off x="0" y="140894"/>
          <a:ext cx="1442160" cy="1442160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CDB2DE-2A0A-4DF7-BC1E-D0F05D2DC7B8}">
      <dsp:nvSpPr>
        <dsp:cNvPr id="0" name=""/>
        <dsp:cNvSpPr/>
      </dsp:nvSpPr>
      <dsp:spPr>
        <a:xfrm rot="10800000">
          <a:off x="556406" y="1847204"/>
          <a:ext cx="10195642" cy="1442160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953" tIns="76200" rIns="142240" bIns="7620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lang="ru-RU" sz="2000" b="1" kern="1200" dirty="0">
              <a:effectLst/>
              <a:latin typeface="PP Pangram Sans Narrow"/>
            </a:rPr>
            <a:t>Мероприятия</a:t>
          </a:r>
          <a:r>
            <a:rPr lang="ru-RU" sz="2000" kern="1200" dirty="0">
              <a:effectLst/>
              <a:latin typeface="PP Pangram Sans Narrow"/>
            </a:rPr>
            <a:t>, требующие </a:t>
          </a:r>
          <a:r>
            <a:rPr lang="ru-RU" sz="2000" b="1" kern="1200" dirty="0">
              <a:effectLst/>
              <a:latin typeface="PP Pangram Sans Narrow"/>
            </a:rPr>
            <a:t>предварительного планирования </a:t>
          </a:r>
          <a:r>
            <a:rPr lang="ru-RU" sz="2000" kern="1200" dirty="0">
              <a:effectLst/>
              <a:latin typeface="PP Pangram Sans Narrow"/>
            </a:rPr>
            <a:t>и предусматривающие условия для самостоятельного или с помощью персонала передвижения по объекту к месту предоставления услуг (по варианту «А»/«Б»):</a:t>
          </a:r>
          <a:br>
            <a:rPr lang="ru-RU" sz="2000" kern="1200" dirty="0">
              <a:effectLst/>
              <a:latin typeface="PP Pangram Sans Narrow"/>
            </a:rPr>
          </a:br>
          <a:r>
            <a:rPr lang="ru-RU" sz="1700" kern="1200" dirty="0">
              <a:effectLst/>
              <a:latin typeface="PP Pangram Sans Narrow"/>
              <a:ea typeface="Calibri" panose="020F0502020204030204" pitchFamily="34" charset="0"/>
            </a:rPr>
            <a:t>- </a:t>
          </a:r>
          <a:r>
            <a:rPr lang="ru-RU" sz="1700" kern="1200" dirty="0">
              <a:effectLst/>
              <a:latin typeface="PP Pangram Sans Narrow"/>
            </a:rPr>
            <a:t>приобретение технических средств адаптации, в том числе средств информации;</a:t>
          </a:r>
          <a:br>
            <a:rPr lang="ru-RU" sz="1700" kern="1200" dirty="0">
              <a:effectLst/>
              <a:latin typeface="PP Pangram Sans Narrow"/>
            </a:rPr>
          </a:br>
          <a:r>
            <a:rPr lang="ru-RU" sz="1700" kern="1200" dirty="0">
              <a:effectLst/>
              <a:latin typeface="PP Pangram Sans Narrow"/>
            </a:rPr>
            <a:t>- работы по адаптации объекта в рамках текущего ремонта и эксплуатации здания</a:t>
          </a:r>
          <a:endParaRPr lang="ru-RU" sz="1700" kern="1200" dirty="0"/>
        </a:p>
      </dsp:txBody>
      <dsp:txXfrm rot="10800000">
        <a:off x="916946" y="1847204"/>
        <a:ext cx="9835102" cy="1442160"/>
      </dsp:txXfrm>
    </dsp:sp>
    <dsp:sp modelId="{A8A84564-ECA2-4C5D-A6FE-48A4F0ADD7E8}">
      <dsp:nvSpPr>
        <dsp:cNvPr id="0" name=""/>
        <dsp:cNvSpPr/>
      </dsp:nvSpPr>
      <dsp:spPr>
        <a:xfrm>
          <a:off x="0" y="1768664"/>
          <a:ext cx="1442160" cy="1442160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FA49E8-6274-4830-87E0-E71C374CF7DD}">
      <dsp:nvSpPr>
        <dsp:cNvPr id="0" name=""/>
        <dsp:cNvSpPr/>
      </dsp:nvSpPr>
      <dsp:spPr>
        <a:xfrm rot="10800000">
          <a:off x="547500" y="3719860"/>
          <a:ext cx="10241003" cy="1442160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953" tIns="76200" rIns="142240" bIns="7620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</a:pPr>
          <a:r>
            <a:rPr lang="ru-RU" sz="2000" b="1" kern="1200" dirty="0">
              <a:effectLst/>
              <a:latin typeface="PP Pangram Sans Narrow"/>
            </a:rPr>
            <a:t>Итоговые мероприятия</a:t>
          </a:r>
          <a:r>
            <a:rPr lang="ru-RU" sz="2000" kern="1200" dirty="0">
              <a:effectLst/>
              <a:latin typeface="PP Pangram Sans Narrow"/>
            </a:rPr>
            <a:t>, направленные на создание </a:t>
          </a:r>
          <a:r>
            <a:rPr lang="ru-RU" sz="2000" b="1" kern="1200" dirty="0">
              <a:effectLst/>
              <a:latin typeface="PP Pangram Sans Narrow"/>
            </a:rPr>
            <a:t>условий для беспрепятственного доступа</a:t>
          </a:r>
          <a:r>
            <a:rPr lang="ru-RU" sz="2000" kern="1200" dirty="0">
              <a:effectLst/>
              <a:latin typeface="PP Pangram Sans Narrow"/>
            </a:rPr>
            <a:t> инвалидов к объекту и предоставляемым на нём услугам (по варианту «А»/«Б»):</a:t>
          </a:r>
          <a:br>
            <a:rPr lang="ru-RU" sz="2000" kern="1200" dirty="0">
              <a:effectLst/>
              <a:latin typeface="PP Pangram Sans Narrow"/>
            </a:rPr>
          </a:br>
          <a:r>
            <a:rPr lang="ru-RU" sz="1600" kern="1200" dirty="0">
              <a:effectLst/>
              <a:latin typeface="PP Pangram Sans Narrow"/>
              <a:ea typeface="Calibri" panose="020F0502020204030204" pitchFamily="34" charset="0"/>
            </a:rPr>
            <a:t>- </a:t>
          </a:r>
          <a:r>
            <a:rPr lang="ru-RU" sz="1600" kern="1200" dirty="0">
              <a:effectLst/>
              <a:latin typeface="PP Pangram Sans Narrow"/>
            </a:rPr>
            <a:t>разработка проектно-сметной документации (для реконструкции/ капитального ремонта объекта);</a:t>
          </a:r>
          <a:br>
            <a:rPr lang="ru-RU" sz="1600" kern="1200" dirty="0">
              <a:effectLst/>
              <a:latin typeface="PP Pangram Sans Narrow"/>
            </a:rPr>
          </a:br>
          <a:r>
            <a:rPr lang="ru-RU" sz="1600" kern="1200" dirty="0">
              <a:effectLst/>
              <a:latin typeface="PP Pangram Sans Narrow"/>
            </a:rPr>
            <a:t>- осуществление реконструкции/ капитального ремонта или строительство нового объекта</a:t>
          </a:r>
          <a:endParaRPr lang="ru-RU" sz="1600" kern="1200" dirty="0"/>
        </a:p>
      </dsp:txBody>
      <dsp:txXfrm rot="10800000">
        <a:off x="908040" y="3719860"/>
        <a:ext cx="9880463" cy="1442160"/>
      </dsp:txXfrm>
    </dsp:sp>
    <dsp:sp modelId="{7850A6CE-4090-4B18-9F3E-98D7BADCA42B}">
      <dsp:nvSpPr>
        <dsp:cNvPr id="0" name=""/>
        <dsp:cNvSpPr/>
      </dsp:nvSpPr>
      <dsp:spPr>
        <a:xfrm>
          <a:off x="0" y="3729291"/>
          <a:ext cx="1442160" cy="1442160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44B4D9-1820-4DB1-9986-50098B5AE6A0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C803E8-E0B9-4182-8933-D60F3EB0DA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85175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604DDA-A4BE-45D0-9886-7B51C80C77D8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3307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604DDA-A4BE-45D0-9886-7B51C80C77D8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86285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EEECAA-3C84-430A-95A1-B4F460996DB5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06748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C803E8-E0B9-4182-8933-D60F3EB0DA6F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2786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C803E8-E0B9-4182-8933-D60F3EB0DA6F}" type="slidenum">
              <a:rPr lang="ru-RU" smtClean="0"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40382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D4ED3-FB41-45F9-85C7-3FE7B4F5A6C3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7C0C0-C802-462C-8132-3B8ABFD712A0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56567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D4ED3-FB41-45F9-85C7-3FE7B4F5A6C3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7C0C0-C802-462C-8132-3B8ABFD712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1318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D4ED3-FB41-45F9-85C7-3FE7B4F5A6C3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7C0C0-C802-462C-8132-3B8ABFD712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59693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D4ED3-FB41-45F9-85C7-3FE7B4F5A6C3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7C0C0-C802-462C-8132-3B8ABFD712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1466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D4ED3-FB41-45F9-85C7-3FE7B4F5A6C3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7C0C0-C802-462C-8132-3B8ABFD712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25205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D4ED3-FB41-45F9-85C7-3FE7B4F5A6C3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7C0C0-C802-462C-8132-3B8ABFD712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9620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D4ED3-FB41-45F9-85C7-3FE7B4F5A6C3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7C0C0-C802-462C-8132-3B8ABFD712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0212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D4ED3-FB41-45F9-85C7-3FE7B4F5A6C3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7C0C0-C802-462C-8132-3B8ABFD712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19165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D4ED3-FB41-45F9-85C7-3FE7B4F5A6C3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7C0C0-C802-462C-8132-3B8ABFD712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9565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D4ED3-FB41-45F9-85C7-3FE7B4F5A6C3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7C0C0-C802-462C-8132-3B8ABFD712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3197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D4ED3-FB41-45F9-85C7-3FE7B4F5A6C3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7C0C0-C802-462C-8132-3B8ABFD712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20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D4ED3-FB41-45F9-85C7-3FE7B4F5A6C3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7C0C0-C802-462C-8132-3B8ABFD712A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158939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D4ED3-FB41-45F9-85C7-3FE7B4F5A6C3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7C0C0-C802-462C-8132-3B8ABFD712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93487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D4ED3-FB41-45F9-85C7-3FE7B4F5A6C3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7C0C0-C802-462C-8132-3B8ABFD712A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558030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D4ED3-FB41-45F9-85C7-3FE7B4F5A6C3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7C0C0-C802-462C-8132-3B8ABFD712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54352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D4ED3-FB41-45F9-85C7-3FE7B4F5A6C3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7C0C0-C802-462C-8132-3B8ABFD712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41276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D4ED3-FB41-45F9-85C7-3FE7B4F5A6C3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7C0C0-C802-462C-8132-3B8ABFD712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757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F16515-F42A-4E6E-AF82-C3C487E63B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416A843-B177-4F68-B9A9-7D85E571F2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F2B3ADC-649F-497E-9025-F79B91C69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FC2AC-3C81-4CD7-B63D-20DC557593CA}" type="datetimeFigureOut">
              <a:rPr lang="ru-RU" smtClean="0"/>
              <a:pPr/>
              <a:t>27.04.2023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C337EA9-A265-49B2-9BC8-AE45FE69F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3BE5506-67C2-42A6-9DF9-6C446A416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7280D-0920-41BD-A035-01DC7AE3BA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785196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AEB1C3-128C-4F51-9270-89813EA3B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167410D-D536-44D8-AFDB-C7E1338D0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FC2AC-3C81-4CD7-B63D-20DC557593CA}" type="datetimeFigureOut">
              <a:rPr lang="ru-RU" smtClean="0"/>
              <a:pPr/>
              <a:t>27.04.2023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D3FD1F9-20FF-4BEC-983A-8900C9CC78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5BF5C16-4769-4FF2-B7D0-D0E97F231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7280D-0920-41BD-A035-01DC7AE3BA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62017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906D06-8F59-41E7-8C1F-1325601BF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A9D2A18-7261-4A41-80BE-A145065FCA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F2F6274-2C84-443E-A9E7-44EC65722C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FC2AC-3C81-4CD7-B63D-20DC557593CA}" type="datetimeFigureOut">
              <a:rPr lang="ru-RU" smtClean="0"/>
              <a:pPr/>
              <a:t>27.04.2023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5CB4180-507C-495A-A705-4B53D5FA2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A930E61-7AC1-490B-9EAF-81F66926C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7280D-0920-41BD-A035-01DC7AE3BA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61396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A65E9B-3E33-40F8-8A7D-D11566386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4304A1F-9396-4F39-AE0E-04CD8CCEDA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59DCFC6-7737-48EC-BE0D-533AE2D9C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FC2AC-3C81-4CD7-B63D-20DC557593CA}" type="datetimeFigureOut">
              <a:rPr lang="ru-RU" smtClean="0"/>
              <a:pPr/>
              <a:t>27.04.2023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F5B49EB-B502-483C-B06F-CFB86D0DD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6FCFE45-BDDC-4074-BEDE-05AD98AAA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7280D-0920-41BD-A035-01DC7AE3BA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78448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F7ED24-EB63-40B6-B33A-905DC99EB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9D22254-C754-41C1-9AC4-DFACBFF1F1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AD66839-9E47-42ED-B06F-E0DB4A85DA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3C0EA54-8A72-4509-B77F-6BA143690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FC2AC-3C81-4CD7-B63D-20DC557593CA}" type="datetimeFigureOut">
              <a:rPr lang="ru-RU" smtClean="0"/>
              <a:pPr/>
              <a:t>27.04.2023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99E11B2-EFF9-48BB-ADD6-E99193FB4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5DF19E7-C20F-4EF1-9D11-1A3472A8B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7280D-0920-41BD-A035-01DC7AE3BA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59892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A8215C-ADAB-47C6-A978-331359AF1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753A338-5AFC-43A6-BFE4-A62955CED3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F0D3C9F-FFB3-414A-8CA4-CFFA6F1BE6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9F09B0B-5ECC-4091-9259-27FB44B3B1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2F1EF58-2AE3-4B95-AE89-A77A734935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32D8F69-FC7C-4419-87F7-CCE02E371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FC2AC-3C81-4CD7-B63D-20DC557593CA}" type="datetimeFigureOut">
              <a:rPr lang="ru-RU" smtClean="0"/>
              <a:pPr/>
              <a:t>27.04.2023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5A85BC8-CCF2-4CF5-B045-66DCF7AA5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1FD0459-76EB-4185-AA0D-C0878FA54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7280D-0920-41BD-A035-01DC7AE3BA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92657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E1A4F9-D6EF-45B7-ABF9-4E97F28DD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2FCD49A-A818-412E-ACE6-C8BD9921C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FC2AC-3C81-4CD7-B63D-20DC557593CA}" type="datetimeFigureOut">
              <a:rPr lang="ru-RU" smtClean="0"/>
              <a:pPr/>
              <a:t>27.04.2023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3CFBF61-7BD3-4930-855E-8331A3B06B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E2AAB48-F16E-46B4-BB7D-D1C63A165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7280D-0920-41BD-A035-01DC7AE3BA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616008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203F417-98E6-48BA-B623-C09D31AFF8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FC2AC-3C81-4CD7-B63D-20DC557593CA}" type="datetimeFigureOut">
              <a:rPr lang="ru-RU" smtClean="0"/>
              <a:pPr/>
              <a:t>27.04.2023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FF5745A-47F7-40BD-85F1-51E5366AFD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4A48302-1BED-4E22-8E2B-2B8E651C0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7280D-0920-41BD-A035-01DC7AE3BA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48992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39F974-808D-42D4-946F-71CD6A05F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CF32301-7666-4BBE-9C18-9507130CFD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C7F8C1B-E35E-4AB9-8E6C-7508223B22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4A60DA6-6A0D-42E8-9B25-708F06C48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FC2AC-3C81-4CD7-B63D-20DC557593CA}" type="datetimeFigureOut">
              <a:rPr lang="ru-RU" smtClean="0"/>
              <a:pPr/>
              <a:t>27.04.2023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11AE615-9349-4454-8E11-EBD730698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B4A1C00-CA36-4364-92A3-848F841C2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7280D-0920-41BD-A035-01DC7AE3BA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300339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D37CD8-A3F8-42B7-8FCA-A1C50A5B16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B06443A-89D7-4622-AE19-E383297EAC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E23504D-98DA-4E3E-8871-E042E26E8A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475F584-4578-4659-A9A8-3DDE7487B8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FC2AC-3C81-4CD7-B63D-20DC557593CA}" type="datetimeFigureOut">
              <a:rPr lang="ru-RU" smtClean="0"/>
              <a:pPr/>
              <a:t>27.04.2023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8C14120-A4F0-444E-ACFB-0CF112BCA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003CDAE-9259-4E9A-9C9B-5F865F8D2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7280D-0920-41BD-A035-01DC7AE3BA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02939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DB527F-9D44-477C-9A7A-D1EDF182E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07F9400-424B-4F27-8924-1AFC5266E1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3D5661F-A8E1-422A-8378-35AF59CE73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FC2AC-3C81-4CD7-B63D-20DC557593CA}" type="datetimeFigureOut">
              <a:rPr lang="ru-RU" smtClean="0"/>
              <a:pPr/>
              <a:t>27.04.2023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64CF2C1-F30B-4DA0-AE4E-46B0DA222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47EEFD4-729A-4888-8EF8-E2193C3E5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7280D-0920-41BD-A035-01DC7AE3BA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700115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DB99164-7523-4DAF-B91E-56A0529BDE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E5CBFF8-0055-4C7E-8118-417CF5D918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D8B10E6-A19F-42E4-89CC-FC17F5F2AB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FC2AC-3C81-4CD7-B63D-20DC557593CA}" type="datetimeFigureOut">
              <a:rPr lang="ru-RU" smtClean="0"/>
              <a:pPr/>
              <a:t>27.04.2023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7F58583-2752-4DFA-957C-3E7D6580E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46F4BC0-AFDF-43F6-9E44-44DF4D95B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7280D-0920-41BD-A035-01DC7AE3BA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0898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alpha val="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40DD4ED3-FB41-45F9-85C7-3FE7B4F5A6C3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70E7C0C0-C802-462C-8132-3B8ABFD712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069683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1" r:id="rId1"/>
    <p:sldLayoutId id="2147483802" r:id="rId2"/>
    <p:sldLayoutId id="2147483803" r:id="rId3"/>
    <p:sldLayoutId id="2147483804" r:id="rId4"/>
    <p:sldLayoutId id="2147483805" r:id="rId5"/>
    <p:sldLayoutId id="2147483806" r:id="rId6"/>
    <p:sldLayoutId id="2147483807" r:id="rId7"/>
    <p:sldLayoutId id="2147483808" r:id="rId8"/>
    <p:sldLayoutId id="2147483809" r:id="rId9"/>
    <p:sldLayoutId id="2147483810" r:id="rId10"/>
    <p:sldLayoutId id="2147483811" r:id="rId11"/>
    <p:sldLayoutId id="2147483812" r:id="rId12"/>
    <p:sldLayoutId id="2147483813" r:id="rId13"/>
    <p:sldLayoutId id="2147483814" r:id="rId14"/>
    <p:sldLayoutId id="2147483815" r:id="rId15"/>
    <p:sldLayoutId id="2147483816" r:id="rId16"/>
    <p:sldLayoutId id="214748381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50594C-0C7C-4AAB-B3D3-C14C33DC5C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3EF6922-B686-4ED1-895B-28ADC4C2E1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91E9793-13F2-4F0E-A5A6-EBE4FEEDAE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CFC2AC-3C81-4CD7-B63D-20DC557593CA}" type="datetimeFigureOut">
              <a:rPr lang="ru-RU" smtClean="0"/>
              <a:pPr/>
              <a:t>27.04.2023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14839F7-462D-42B7-8C59-0B7C16E26D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30B252A-7951-475B-B742-02838E97EB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B7280D-0920-41BD-A035-01DC7AE3BA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3308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  <p:sldLayoutId id="2147483826" r:id="rId8"/>
    <p:sldLayoutId id="2147483827" r:id="rId9"/>
    <p:sldLayoutId id="2147483828" r:id="rId10"/>
    <p:sldLayoutId id="2147483829" r:id="rId11"/>
    <p:sldLayoutId id="214748383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4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4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4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12" Type="http://schemas.openxmlformats.org/officeDocument/2006/relationships/image" Target="../media/image4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4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9.xml"/><Relationship Id="rId13" Type="http://schemas.openxmlformats.org/officeDocument/2006/relationships/diagramData" Target="../diagrams/data10.xml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12" Type="http://schemas.microsoft.com/office/2007/relationships/diagramDrawing" Target="../diagrams/drawing9.xml"/><Relationship Id="rId17" Type="http://schemas.microsoft.com/office/2007/relationships/diagramDrawing" Target="../diagrams/drawing10.xml"/><Relationship Id="rId2" Type="http://schemas.openxmlformats.org/officeDocument/2006/relationships/image" Target="../media/image4.png"/><Relationship Id="rId16" Type="http://schemas.openxmlformats.org/officeDocument/2006/relationships/diagramColors" Target="../diagrams/colors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11" Type="http://schemas.openxmlformats.org/officeDocument/2006/relationships/diagramColors" Target="../diagrams/colors9.xml"/><Relationship Id="rId5" Type="http://schemas.openxmlformats.org/officeDocument/2006/relationships/diagramQuickStyle" Target="../diagrams/quickStyle8.xml"/><Relationship Id="rId15" Type="http://schemas.openxmlformats.org/officeDocument/2006/relationships/diagramQuickStyle" Target="../diagrams/quickStyle10.xml"/><Relationship Id="rId10" Type="http://schemas.openxmlformats.org/officeDocument/2006/relationships/diagramQuickStyle" Target="../diagrams/quickStyle9.xml"/><Relationship Id="rId4" Type="http://schemas.openxmlformats.org/officeDocument/2006/relationships/diagramLayout" Target="../diagrams/layout8.xml"/><Relationship Id="rId9" Type="http://schemas.openxmlformats.org/officeDocument/2006/relationships/diagramLayout" Target="../diagrams/layout9.xml"/><Relationship Id="rId14" Type="http://schemas.openxmlformats.org/officeDocument/2006/relationships/diagramLayout" Target="../diagrams/layout10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2.xml"/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12" Type="http://schemas.microsoft.com/office/2007/relationships/diagramDrawing" Target="../diagrams/drawing1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1.xml"/><Relationship Id="rId11" Type="http://schemas.openxmlformats.org/officeDocument/2006/relationships/diagramColors" Target="../diagrams/colors12.xml"/><Relationship Id="rId5" Type="http://schemas.openxmlformats.org/officeDocument/2006/relationships/diagramQuickStyle" Target="../diagrams/quickStyle11.xml"/><Relationship Id="rId10" Type="http://schemas.openxmlformats.org/officeDocument/2006/relationships/diagramQuickStyle" Target="../diagrams/quickStyle12.xml"/><Relationship Id="rId4" Type="http://schemas.openxmlformats.org/officeDocument/2006/relationships/diagramLayout" Target="../diagrams/layout11.xml"/><Relationship Id="rId9" Type="http://schemas.openxmlformats.org/officeDocument/2006/relationships/diagramLayout" Target="../diagrams/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7" Type="http://schemas.openxmlformats.org/officeDocument/2006/relationships/image" Target="../media/image4.png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7" Type="http://schemas.openxmlformats.org/officeDocument/2006/relationships/image" Target="../media/image4.png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5.xml"/><Relationship Id="rId7" Type="http://schemas.microsoft.com/office/2007/relationships/diagramDrawing" Target="../diagrams/drawing15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5.xml"/><Relationship Id="rId5" Type="http://schemas.openxmlformats.org/officeDocument/2006/relationships/diagramQuickStyle" Target="../diagrams/quickStyle15.xml"/><Relationship Id="rId4" Type="http://schemas.openxmlformats.org/officeDocument/2006/relationships/diagramLayout" Target="../diagrams/layout1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>
            <a:extLst>
              <a:ext uri="{FF2B5EF4-FFF2-40B4-BE49-F238E27FC236}">
                <a16:creationId xmlns:a16="http://schemas.microsoft.com/office/drawing/2014/main" id="{B48C31DC-91FC-BD83-C011-1DD1217BF6A6}"/>
              </a:ext>
            </a:extLst>
          </p:cNvPr>
          <p:cNvSpPr/>
          <p:nvPr/>
        </p:nvSpPr>
        <p:spPr>
          <a:xfrm>
            <a:off x="0" y="628724"/>
            <a:ext cx="7799615" cy="5714782"/>
          </a:xfrm>
          <a:custGeom>
            <a:avLst/>
            <a:gdLst>
              <a:gd name="connsiteX0" fmla="*/ 0 w 5007429"/>
              <a:gd name="connsiteY0" fmla="*/ 0 h 5687568"/>
              <a:gd name="connsiteX1" fmla="*/ 5007429 w 5007429"/>
              <a:gd name="connsiteY1" fmla="*/ 0 h 5687568"/>
              <a:gd name="connsiteX2" fmla="*/ 5007429 w 5007429"/>
              <a:gd name="connsiteY2" fmla="*/ 5687568 h 5687568"/>
              <a:gd name="connsiteX3" fmla="*/ 0 w 5007429"/>
              <a:gd name="connsiteY3" fmla="*/ 5687568 h 5687568"/>
              <a:gd name="connsiteX4" fmla="*/ 0 w 5007429"/>
              <a:gd name="connsiteY4" fmla="*/ 0 h 5687568"/>
              <a:gd name="connsiteX0" fmla="*/ 0 w 7799615"/>
              <a:gd name="connsiteY0" fmla="*/ 0 h 5687568"/>
              <a:gd name="connsiteX1" fmla="*/ 7799615 w 7799615"/>
              <a:gd name="connsiteY1" fmla="*/ 10886 h 5687568"/>
              <a:gd name="connsiteX2" fmla="*/ 5007429 w 7799615"/>
              <a:gd name="connsiteY2" fmla="*/ 5687568 h 5687568"/>
              <a:gd name="connsiteX3" fmla="*/ 0 w 7799615"/>
              <a:gd name="connsiteY3" fmla="*/ 5687568 h 5687568"/>
              <a:gd name="connsiteX4" fmla="*/ 0 w 7799615"/>
              <a:gd name="connsiteY4" fmla="*/ 0 h 5687568"/>
              <a:gd name="connsiteX0" fmla="*/ 0 w 7799615"/>
              <a:gd name="connsiteY0" fmla="*/ 0 h 5714782"/>
              <a:gd name="connsiteX1" fmla="*/ 7799615 w 7799615"/>
              <a:gd name="connsiteY1" fmla="*/ 10886 h 5714782"/>
              <a:gd name="connsiteX2" fmla="*/ 5023757 w 7799615"/>
              <a:gd name="connsiteY2" fmla="*/ 5714782 h 5714782"/>
              <a:gd name="connsiteX3" fmla="*/ 0 w 7799615"/>
              <a:gd name="connsiteY3" fmla="*/ 5687568 h 5714782"/>
              <a:gd name="connsiteX4" fmla="*/ 0 w 7799615"/>
              <a:gd name="connsiteY4" fmla="*/ 0 h 5714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99615" h="5714782">
                <a:moveTo>
                  <a:pt x="0" y="0"/>
                </a:moveTo>
                <a:lnTo>
                  <a:pt x="7799615" y="10886"/>
                </a:lnTo>
                <a:lnTo>
                  <a:pt x="5023757" y="5714782"/>
                </a:lnTo>
                <a:lnTo>
                  <a:pt x="0" y="5687568"/>
                </a:lnTo>
                <a:lnTo>
                  <a:pt x="0" y="0"/>
                </a:lnTo>
                <a:close/>
              </a:path>
            </a:pathLst>
          </a:custGeom>
          <a:solidFill>
            <a:srgbClr val="114229"/>
          </a:solidFill>
          <a:ln>
            <a:solidFill>
              <a:srgbClr val="1142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endParaRPr lang="ru-RU" sz="1800" b="1" dirty="0">
              <a:solidFill>
                <a:srgbClr val="FFFFFE"/>
              </a:solidFill>
            </a:endParaRPr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endParaRPr lang="ru-RU" b="1" dirty="0">
              <a:solidFill>
                <a:srgbClr val="FFFFFE"/>
              </a:solidFill>
            </a:endParaRPr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endParaRPr lang="ru-RU" sz="1800" b="1" dirty="0">
              <a:solidFill>
                <a:srgbClr val="FFFFFE"/>
              </a:solidFill>
            </a:endParaRPr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endParaRPr lang="ru-RU" b="1" dirty="0">
              <a:solidFill>
                <a:srgbClr val="FFFFFE"/>
              </a:solidFill>
            </a:endParaRPr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endParaRPr lang="ru-RU" sz="1800" b="1" dirty="0">
              <a:solidFill>
                <a:srgbClr val="FFFFFE"/>
              </a:solidFill>
            </a:endParaRPr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endParaRPr lang="ru-RU" b="1" dirty="0">
              <a:solidFill>
                <a:srgbClr val="FFFFFE"/>
              </a:solidFill>
            </a:endParaRPr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endParaRPr lang="ru-RU" sz="1800" b="1" dirty="0">
              <a:solidFill>
                <a:srgbClr val="FFFFFE"/>
              </a:solidFill>
            </a:endParaRPr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endParaRPr lang="ru-RU" b="1" dirty="0">
              <a:solidFill>
                <a:srgbClr val="FFFFFE"/>
              </a:solidFill>
            </a:endParaRPr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endParaRPr lang="ru-RU" sz="1800" b="1" dirty="0">
              <a:solidFill>
                <a:srgbClr val="FFFFFE"/>
              </a:solidFill>
            </a:endParaRPr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endParaRPr lang="ru-RU" b="1" dirty="0">
              <a:solidFill>
                <a:srgbClr val="FFFFFE"/>
              </a:solidFill>
            </a:endParaRPr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endParaRPr lang="ru-RU" sz="1800" b="1" dirty="0">
              <a:solidFill>
                <a:srgbClr val="FFFFFE"/>
              </a:solidFill>
            </a:endParaRPr>
          </a:p>
        </p:txBody>
      </p:sp>
      <p:pic>
        <p:nvPicPr>
          <p:cNvPr id="6" name="Рисунок 8" descr="A building with trees in front of it&#10;&#10;Description automatically generated with medium confidence">
            <a:extLst>
              <a:ext uri="{FF2B5EF4-FFF2-40B4-BE49-F238E27FC236}">
                <a16:creationId xmlns:a16="http://schemas.microsoft.com/office/drawing/2014/main" id="{A4D472C8-AE71-B1B7-F045-A78A13091F6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519" r="16216" b="1"/>
          <a:stretch/>
        </p:blipFill>
        <p:spPr>
          <a:xfrm>
            <a:off x="5366251" y="3588364"/>
            <a:ext cx="6825749" cy="2755142"/>
          </a:xfrm>
          <a:custGeom>
            <a:avLst/>
            <a:gdLst/>
            <a:ahLst/>
            <a:cxnLst/>
            <a:rect l="l" t="t" r="r" b="b"/>
            <a:pathLst>
              <a:path w="6825749" h="2755142">
                <a:moveTo>
                  <a:pt x="3353180" y="0"/>
                </a:moveTo>
                <a:lnTo>
                  <a:pt x="4045207" y="0"/>
                </a:lnTo>
                <a:lnTo>
                  <a:pt x="4045207" y="1"/>
                </a:lnTo>
                <a:lnTo>
                  <a:pt x="4692417" y="1"/>
                </a:lnTo>
                <a:lnTo>
                  <a:pt x="4781930" y="1"/>
                </a:lnTo>
                <a:lnTo>
                  <a:pt x="4781930" y="0"/>
                </a:lnTo>
                <a:lnTo>
                  <a:pt x="5473957" y="0"/>
                </a:lnTo>
                <a:lnTo>
                  <a:pt x="5473957" y="1"/>
                </a:lnTo>
                <a:lnTo>
                  <a:pt x="6680412" y="1"/>
                </a:lnTo>
                <a:lnTo>
                  <a:pt x="6680412" y="2798"/>
                </a:lnTo>
                <a:lnTo>
                  <a:pt x="6825749" y="2798"/>
                </a:lnTo>
                <a:lnTo>
                  <a:pt x="6825749" y="2755142"/>
                </a:lnTo>
                <a:lnTo>
                  <a:pt x="4748668" y="2755142"/>
                </a:lnTo>
                <a:lnTo>
                  <a:pt x="4748668" y="2755099"/>
                </a:lnTo>
                <a:lnTo>
                  <a:pt x="3535184" y="2755099"/>
                </a:lnTo>
                <a:lnTo>
                  <a:pt x="3321602" y="2755099"/>
                </a:lnTo>
                <a:lnTo>
                  <a:pt x="3321602" y="2755100"/>
                </a:lnTo>
                <a:lnTo>
                  <a:pt x="1892852" y="2755100"/>
                </a:lnTo>
                <a:lnTo>
                  <a:pt x="1428750" y="2755100"/>
                </a:lnTo>
                <a:lnTo>
                  <a:pt x="0" y="2755100"/>
                </a:lnTo>
                <a:lnTo>
                  <a:pt x="1345020" y="10"/>
                </a:lnTo>
                <a:lnTo>
                  <a:pt x="1677909" y="10"/>
                </a:lnTo>
                <a:lnTo>
                  <a:pt x="1677909" y="2"/>
                </a:lnTo>
                <a:lnTo>
                  <a:pt x="1748771" y="2"/>
                </a:lnTo>
                <a:lnTo>
                  <a:pt x="1748771" y="1"/>
                </a:lnTo>
                <a:lnTo>
                  <a:pt x="2296604" y="1"/>
                </a:lnTo>
                <a:lnTo>
                  <a:pt x="2296604" y="2"/>
                </a:lnTo>
                <a:lnTo>
                  <a:pt x="3106658" y="2"/>
                </a:lnTo>
                <a:lnTo>
                  <a:pt x="3177521" y="2"/>
                </a:lnTo>
                <a:lnTo>
                  <a:pt x="3177521" y="1"/>
                </a:lnTo>
                <a:lnTo>
                  <a:pt x="3263667" y="1"/>
                </a:lnTo>
                <a:lnTo>
                  <a:pt x="3353180" y="1"/>
                </a:lnTo>
                <a:close/>
              </a:path>
            </a:pathLst>
          </a:custGeom>
        </p:spPr>
      </p:pic>
      <p:pic>
        <p:nvPicPr>
          <p:cNvPr id="8" name="Рисунок 5">
            <a:extLst>
              <a:ext uri="{FF2B5EF4-FFF2-40B4-BE49-F238E27FC236}">
                <a16:creationId xmlns:a16="http://schemas.microsoft.com/office/drawing/2014/main" id="{34CF5074-ECB9-D3E8-D9B7-4AF99747B78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02" r="3" b="2954"/>
          <a:stretch/>
        </p:blipFill>
        <p:spPr>
          <a:xfrm>
            <a:off x="6738725" y="715483"/>
            <a:ext cx="5401023" cy="2770632"/>
          </a:xfrm>
          <a:custGeom>
            <a:avLst/>
            <a:gdLst/>
            <a:ahLst/>
            <a:cxnLst/>
            <a:rect l="l" t="t" r="r" b="b"/>
            <a:pathLst>
              <a:path w="5401023" h="2770632">
                <a:moveTo>
                  <a:pt x="3214941" y="0"/>
                </a:moveTo>
                <a:lnTo>
                  <a:pt x="5401023" y="0"/>
                </a:lnTo>
                <a:lnTo>
                  <a:pt x="5401023" y="2770632"/>
                </a:lnTo>
                <a:lnTo>
                  <a:pt x="3214941" y="2770632"/>
                </a:lnTo>
                <a:lnTo>
                  <a:pt x="3214941" y="2768786"/>
                </a:lnTo>
                <a:lnTo>
                  <a:pt x="1865202" y="2768786"/>
                </a:lnTo>
                <a:lnTo>
                  <a:pt x="1865202" y="2768787"/>
                </a:lnTo>
                <a:lnTo>
                  <a:pt x="0" y="2768787"/>
                </a:lnTo>
                <a:lnTo>
                  <a:pt x="1325372" y="2605"/>
                </a:lnTo>
                <a:lnTo>
                  <a:pt x="1653397" y="2605"/>
                </a:lnTo>
                <a:lnTo>
                  <a:pt x="1653397" y="2597"/>
                </a:lnTo>
                <a:lnTo>
                  <a:pt x="1723225" y="2597"/>
                </a:lnTo>
                <a:lnTo>
                  <a:pt x="1723225" y="2596"/>
                </a:lnTo>
                <a:lnTo>
                  <a:pt x="2263055" y="2596"/>
                </a:lnTo>
                <a:lnTo>
                  <a:pt x="2263055" y="2597"/>
                </a:lnTo>
                <a:lnTo>
                  <a:pt x="3204175" y="2597"/>
                </a:lnTo>
                <a:lnTo>
                  <a:pt x="3204175" y="2604"/>
                </a:lnTo>
                <a:lnTo>
                  <a:pt x="3214941" y="2604"/>
                </a:lnTo>
                <a:close/>
              </a:path>
            </a:pathLst>
          </a:cu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C9343D1-EA2B-A7F9-09BA-D6B716375035}"/>
              </a:ext>
            </a:extLst>
          </p:cNvPr>
          <p:cNvSpPr txBox="1"/>
          <p:nvPr/>
        </p:nvSpPr>
        <p:spPr>
          <a:xfrm>
            <a:off x="139033" y="2407862"/>
            <a:ext cx="648882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000"/>
              </a:lnSpc>
            </a:pPr>
            <a:r>
              <a:rPr lang="ru-RU" sz="2800" b="1" dirty="0">
                <a:latin typeface="PP Pangram Sans Narrow"/>
                <a:ea typeface="Calibri" panose="020F0502020204030204" pitchFamily="34" charset="0"/>
                <a:cs typeface="Arial" panose="020B0604020202020204" pitchFamily="34" charset="0"/>
              </a:rPr>
              <a:t>Организационно-правовые вопросы доступной среды для инвалидов  </a:t>
            </a:r>
            <a:endParaRPr lang="ru-RU" sz="2800" dirty="0">
              <a:latin typeface="PP Pangram Sans Narrow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A904E18-5648-683E-0CA9-032D555C75D3}"/>
              </a:ext>
            </a:extLst>
          </p:cNvPr>
          <p:cNvSpPr txBox="1"/>
          <p:nvPr/>
        </p:nvSpPr>
        <p:spPr>
          <a:xfrm>
            <a:off x="188321" y="4997941"/>
            <a:ext cx="3358443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ru-RU" sz="1400" b="1" dirty="0">
                <a:solidFill>
                  <a:srgbClr val="FFFFF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200" dirty="0">
              <a:solidFill>
                <a:srgbClr val="FFFFF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F084A25-DF9B-96A0-BBBC-965CCC7E2E86}"/>
              </a:ext>
            </a:extLst>
          </p:cNvPr>
          <p:cNvSpPr txBox="1"/>
          <p:nvPr/>
        </p:nvSpPr>
        <p:spPr>
          <a:xfrm>
            <a:off x="120286" y="3928590"/>
            <a:ext cx="5050788" cy="263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  <a:spcAft>
                <a:spcPts val="600"/>
              </a:spcAft>
              <a:defRPr/>
            </a:pP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FFFFFE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Мирошниченко О.А.   - 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FFFFFE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заместитель директора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FFFFFE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FFFFFE"/>
                </a:solidFill>
                <a:cs typeface="Times New Roman" panose="02020603050405020304" pitchFamily="18" charset="0"/>
              </a:rPr>
              <a:t>Федерального ресурсного (информационно-методического) центра по формированию доступной среды для инвалидов и других маломобильных групп населения ФГБУ ДПО СПбИУВЭК Минтруда России, </a:t>
            </a:r>
          </a:p>
          <a:p>
            <a:pPr lvl="0">
              <a:lnSpc>
                <a:spcPct val="90000"/>
              </a:lnSpc>
              <a:spcAft>
                <a:spcPts val="600"/>
              </a:spcAft>
              <a:defRPr/>
            </a:pPr>
            <a:r>
              <a:rPr lang="ru-RU" dirty="0">
                <a:solidFill>
                  <a:srgbClr val="FFFFFE"/>
                </a:solidFill>
                <a:cs typeface="Times New Roman" panose="02020603050405020304" pitchFamily="18" charset="0"/>
              </a:rPr>
              <a:t>канд. психолог. наук</a:t>
            </a:r>
            <a:br>
              <a:rPr lang="ru-RU" dirty="0">
                <a:solidFill>
                  <a:srgbClr val="FFFFFE"/>
                </a:solidFill>
                <a:cs typeface="Times New Roman" panose="02020603050405020304" pitchFamily="18" charset="0"/>
              </a:rPr>
            </a:b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FFFFFE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                                               </a:t>
            </a:r>
            <a:br>
              <a:rPr lang="ru-RU" sz="1600" dirty="0">
                <a:solidFill>
                  <a:srgbClr val="FFFFFE"/>
                </a:solidFill>
                <a:cs typeface="Times New Roman" panose="02020603050405020304" pitchFamily="18" charset="0"/>
              </a:rPr>
            </a:br>
            <a:endParaRPr lang="ru-RU" sz="1600" dirty="0"/>
          </a:p>
        </p:txBody>
      </p:sp>
      <p:sp>
        <p:nvSpPr>
          <p:cNvPr id="14" name="Нижний колонтитул 3">
            <a:extLst>
              <a:ext uri="{FF2B5EF4-FFF2-40B4-BE49-F238E27FC236}">
                <a16:creationId xmlns:a16="http://schemas.microsoft.com/office/drawing/2014/main" id="{6F927B17-20CF-C685-96BC-6345AD111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0286" y="6404093"/>
            <a:ext cx="11951427" cy="40466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r>
              <a:rPr lang="en-US" altLang="ru-RU" b="1" kern="1200" dirty="0">
                <a:solidFill>
                  <a:srgbClr val="114229"/>
                </a:solidFill>
                <a:latin typeface="+mj-lt"/>
                <a:cs typeface="Times New Roman" panose="02020603050405020304" pitchFamily="18" charset="0"/>
              </a:rPr>
              <a:t>Санкт-Петербург, 202</a:t>
            </a:r>
            <a:r>
              <a:rPr lang="ru-RU" altLang="ru-RU" b="1" kern="1200" dirty="0">
                <a:solidFill>
                  <a:srgbClr val="114229"/>
                </a:solidFill>
                <a:latin typeface="+mj-lt"/>
                <a:cs typeface="Times New Roman" panose="02020603050405020304" pitchFamily="18" charset="0"/>
              </a:rPr>
              <a:t>3</a:t>
            </a:r>
            <a:endParaRPr lang="en-US" altLang="ru-RU" b="1" kern="1200" dirty="0">
              <a:solidFill>
                <a:srgbClr val="114229"/>
              </a:solidFill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D5354B3-0378-1739-93E6-E0AE951784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233" y="1004972"/>
            <a:ext cx="1054699" cy="1237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6343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03" y="185020"/>
            <a:ext cx="10034949" cy="983071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Основные Нормативные правовые документы </a:t>
            </a:r>
            <a:b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</a:b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в сфере формирования доступной среды для инвалидов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5233" y="1168091"/>
            <a:ext cx="11501534" cy="5364344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  <a:buClr>
                <a:schemeClr val="accent3">
                  <a:lumMod val="75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Конвенция о правах инвалидов (ООН). </a:t>
            </a:r>
            <a:r>
              <a:rPr lang="ru-RU" sz="2400" dirty="0">
                <a:solidFill>
                  <a:schemeClr val="bg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Принята резолюцией 61/106 Генеральной Ассамблеи ООН 13.12.2006, подписана в 2008 году, ратифицирована 03.05.2012</a:t>
            </a:r>
          </a:p>
          <a:p>
            <a:pPr algn="just">
              <a:spcBef>
                <a:spcPts val="0"/>
              </a:spcBef>
              <a:buClr>
                <a:schemeClr val="accent3">
                  <a:lumMod val="75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Федеральный закон от 24.11.1995 № 181-ФЗ </a:t>
            </a:r>
            <a:r>
              <a:rPr lang="ru-RU" sz="2400" dirty="0">
                <a:solidFill>
                  <a:schemeClr val="bg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«О социальной защите инвалидов в Российской Федерации»</a:t>
            </a:r>
          </a:p>
          <a:p>
            <a:pPr algn="just">
              <a:spcBef>
                <a:spcPts val="0"/>
              </a:spcBef>
              <a:buClr>
                <a:schemeClr val="accent3">
                  <a:lumMod val="75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Федеральный закон от 01.12.2014 № 419-ФЗ </a:t>
            </a:r>
            <a:r>
              <a:rPr lang="ru-RU" sz="240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2400" dirty="0">
                <a:solidFill>
                  <a:schemeClr val="bg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 внесении изменений в отдельные законодательные акты Российской Федерации по вопросам социальной защиты инвалидов в связи с ратификацией Конвенции о правах инвалидов»</a:t>
            </a:r>
          </a:p>
          <a:p>
            <a:pPr algn="just">
              <a:spcBef>
                <a:spcPts val="0"/>
              </a:spcBef>
              <a:buClr>
                <a:schemeClr val="accent3">
                  <a:lumMod val="75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Постановление Правительства Российской Федерации от 29.03.2019 </a:t>
            </a:r>
            <a:b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№ 363 </a:t>
            </a:r>
            <a:r>
              <a:rPr lang="ru-RU" sz="2400" dirty="0">
                <a:solidFill>
                  <a:schemeClr val="bg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«Об утверждении государственной программы Российской Федерации «Доступная среда»</a:t>
            </a:r>
            <a:endParaRPr lang="ru-RU" sz="2500" dirty="0">
              <a:solidFill>
                <a:schemeClr val="bg1">
                  <a:lumMod val="85000"/>
                  <a:lumOff val="15000"/>
                </a:schemeClr>
              </a:solidFill>
              <a:latin typeface="Candara" panose="020E0502030303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9DBDDF4-D538-307A-2E57-C1D84623BE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33" y="364321"/>
            <a:ext cx="1058370" cy="604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231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258003"/>
            <a:ext cx="8534400" cy="849998"/>
          </a:xfrm>
          <a:effectLst/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6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Конвенция о правах инвалидов ООН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2F68CDB-B48A-65EE-6C4B-94F66BA128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2339" y="1701713"/>
            <a:ext cx="3053285" cy="29059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  <a:cs typeface="Arial" panose="020B0604020202020204" pitchFamily="34" charset="0"/>
              </a:rPr>
              <a:t>Статья 9. Доступность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E334979-0300-54B8-320F-7350B90A77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34114" y="1480192"/>
            <a:ext cx="7732244" cy="349206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  <a:cs typeface="Arial" panose="020B0604020202020204" pitchFamily="34" charset="0"/>
              </a:rPr>
              <a:t>С целью наделения инвалидов</a:t>
            </a:r>
            <a:r>
              <a:rPr lang="ru-RU" b="1" dirty="0">
                <a:latin typeface="PP Pangram Sans Narrow"/>
                <a:cs typeface="Arial" panose="020B0604020202020204" pitchFamily="34" charset="0"/>
              </a:rPr>
              <a:t> </a:t>
            </a: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PP Pangram Sans Narrow"/>
                <a:cs typeface="Arial" panose="020B0604020202020204" pitchFamily="34" charset="0"/>
              </a:rPr>
              <a:t>возможностью вести независимый образ жизни и всесторонне участвовать во всех аспектах жизни</a:t>
            </a:r>
            <a:r>
              <a:rPr lang="ru-RU" b="1" dirty="0">
                <a:latin typeface="PP Pangram Sans Narrow"/>
                <a:cs typeface="Arial" panose="020B0604020202020204" pitchFamily="34" charset="0"/>
              </a:rPr>
              <a:t>, </a:t>
            </a:r>
            <a:r>
              <a:rPr lang="ru-RU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  <a:cs typeface="Arial" panose="020B0604020202020204" pitchFamily="34" charset="0"/>
              </a:rPr>
              <a:t>государства-участники принимают </a:t>
            </a: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PP Pangram Sans Narrow"/>
                <a:cs typeface="Arial" panose="020B0604020202020204" pitchFamily="34" charset="0"/>
              </a:rPr>
              <a:t>надлежащие меры </a:t>
            </a:r>
            <a:r>
              <a:rPr lang="ru-RU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  <a:cs typeface="Arial" panose="020B0604020202020204" pitchFamily="34" charset="0"/>
              </a:rPr>
              <a:t>для обеспечения инвалидам доступа наравне с другими к физическому окружению, к транспорту, к информации и связи, включая информационно-коммуникационные технологии и системы, а также к другим объектам и услугам, открытым или предоставляемым для населения, как в городских, так и в сельских районах. Эти меры, которые включают выявление и устранение </a:t>
            </a: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PP Pangram Sans Narrow"/>
                <a:cs typeface="Arial" panose="020B0604020202020204" pitchFamily="34" charset="0"/>
              </a:rPr>
              <a:t>препятствий и барьеров, мешающих доступности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9DBDDF4-D538-307A-2E57-C1D84623BE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85" y="352722"/>
            <a:ext cx="1155980" cy="660560"/>
          </a:xfrm>
          <a:prstGeom prst="rect">
            <a:avLst/>
          </a:prstGeom>
        </p:spPr>
      </p:pic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D269BCC1-3DFC-C396-BA28-C0E42068F4B5}"/>
              </a:ext>
            </a:extLst>
          </p:cNvPr>
          <p:cNvCxnSpPr>
            <a:cxnSpLocks/>
          </p:cNvCxnSpPr>
          <p:nvPr/>
        </p:nvCxnSpPr>
        <p:spPr>
          <a:xfrm>
            <a:off x="3419172" y="1766181"/>
            <a:ext cx="0" cy="296624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1" name="Picture 4">
            <a:extLst>
              <a:ext uri="{FF2B5EF4-FFF2-40B4-BE49-F238E27FC236}">
                <a16:creationId xmlns:a16="http://schemas.microsoft.com/office/drawing/2014/main" id="{1FC96F9B-CEAB-03A1-0279-72ADFEDDA4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2968" y="5140589"/>
            <a:ext cx="1652337" cy="1404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65115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36685" y="2841331"/>
            <a:ext cx="2733575" cy="734580"/>
          </a:xfrm>
          <a:effectLst/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000" b="1" dirty="0">
                <a:latin typeface="PP Pangram Sans Narrow"/>
              </a:rPr>
              <a:t>Принципы Конвенции ООН</a:t>
            </a: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E40446DE-1375-58E6-E26C-FDA4E551AC3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21321284"/>
              </p:ext>
            </p:extLst>
          </p:nvPr>
        </p:nvGraphicFramePr>
        <p:xfrm>
          <a:off x="940333" y="299957"/>
          <a:ext cx="12660923" cy="62580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4151DE8-E621-D565-D043-B91C10BC05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99" y="219524"/>
            <a:ext cx="1412981" cy="807418"/>
          </a:xfrm>
          <a:prstGeom prst="rect">
            <a:avLst/>
          </a:prstGeom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2F54E73F-E518-2459-DF6B-0FDAEEE873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3861" y="3575911"/>
            <a:ext cx="885525" cy="752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E96B4BD-331E-3DB7-D9E7-722634AF0B1B}"/>
              </a:ext>
            </a:extLst>
          </p:cNvPr>
          <p:cNvSpPr txBox="1"/>
          <p:nvPr/>
        </p:nvSpPr>
        <p:spPr>
          <a:xfrm>
            <a:off x="4466296" y="2543871"/>
            <a:ext cx="18743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prstClr val="white"/>
                </a:solidFill>
                <a:latin typeface="PP Pangram Sans Narrow"/>
              </a:rPr>
              <a:t>Принципы Конвенции о правах инвалидов ООН</a:t>
            </a:r>
            <a:endParaRPr lang="ru-RU" sz="2000" b="1" dirty="0">
              <a:solidFill>
                <a:prstClr val="white"/>
              </a:solidFill>
              <a:latin typeface="PP Pangram Sans Narrow"/>
            </a:endParaRPr>
          </a:p>
        </p:txBody>
      </p:sp>
    </p:spTree>
    <p:extLst>
      <p:ext uri="{BB962C8B-B14F-4D97-AF65-F5344CB8AC3E}">
        <p14:creationId xmlns:p14="http://schemas.microsoft.com/office/powerpoint/2010/main" val="42383724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3908" y="138431"/>
            <a:ext cx="10651958" cy="1212783"/>
          </a:xfrm>
          <a:effectLst/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0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Федеральный закон от 01.12.2014 № 419-ФЗ «О внесении изменений в отдельные законодательные акты Российской Федерации по вопросам социальной защиты инвалидов в связи с ратификацией Конвенции о правах инвалидов»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12292" y="1930400"/>
            <a:ext cx="10167416" cy="4285704"/>
          </a:xfrm>
        </p:spPr>
        <p:txBody>
          <a:bodyPr>
            <a:noAutofit/>
          </a:bodyPr>
          <a:lstStyle/>
          <a:p>
            <a:pPr marL="0" indent="0" algn="just">
              <a:buNone/>
              <a:defRPr/>
            </a:pPr>
            <a:r>
              <a:rPr lang="ru-RU" sz="25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  <a:ea typeface="Calibri" pitchFamily="34" charset="0"/>
                <a:cs typeface="Arial" panose="020B0604020202020204" pitchFamily="34" charset="0"/>
              </a:rPr>
              <a:t>Направлен на </a:t>
            </a:r>
            <a:r>
              <a:rPr lang="ru-RU" sz="2500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  <a:ea typeface="Calibri" pitchFamily="34" charset="0"/>
                <a:cs typeface="Arial" panose="020B0604020202020204" pitchFamily="34" charset="0"/>
              </a:rPr>
              <a:t>создание правовых условий для обновления и развития системы гарантированных государством экономических, правовых мер, обеспечивающих инвалидам </a:t>
            </a:r>
            <a:r>
              <a:rPr lang="ru-RU" sz="25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  <a:ea typeface="Calibri" pitchFamily="34" charset="0"/>
                <a:cs typeface="Arial" panose="020B0604020202020204" pitchFamily="34" charset="0"/>
              </a:rPr>
              <a:t>условия для преодоления, замещения (компенсации) ограничений жизнедеятельности </a:t>
            </a:r>
            <a:r>
              <a:rPr lang="ru-RU" sz="2500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  <a:ea typeface="Calibri" pitchFamily="34" charset="0"/>
                <a:cs typeface="Arial" panose="020B0604020202020204" pitchFamily="34" charset="0"/>
              </a:rPr>
              <a:t>и направленных </a:t>
            </a:r>
            <a:br>
              <a:rPr lang="ru-RU" sz="2500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  <a:ea typeface="Calibri" pitchFamily="34" charset="0"/>
                <a:cs typeface="Arial" panose="020B0604020202020204" pitchFamily="34" charset="0"/>
              </a:rPr>
            </a:br>
            <a:r>
              <a:rPr lang="ru-RU" sz="2500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  <a:ea typeface="Calibri" pitchFamily="34" charset="0"/>
                <a:cs typeface="Arial" panose="020B0604020202020204" pitchFamily="34" charset="0"/>
              </a:rPr>
              <a:t>на создание им </a:t>
            </a:r>
            <a:r>
              <a:rPr lang="ru-RU" sz="25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  <a:ea typeface="Calibri" pitchFamily="34" charset="0"/>
                <a:cs typeface="Arial" panose="020B0604020202020204" pitchFamily="34" charset="0"/>
              </a:rPr>
              <a:t>равных с другими гражданами возможностей </a:t>
            </a:r>
            <a:r>
              <a:rPr lang="ru-RU" sz="2500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  <a:ea typeface="Calibri" pitchFamily="34" charset="0"/>
                <a:cs typeface="Arial" panose="020B0604020202020204" pitchFamily="34" charset="0"/>
              </a:rPr>
              <a:t>участия </a:t>
            </a:r>
            <a:br>
              <a:rPr lang="ru-RU" sz="2500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  <a:ea typeface="Calibri" pitchFamily="34" charset="0"/>
                <a:cs typeface="Arial" panose="020B0604020202020204" pitchFamily="34" charset="0"/>
              </a:rPr>
            </a:br>
            <a:r>
              <a:rPr lang="ru-RU" sz="2500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  <a:ea typeface="Calibri" pitchFamily="34" charset="0"/>
                <a:cs typeface="Arial" panose="020B0604020202020204" pitchFamily="34" charset="0"/>
              </a:rPr>
              <a:t>в жизни общества</a:t>
            </a:r>
          </a:p>
          <a:p>
            <a:pPr marL="0" indent="0" algn="just">
              <a:buNone/>
              <a:defRPr/>
            </a:pPr>
            <a:endParaRPr lang="ru-RU" sz="1000" b="1" dirty="0">
              <a:latin typeface="PP Pangram Sans Narrow"/>
              <a:ea typeface="Calibri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  <a:defRPr/>
            </a:pPr>
            <a:r>
              <a:rPr lang="ru-RU" sz="25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  <a:cs typeface="Arial" panose="020B0604020202020204" pitchFamily="34" charset="0"/>
              </a:rPr>
              <a:t>Цель – </a:t>
            </a:r>
            <a:r>
              <a:rPr lang="ru-RU" sz="2500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  <a:ea typeface="Calibri" pitchFamily="34" charset="0"/>
                <a:cs typeface="Arial" panose="020B0604020202020204" pitchFamily="34" charset="0"/>
              </a:rPr>
              <a:t>уточнение обязанностей и полномочий органов государственной власти по утверждению и реализации порядков и правил обеспечения инвалидам равных с другими лицами условий реализации общегражданских прав, а также </a:t>
            </a:r>
            <a:r>
              <a:rPr lang="ru-RU" sz="25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  <a:cs typeface="Arial" panose="020B0604020202020204" pitchFamily="34" charset="0"/>
              </a:rPr>
              <a:t>доступности к необходимым услугам, объектам и информации</a:t>
            </a:r>
          </a:p>
          <a:p>
            <a:pPr marL="0" indent="0" algn="just">
              <a:buNone/>
              <a:defRPr/>
            </a:pPr>
            <a:endParaRPr lang="ru-RU" sz="2500" b="1" dirty="0">
              <a:latin typeface="PP Pangram Sans Narrow"/>
              <a:ea typeface="Calibri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43F2232-4E34-9E8B-5C09-3C95E43CF2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030" y="156719"/>
            <a:ext cx="1155980" cy="66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2894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44624"/>
            <a:ext cx="8229600" cy="1008112"/>
          </a:xfrm>
          <a:effectLst/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8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Понятие «инвалид»</a:t>
            </a: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0C46D928-A0BA-483A-85FA-D03E4EC9425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97230734"/>
              </p:ext>
            </p:extLst>
          </p:nvPr>
        </p:nvGraphicFramePr>
        <p:xfrm>
          <a:off x="551384" y="980728"/>
          <a:ext cx="10729192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633E5CC-8FC0-05AE-BBA3-9D8AD25E844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632" y="182857"/>
            <a:ext cx="1078234" cy="616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2908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AA0F55-0B18-C67E-F757-5E73546DCB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4829" y="0"/>
            <a:ext cx="9880216" cy="1507067"/>
          </a:xfrm>
          <a:effectLst/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Поддержка лиц с </a:t>
            </a:r>
            <a:r>
              <a:rPr lang="ru-RU" sz="2400" b="1" dirty="0" err="1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Овз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 и инвалидов как национальная цель развития российской федерации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E959421B-67C9-DCBF-29C7-917E03A3AD9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73785340"/>
              </p:ext>
            </p:extLst>
          </p:nvPr>
        </p:nvGraphicFramePr>
        <p:xfrm>
          <a:off x="603680" y="1780674"/>
          <a:ext cx="11129515" cy="46586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B1DEE83-7E3C-DE6C-3AB0-04AFB692D9C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18" y="184151"/>
            <a:ext cx="1155980" cy="66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7088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43F2232-4E34-9E8B-5C09-3C95E43CF2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462" y="184151"/>
            <a:ext cx="1155980" cy="660560"/>
          </a:xfrm>
          <a:prstGeom prst="rect">
            <a:avLst/>
          </a:prstGeom>
        </p:spPr>
      </p:pic>
      <p:sp>
        <p:nvSpPr>
          <p:cNvPr id="5" name="Объект 3">
            <a:extLst>
              <a:ext uri="{FF2B5EF4-FFF2-40B4-BE49-F238E27FC236}">
                <a16:creationId xmlns:a16="http://schemas.microsoft.com/office/drawing/2014/main" id="{BB051FAE-C166-87A5-A2D2-AB92301DDC6D}"/>
              </a:ext>
            </a:extLst>
          </p:cNvPr>
          <p:cNvSpPr txBox="1">
            <a:spLocks/>
          </p:cNvSpPr>
          <p:nvPr/>
        </p:nvSpPr>
        <p:spPr>
          <a:xfrm>
            <a:off x="314647" y="1353406"/>
            <a:ext cx="3506582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indent="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3200" b="1" cap="none">
                <a:solidFill>
                  <a:schemeClr val="accent1">
                    <a:lumMod val="75000"/>
                  </a:schemeClr>
                </a:solidFill>
                <a:effectLst/>
                <a:latin typeface="PP Pangram Sans Narrow"/>
              </a:defRPr>
            </a:lvl1pPr>
            <a:lvl2pPr marL="742950" indent="-28575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cap="none">
                <a:solidFill>
                  <a:schemeClr val="bg2">
                    <a:lumMod val="75000"/>
                  </a:schemeClr>
                </a:solidFill>
                <a:effectLst/>
              </a:defRPr>
            </a:lvl2pPr>
            <a:lvl3pPr marL="1200150" indent="-28575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cap="none">
                <a:solidFill>
                  <a:schemeClr val="bg2">
                    <a:lumMod val="75000"/>
                  </a:schemeClr>
                </a:solidFill>
                <a:effectLst/>
              </a:defRPr>
            </a:lvl3pPr>
            <a:lvl4pPr marL="1543050" indent="-17145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cap="none">
                <a:solidFill>
                  <a:schemeClr val="bg2">
                    <a:lumMod val="75000"/>
                  </a:schemeClr>
                </a:solidFill>
                <a:effectLst/>
              </a:defRPr>
            </a:lvl4pPr>
            <a:lvl5pPr marL="2000250" indent="-17145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cap="none">
                <a:solidFill>
                  <a:schemeClr val="bg2">
                    <a:lumMod val="75000"/>
                  </a:schemeClr>
                </a:solidFill>
                <a:effectLst/>
              </a:defRPr>
            </a:lvl5pPr>
            <a:lvl6pPr marL="2514600" indent="-22860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cap="none">
                <a:solidFill>
                  <a:schemeClr val="bg2">
                    <a:lumMod val="75000"/>
                  </a:schemeClr>
                </a:solidFill>
                <a:effectLst/>
              </a:defRPr>
            </a:lvl6pPr>
            <a:lvl7pPr marL="2971800" indent="-22860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cap="none">
                <a:solidFill>
                  <a:schemeClr val="bg2">
                    <a:lumMod val="75000"/>
                  </a:schemeClr>
                </a:solidFill>
                <a:effectLst/>
              </a:defRPr>
            </a:lvl7pPr>
            <a:lvl8pPr marL="3429000" indent="-22860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cap="none">
                <a:solidFill>
                  <a:schemeClr val="bg2">
                    <a:lumMod val="75000"/>
                  </a:schemeClr>
                </a:solidFill>
                <a:effectLst/>
              </a:defRPr>
            </a:lvl8pPr>
            <a:lvl9pPr marL="3886200" indent="-22860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cap="none">
                <a:solidFill>
                  <a:schemeClr val="bg2">
                    <a:lumMod val="75000"/>
                  </a:schemeClr>
                </a:solidFill>
                <a:effectLst/>
              </a:defRPr>
            </a:lvl9pPr>
          </a:lstStyle>
          <a:p>
            <a:r>
              <a:rPr lang="ru-RU" dirty="0">
                <a:solidFill>
                  <a:schemeClr val="accent3">
                    <a:lumMod val="75000"/>
                  </a:schemeClr>
                </a:solidFill>
              </a:rPr>
              <a:t>Статья 3.1. Недопустимость дискриминации по признаку инвалидности</a:t>
            </a:r>
          </a:p>
          <a:p>
            <a:endParaRPr lang="ru-RU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4B8FA12-1079-C412-C0E7-E3B1210F7345}"/>
              </a:ext>
            </a:extLst>
          </p:cNvPr>
          <p:cNvSpPr txBox="1">
            <a:spLocks/>
          </p:cNvSpPr>
          <p:nvPr/>
        </p:nvSpPr>
        <p:spPr>
          <a:xfrm>
            <a:off x="4584178" y="1353406"/>
            <a:ext cx="6899592" cy="4344427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  <a:defRPr/>
            </a:pPr>
            <a:r>
              <a:rPr lang="ru-RU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  <a:cs typeface="Arial" panose="020B0604020202020204" pitchFamily="34" charset="0"/>
              </a:rPr>
              <a:t>В Российской Федерации </a:t>
            </a: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PP Pangram Sans Narrow"/>
                <a:cs typeface="Arial" panose="020B0604020202020204" pitchFamily="34" charset="0"/>
              </a:rPr>
              <a:t>не допускается дискриминация</a:t>
            </a:r>
            <a:r>
              <a:rPr lang="ru-RU" dirty="0">
                <a:solidFill>
                  <a:schemeClr val="accent3">
                    <a:lumMod val="75000"/>
                  </a:schemeClr>
                </a:solidFill>
                <a:latin typeface="PP Pangram Sans Narrow"/>
                <a:cs typeface="Arial" panose="020B0604020202020204" pitchFamily="34" charset="0"/>
              </a:rPr>
              <a:t> </a:t>
            </a:r>
            <a:br>
              <a:rPr lang="ru-RU" dirty="0">
                <a:solidFill>
                  <a:schemeClr val="accent3">
                    <a:lumMod val="75000"/>
                  </a:schemeClr>
                </a:solidFill>
                <a:latin typeface="PP Pangram Sans Narrow"/>
                <a:cs typeface="Arial" panose="020B0604020202020204" pitchFamily="34" charset="0"/>
              </a:rPr>
            </a:b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PP Pangram Sans Narrow"/>
                <a:cs typeface="Arial" panose="020B0604020202020204" pitchFamily="34" charset="0"/>
              </a:rPr>
              <a:t>по признаку инвалидности</a:t>
            </a:r>
            <a:r>
              <a:rPr lang="ru-RU" dirty="0">
                <a:solidFill>
                  <a:schemeClr val="accent3">
                    <a:lumMod val="75000"/>
                  </a:schemeClr>
                </a:solidFill>
                <a:latin typeface="PP Pangram Sans Narrow"/>
                <a:cs typeface="Arial" panose="020B0604020202020204" pitchFamily="34" charset="0"/>
              </a:rPr>
              <a:t>. </a:t>
            </a:r>
            <a:r>
              <a:rPr lang="ru-RU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  <a:cs typeface="Arial" panose="020B0604020202020204" pitchFamily="34" charset="0"/>
              </a:rPr>
              <a:t>Под дискриминацией по признаку инвалидности понимается </a:t>
            </a: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PP Pangram Sans Narrow"/>
                <a:cs typeface="Arial" panose="020B0604020202020204" pitchFamily="34" charset="0"/>
              </a:rPr>
              <a:t>любое различие, исключение или ограничение по причине инвалидности, целью либо результатом которого является умаление или отрицание признания, реализации или осуществления наравне с другими </a:t>
            </a:r>
            <a:r>
              <a:rPr lang="ru-RU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  <a:cs typeface="Arial" panose="020B0604020202020204" pitchFamily="34" charset="0"/>
              </a:rPr>
              <a:t>всех гарантированных в Российской Федерации прав и свобод человека и гражданина </a:t>
            </a:r>
            <a:br>
              <a:rPr lang="ru-RU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  <a:cs typeface="Arial" panose="020B0604020202020204" pitchFamily="34" charset="0"/>
              </a:rPr>
            </a:br>
            <a:r>
              <a:rPr lang="ru-RU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  <a:cs typeface="Arial" panose="020B0604020202020204" pitchFamily="34" charset="0"/>
              </a:rPr>
              <a:t>в политической, экономической, социальной, культурной, гражданской или любой иной области</a:t>
            </a:r>
            <a:endParaRPr lang="ru-RU" b="1" dirty="0">
              <a:solidFill>
                <a:schemeClr val="bg1">
                  <a:lumMod val="85000"/>
                  <a:lumOff val="15000"/>
                </a:schemeClr>
              </a:solidFill>
              <a:latin typeface="PP Pangram Sans Narrow"/>
              <a:ea typeface="Calibri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FE9262A2-BA81-BA74-68EE-A2C55B3CB171}"/>
              </a:ext>
            </a:extLst>
          </p:cNvPr>
          <p:cNvCxnSpPr>
            <a:cxnSpLocks/>
          </p:cNvCxnSpPr>
          <p:nvPr/>
        </p:nvCxnSpPr>
        <p:spPr>
          <a:xfrm>
            <a:off x="4087023" y="1353406"/>
            <a:ext cx="0" cy="3429401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5727ADA8-C850-6E44-3DF5-4E292AE9EE9B}"/>
              </a:ext>
            </a:extLst>
          </p:cNvPr>
          <p:cNvSpPr txBox="1">
            <a:spLocks/>
          </p:cNvSpPr>
          <p:nvPr/>
        </p:nvSpPr>
        <p:spPr>
          <a:xfrm>
            <a:off x="1402658" y="54958"/>
            <a:ext cx="10081120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Федеральный закон от 24.11.1995 № 181-ФЗ </a:t>
            </a:r>
            <a:b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</a:b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«О социальной защите инвалидов в Российской Федерации»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EB3D038-0A22-46B9-8F8B-4D7E2D9A40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5980" y="4627359"/>
            <a:ext cx="3807790" cy="1906096"/>
          </a:xfrm>
          <a:prstGeom prst="rect">
            <a:avLst/>
          </a:prstGeom>
          <a:effectLst>
            <a:softEdge rad="12700"/>
          </a:effectLst>
        </p:spPr>
      </p:pic>
    </p:spTree>
    <p:extLst>
      <p:ext uri="{BB962C8B-B14F-4D97-AF65-F5344CB8AC3E}">
        <p14:creationId xmlns:p14="http://schemas.microsoft.com/office/powerpoint/2010/main" val="7645682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2658" y="54958"/>
            <a:ext cx="10081120" cy="1143000"/>
          </a:xfrm>
          <a:effectLst/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Федеральный закон от 24.11.1995 № 181-ФЗ </a:t>
            </a:r>
            <a:b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</a:b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«О социальной защите инвалидов в Российской Федерации»</a:t>
            </a: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C3C9A56E-B088-5777-4EF2-E7FF096BCA0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85691981"/>
              </p:ext>
            </p:extLst>
          </p:nvPr>
        </p:nvGraphicFramePr>
        <p:xfrm>
          <a:off x="335360" y="1384176"/>
          <a:ext cx="11521280" cy="4709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8793AE1-C230-D3D9-8D10-1258E7D176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894" y="202439"/>
            <a:ext cx="1155980" cy="66056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6710887-28F8-9DC0-01E5-22C92707164A}"/>
              </a:ext>
            </a:extLst>
          </p:cNvPr>
          <p:cNvSpPr txBox="1"/>
          <p:nvPr/>
        </p:nvSpPr>
        <p:spPr>
          <a:xfrm>
            <a:off x="335360" y="2180763"/>
            <a:ext cx="12093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bg2">
                    <a:lumMod val="75000"/>
                  </a:schemeClr>
                </a:solidFill>
                <a:latin typeface="PP Pangram Sans Narrow"/>
                <a:cs typeface="Arial" panose="020B0604020202020204" pitchFamily="34" charset="0"/>
              </a:rPr>
              <a:t>Статья 14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E73E954-7EAE-9E7F-F51C-459A084F9A90}"/>
              </a:ext>
            </a:extLst>
          </p:cNvPr>
          <p:cNvSpPr txBox="1"/>
          <p:nvPr/>
        </p:nvSpPr>
        <p:spPr>
          <a:xfrm>
            <a:off x="6213859" y="2180763"/>
            <a:ext cx="12093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chemeClr val="bg2">
                    <a:lumMod val="75000"/>
                  </a:schemeClr>
                </a:solidFill>
                <a:latin typeface="PP Pangram Sans Narrow"/>
                <a:cs typeface="Arial" panose="020B0604020202020204" pitchFamily="34" charset="0"/>
              </a:defRPr>
            </a:lvl1pPr>
          </a:lstStyle>
          <a:p>
            <a:r>
              <a:rPr lang="ru-RU" dirty="0"/>
              <a:t>Статья 15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415AEE6-3560-1D10-3777-7940BD4F533B}"/>
              </a:ext>
            </a:extLst>
          </p:cNvPr>
          <p:cNvSpPr txBox="1"/>
          <p:nvPr/>
        </p:nvSpPr>
        <p:spPr>
          <a:xfrm>
            <a:off x="266331" y="4321761"/>
            <a:ext cx="14293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chemeClr val="bg2">
                    <a:lumMod val="75000"/>
                  </a:schemeClr>
                </a:solidFill>
                <a:latin typeface="PP Pangram Sans Narrow"/>
                <a:cs typeface="Arial" panose="020B0604020202020204" pitchFamily="34" charset="0"/>
              </a:defRPr>
            </a:lvl1pPr>
          </a:lstStyle>
          <a:p>
            <a:r>
              <a:rPr lang="ru-RU" dirty="0"/>
              <a:t>Статья 15.1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0ABC8E7-5287-3103-C7E7-5F91F4667416}"/>
              </a:ext>
            </a:extLst>
          </p:cNvPr>
          <p:cNvSpPr txBox="1"/>
          <p:nvPr/>
        </p:nvSpPr>
        <p:spPr>
          <a:xfrm>
            <a:off x="6213859" y="4324443"/>
            <a:ext cx="12093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chemeClr val="bg2">
                    <a:lumMod val="75000"/>
                  </a:schemeClr>
                </a:solidFill>
                <a:latin typeface="PP Pangram Sans Narrow"/>
                <a:cs typeface="Arial" panose="020B0604020202020204" pitchFamily="34" charset="0"/>
              </a:defRPr>
            </a:lvl1pPr>
          </a:lstStyle>
          <a:p>
            <a:r>
              <a:rPr lang="ru-RU" dirty="0"/>
              <a:t>Статья 16</a:t>
            </a:r>
          </a:p>
        </p:txBody>
      </p:sp>
    </p:spTree>
    <p:extLst>
      <p:ext uri="{BB962C8B-B14F-4D97-AF65-F5344CB8AC3E}">
        <p14:creationId xmlns:p14="http://schemas.microsoft.com/office/powerpoint/2010/main" val="34160721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alpha val="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0876" y="31496"/>
            <a:ext cx="11449272" cy="1072144"/>
          </a:xfrm>
          <a:effectLst/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Федеральный закон от 24.11.1995 № 181-ФЗ </a:t>
            </a:r>
            <a:b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</a:b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«О социальной защите инвалидов в Российской Федерации»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43F2232-4E34-9E8B-5C09-3C95E43CF2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647" y="237928"/>
            <a:ext cx="1155980" cy="660560"/>
          </a:xfrm>
          <a:prstGeom prst="rect">
            <a:avLst/>
          </a:prstGeom>
        </p:spPr>
      </p:pic>
      <p:sp>
        <p:nvSpPr>
          <p:cNvPr id="5" name="Объект 3">
            <a:extLst>
              <a:ext uri="{FF2B5EF4-FFF2-40B4-BE49-F238E27FC236}">
                <a16:creationId xmlns:a16="http://schemas.microsoft.com/office/drawing/2014/main" id="{BB051FAE-C166-87A5-A2D2-AB92301DDC6D}"/>
              </a:ext>
            </a:extLst>
          </p:cNvPr>
          <p:cNvSpPr txBox="1">
            <a:spLocks/>
          </p:cNvSpPr>
          <p:nvPr/>
        </p:nvSpPr>
        <p:spPr>
          <a:xfrm>
            <a:off x="314647" y="1896578"/>
            <a:ext cx="3410330" cy="3615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>
            <a:lvl1pPr algn="ctr">
              <a:spcBef>
                <a:spcPct val="0"/>
              </a:spcBef>
              <a:buNone/>
              <a:defRPr sz="2400" b="1" cap="all">
                <a:ln w="3175" cmpd="sng"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PP Pangram Sans Narrow"/>
                <a:ea typeface="+mj-ea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sz="1800" cap="none" dirty="0"/>
              <a:t>Часть 1 статьи 15. </a:t>
            </a:r>
            <a:br>
              <a:rPr lang="ru-RU" sz="1800" cap="none" dirty="0"/>
            </a:br>
            <a:r>
              <a:rPr lang="ru-RU" sz="1800" cap="none" dirty="0"/>
              <a:t>Федеральные органы государственной власти, органы государственной власти субъектов российской федерации, органы местного самоуправления (в сфере установленных полномочий), организации независимо от их организационно-правовых форм обеспечивают инвалидам </a:t>
            </a:r>
            <a:br>
              <a:rPr lang="ru-RU" sz="1800" cap="none" dirty="0"/>
            </a:br>
            <a:r>
              <a:rPr lang="ru-RU" sz="1800" cap="none" dirty="0"/>
              <a:t>(включая инвалидов, использующих кресла-коляски и собак-проводников)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4B8FA12-1079-C412-C0E7-E3B1210F7345}"/>
              </a:ext>
            </a:extLst>
          </p:cNvPr>
          <p:cNvSpPr txBox="1">
            <a:spLocks/>
          </p:cNvSpPr>
          <p:nvPr/>
        </p:nvSpPr>
        <p:spPr>
          <a:xfrm>
            <a:off x="3772881" y="1103639"/>
            <a:ext cx="8104472" cy="4955952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indent="0" algn="just">
              <a:spcBef>
                <a:spcPts val="0"/>
              </a:spcBef>
              <a:spcAft>
                <a:spcPts val="400"/>
              </a:spcAft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800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</a:rPr>
              <a:t> условия для </a:t>
            </a:r>
            <a:r>
              <a:rPr lang="ru-RU" sz="18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беспрепятственного доступа к ОСИ</a:t>
            </a:r>
            <a:r>
              <a:rPr lang="ru-RU" sz="1800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</a:rPr>
              <a:t>, к местам отдыха и к предоставляемым в них услугам</a:t>
            </a:r>
          </a:p>
          <a:p>
            <a:pPr indent="0" algn="just">
              <a:spcBef>
                <a:spcPts val="0"/>
              </a:spcBef>
              <a:spcAft>
                <a:spcPts val="400"/>
              </a:spcAft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800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</a:rPr>
              <a:t> условия для </a:t>
            </a:r>
            <a:r>
              <a:rPr lang="ru-RU" sz="18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беспрепятственного пользования транспортными объектами </a:t>
            </a:r>
            <a:r>
              <a:rPr lang="ru-RU" sz="1800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</a:rPr>
              <a:t>и </a:t>
            </a:r>
            <a:r>
              <a:rPr lang="ru-RU" sz="18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дорожной инфраструктурой</a:t>
            </a:r>
          </a:p>
          <a:p>
            <a:pPr indent="0" algn="just">
              <a:spcBef>
                <a:spcPts val="0"/>
              </a:spcBef>
              <a:spcAft>
                <a:spcPts val="400"/>
              </a:spcAft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800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</a:rPr>
              <a:t> возможность </a:t>
            </a:r>
            <a:r>
              <a:rPr lang="ru-RU" sz="18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самостоятельного передвижения по территории ОСИ</a:t>
            </a:r>
            <a:r>
              <a:rPr lang="ru-RU" sz="1800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</a:rPr>
              <a:t>, входа в такие объекты и выхода из них, посадки в транспортное средство и высадки из него, в том числе с использованием кресла-коляски</a:t>
            </a:r>
          </a:p>
          <a:p>
            <a:pPr indent="0" algn="just">
              <a:spcBef>
                <a:spcPts val="0"/>
              </a:spcBef>
              <a:spcAft>
                <a:spcPts val="400"/>
              </a:spcAft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800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</a:rPr>
              <a:t> </a:t>
            </a:r>
            <a:r>
              <a:rPr lang="ru-RU" sz="18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сопровождение инвалидов</a:t>
            </a:r>
            <a:r>
              <a:rPr lang="ru-RU" sz="1800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</a:rPr>
              <a:t>, имеющих стойкие расстройства функции зрения и самостоятельного передвижения, и оказание им помощи на ОСИ</a:t>
            </a:r>
          </a:p>
          <a:p>
            <a:pPr indent="0" algn="just">
              <a:spcBef>
                <a:spcPts val="0"/>
              </a:spcBef>
              <a:spcAft>
                <a:spcPts val="400"/>
              </a:spcAft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800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</a:rPr>
              <a:t> </a:t>
            </a:r>
            <a:r>
              <a:rPr lang="ru-RU" sz="18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надлежащее</a:t>
            </a:r>
            <a:r>
              <a:rPr lang="ru-RU" sz="1800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</a:rPr>
              <a:t> </a:t>
            </a:r>
            <a:r>
              <a:rPr lang="ru-RU" sz="18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размещение</a:t>
            </a:r>
            <a:r>
              <a:rPr lang="ru-RU" sz="1800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</a:rPr>
              <a:t> оборудования и носителей </a:t>
            </a:r>
            <a:r>
              <a:rPr lang="ru-RU" sz="18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информации</a:t>
            </a:r>
          </a:p>
          <a:p>
            <a:pPr indent="0" algn="just">
              <a:spcBef>
                <a:spcPts val="0"/>
              </a:spcBef>
              <a:spcAft>
                <a:spcPts val="400"/>
              </a:spcAft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800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</a:rPr>
              <a:t> </a:t>
            </a:r>
            <a:r>
              <a:rPr lang="ru-RU" sz="18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дублирование</a:t>
            </a:r>
            <a:r>
              <a:rPr lang="ru-RU" sz="1800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</a:rPr>
              <a:t> необходимой для инвалидов звуковой, зрительной, текстовой и графической </a:t>
            </a:r>
            <a:r>
              <a:rPr lang="ru-RU" sz="18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информации</a:t>
            </a:r>
            <a:r>
              <a:rPr lang="ru-RU" sz="1800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</a:rPr>
              <a:t> знаками, выполненными рельефно-точечным </a:t>
            </a:r>
            <a:r>
              <a:rPr lang="ru-RU" sz="18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шрифтом Брайля</a:t>
            </a:r>
            <a:r>
              <a:rPr lang="ru-RU" sz="1800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</a:rPr>
              <a:t>, допуск сурдопереводчика и тифлосурдопереводчика</a:t>
            </a:r>
          </a:p>
          <a:p>
            <a:pPr indent="0" algn="just">
              <a:spcBef>
                <a:spcPts val="0"/>
              </a:spcBef>
              <a:spcAft>
                <a:spcPts val="400"/>
              </a:spcAft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800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</a:rPr>
              <a:t> </a:t>
            </a:r>
            <a:r>
              <a:rPr lang="ru-RU" sz="18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допуск на ОСИ собаки-проводника </a:t>
            </a:r>
            <a:r>
              <a:rPr lang="ru-RU" sz="1800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</a:rPr>
              <a:t>при наличии документа, подтверждающего её специальное обучение и выдаваемого по форме и в порядке, установленном законодательством</a:t>
            </a:r>
          </a:p>
          <a:p>
            <a:pPr indent="0" algn="just">
              <a:spcBef>
                <a:spcPts val="0"/>
              </a:spcBef>
              <a:spcAft>
                <a:spcPts val="400"/>
              </a:spcAft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800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</a:rPr>
              <a:t> </a:t>
            </a:r>
            <a:r>
              <a:rPr lang="ru-RU" sz="18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оказание работниками организаций помощи инвалидам </a:t>
            </a:r>
            <a:r>
              <a:rPr lang="ru-RU" sz="1800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</a:rPr>
              <a:t>в преодолении барьеров</a:t>
            </a: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FE9262A2-BA81-BA74-68EE-A2C55B3CB171}"/>
              </a:ext>
            </a:extLst>
          </p:cNvPr>
          <p:cNvCxnSpPr>
            <a:cxnSpLocks/>
          </p:cNvCxnSpPr>
          <p:nvPr/>
        </p:nvCxnSpPr>
        <p:spPr>
          <a:xfrm>
            <a:off x="3772881" y="1353896"/>
            <a:ext cx="0" cy="4955952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631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43F2232-4E34-9E8B-5C09-3C95E43CF2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160" y="208004"/>
            <a:ext cx="1063864" cy="607922"/>
          </a:xfrm>
          <a:prstGeom prst="rect">
            <a:avLst/>
          </a:prstGeom>
        </p:spPr>
      </p:pic>
      <p:sp>
        <p:nvSpPr>
          <p:cNvPr id="5" name="Объект 3">
            <a:extLst>
              <a:ext uri="{FF2B5EF4-FFF2-40B4-BE49-F238E27FC236}">
                <a16:creationId xmlns:a16="http://schemas.microsoft.com/office/drawing/2014/main" id="{BB051FAE-C166-87A5-A2D2-AB92301DDC6D}"/>
              </a:ext>
            </a:extLst>
          </p:cNvPr>
          <p:cNvSpPr txBox="1">
            <a:spLocks/>
          </p:cNvSpPr>
          <p:nvPr/>
        </p:nvSpPr>
        <p:spPr>
          <a:xfrm>
            <a:off x="492381" y="1466035"/>
            <a:ext cx="341033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Части 2, 3 статьи 15 </a:t>
            </a:r>
            <a:b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</a:b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об обеспечении беспрепятственного доступа инвалидов к объектам социальной, инженерной и транспортной инфраструктур</a:t>
            </a:r>
          </a:p>
          <a:p>
            <a:pPr marL="0" indent="0">
              <a:buNone/>
            </a:pPr>
            <a:endParaRPr lang="ru-RU" sz="2400" dirty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4B8FA12-1079-C412-C0E7-E3B1210F7345}"/>
              </a:ext>
            </a:extLst>
          </p:cNvPr>
          <p:cNvSpPr txBox="1">
            <a:spLocks/>
          </p:cNvSpPr>
          <p:nvPr/>
        </p:nvSpPr>
        <p:spPr>
          <a:xfrm>
            <a:off x="3902711" y="1649124"/>
            <a:ext cx="7719163" cy="3464292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571500" algn="just">
              <a:spcBef>
                <a:spcPts val="0"/>
              </a:spcBef>
              <a:spcAft>
                <a:spcPts val="400"/>
              </a:spcAft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8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Порядок обеспечения условий доступности </a:t>
            </a:r>
            <a:r>
              <a:rPr lang="ru-RU" sz="1800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</a:rPr>
              <a:t>для инвалидов ОСИ и предоставляемых услуг, а также оказания им при этом необходимой помощи, </a:t>
            </a:r>
            <a:r>
              <a:rPr lang="ru-RU" sz="18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устанавливается ФОИВ в своих сферах деятельности</a:t>
            </a:r>
            <a:r>
              <a:rPr lang="ru-RU" sz="1800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</a:rPr>
              <a:t>, по согласованию с ФОИВ в сфере социальной защиты населения</a:t>
            </a:r>
          </a:p>
          <a:p>
            <a:pPr indent="0" algn="just">
              <a:spcBef>
                <a:spcPts val="0"/>
              </a:spcBef>
              <a:spcAft>
                <a:spcPts val="400"/>
              </a:spcAft>
              <a:buClr>
                <a:schemeClr val="accent3">
                  <a:lumMod val="75000"/>
                </a:schemeClr>
              </a:buClr>
              <a:buNone/>
            </a:pPr>
            <a:endParaRPr lang="ru-RU" sz="1800" dirty="0">
              <a:solidFill>
                <a:schemeClr val="bg1">
                  <a:lumMod val="85000"/>
                  <a:lumOff val="15000"/>
                </a:schemeClr>
              </a:solidFill>
              <a:latin typeface="PP Pangram Sans Narrow"/>
            </a:endParaRPr>
          </a:p>
          <a:p>
            <a:pPr marL="571500" algn="just">
              <a:spcBef>
                <a:spcPts val="0"/>
              </a:spcBef>
              <a:spcAft>
                <a:spcPts val="400"/>
              </a:spcAft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8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ФОИВ, ОИВ субъектов Российской Федерации, организациями</a:t>
            </a:r>
            <a:r>
              <a:rPr lang="ru-RU" sz="1800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</a:rPr>
              <a:t>, предоставляющими услуги населению, в пределах установленных полномочий </a:t>
            </a:r>
            <a:r>
              <a:rPr lang="ru-RU" sz="18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осуществляется инструктирование или обучение специалистов</a:t>
            </a:r>
            <a:r>
              <a:rPr lang="ru-RU" sz="1800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</a:rPr>
              <a:t>, работающих с инвалидами, по вопросам, связанным с обеспечением доступности для них ОСИ и услуг</a:t>
            </a: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FE9262A2-BA81-BA74-68EE-A2C55B3CB171}"/>
              </a:ext>
            </a:extLst>
          </p:cNvPr>
          <p:cNvCxnSpPr>
            <a:cxnSpLocks/>
          </p:cNvCxnSpPr>
          <p:nvPr/>
        </p:nvCxnSpPr>
        <p:spPr>
          <a:xfrm>
            <a:off x="4015005" y="1385855"/>
            <a:ext cx="0" cy="3583153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506CF811-8973-D018-13D9-2AC864315A98}"/>
              </a:ext>
            </a:extLst>
          </p:cNvPr>
          <p:cNvSpPr txBox="1">
            <a:spLocks/>
          </p:cNvSpPr>
          <p:nvPr/>
        </p:nvSpPr>
        <p:spPr>
          <a:xfrm>
            <a:off x="742728" y="11445"/>
            <a:ext cx="11449272" cy="1072144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Федеральный закон от 24.11.1995 № 181-ФЗ </a:t>
            </a:r>
            <a:b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</a:b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«О социальной защите инвалидов в Российской Федерации»</a:t>
            </a:r>
          </a:p>
        </p:txBody>
      </p:sp>
    </p:spTree>
    <p:extLst>
      <p:ext uri="{BB962C8B-B14F-4D97-AF65-F5344CB8AC3E}">
        <p14:creationId xmlns:p14="http://schemas.microsoft.com/office/powerpoint/2010/main" val="880813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373215" y="1118847"/>
            <a:ext cx="3097683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Части 4, 5 статьи 15 Обеспечение беспрепятственного доступа инвалидов к объектам социальной, инженерной и транспортной инфраструктур</a:t>
            </a:r>
          </a:p>
        </p:txBody>
      </p:sp>
      <p:cxnSp>
        <p:nvCxnSpPr>
          <p:cNvPr id="14" name="Прямая соединительная линия 13"/>
          <p:cNvCxnSpPr>
            <a:cxnSpLocks/>
          </p:cNvCxnSpPr>
          <p:nvPr/>
        </p:nvCxnSpPr>
        <p:spPr>
          <a:xfrm>
            <a:off x="3296788" y="1118847"/>
            <a:ext cx="0" cy="3521544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3470903" y="1118847"/>
            <a:ext cx="8400249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</a:rPr>
              <a:t>Если ОСИ </a:t>
            </a: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невозможно полностью приспособить с учетом потребностей инвалидов</a:t>
            </a:r>
            <a:r>
              <a:rPr lang="ru-RU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</a:rPr>
              <a:t>, </a:t>
            </a: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собственники</a:t>
            </a:r>
            <a:r>
              <a:rPr lang="ru-RU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</a:rPr>
              <a:t> этих объектов до их реконструкции или капитального ремонта </a:t>
            </a: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должны принимать согласованные с одним из общественных объединений инвалидов меры</a:t>
            </a:r>
            <a:r>
              <a:rPr lang="ru-RU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 </a:t>
            </a:r>
            <a:r>
              <a:rPr lang="ru-RU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</a:rPr>
              <a:t>для обеспечения доступа инвалидов </a:t>
            </a: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к месту предоставления услуги</a:t>
            </a:r>
            <a:r>
              <a:rPr lang="ru-RU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</a:rPr>
              <a:t> или обеспечить предоставление необходимых услуг </a:t>
            </a: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по месту жительства инвалида или в дистанционном режиме</a:t>
            </a:r>
          </a:p>
          <a:p>
            <a:pPr algn="just">
              <a:spcAft>
                <a:spcPts val="600"/>
              </a:spcAft>
            </a:pPr>
            <a:endParaRPr lang="ru-RU" sz="200" dirty="0">
              <a:solidFill>
                <a:schemeClr val="bg1">
                  <a:lumMod val="85000"/>
                  <a:lumOff val="15000"/>
                </a:schemeClr>
              </a:solidFill>
              <a:latin typeface="PP Pangram Sans Narrow"/>
            </a:endParaRPr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</a:rPr>
              <a:t>Планировка и застройка городов, других населенных пунктов, формирование жилых и рекреационных зон, разработка проектных решений на новое строительство и реконструкцию ОСИ, средств связи и информации </a:t>
            </a: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без приспособления указанных объектов</a:t>
            </a:r>
            <a:r>
              <a:rPr lang="ru-RU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</a:rPr>
              <a:t> для беспрепятственного доступа к ним инвалидов и использования их инвалидами </a:t>
            </a: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не допускаются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1C1905C-C703-8571-EAD3-0E64AA4A4B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515" y="247913"/>
            <a:ext cx="1138086" cy="650334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1F1FF40C-F1CA-17AB-58FD-C6A5A03159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6576" y="3201795"/>
            <a:ext cx="6807503" cy="3829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00D02CBC-DC03-6019-9BF8-3670A9A5FA3A}"/>
              </a:ext>
            </a:extLst>
          </p:cNvPr>
          <p:cNvSpPr txBox="1">
            <a:spLocks/>
          </p:cNvSpPr>
          <p:nvPr/>
        </p:nvSpPr>
        <p:spPr>
          <a:xfrm>
            <a:off x="728807" y="30873"/>
            <a:ext cx="11449272" cy="886802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Федеральный закон от 24.11.1995 № 181-ФЗ </a:t>
            </a:r>
            <a:b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</a:b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«О социальной защите инвалидов в Российской Федерации»</a:t>
            </a:r>
          </a:p>
        </p:txBody>
      </p:sp>
    </p:spTree>
    <p:extLst>
      <p:ext uri="{BB962C8B-B14F-4D97-AF65-F5344CB8AC3E}">
        <p14:creationId xmlns:p14="http://schemas.microsoft.com/office/powerpoint/2010/main" val="30185568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8" name="Picture 10">
            <a:extLst>
              <a:ext uri="{FF2B5EF4-FFF2-40B4-BE49-F238E27FC236}">
                <a16:creationId xmlns:a16="http://schemas.microsoft.com/office/drawing/2014/main" id="{3E9AA9BF-A2BC-F908-9898-4378A7E0AE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39" y="4979322"/>
            <a:ext cx="3172287" cy="1773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723C7CEE-DD63-EA4D-A939-388E6ECC48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583" y="250844"/>
            <a:ext cx="11229493" cy="710530"/>
          </a:xfrm>
        </p:spPr>
        <p:txBody>
          <a:bodyPr>
            <a:noAutofit/>
          </a:bodyPr>
          <a:lstStyle/>
          <a:p>
            <a:pPr algn="ctr"/>
            <a:r>
              <a:rPr lang="ru-RU" sz="26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Нормативно-правовые документы в проектировании и строительстве по обеспечению доступности</a:t>
            </a:r>
            <a:endParaRPr lang="ru-RU" sz="2600" dirty="0">
              <a:solidFill>
                <a:schemeClr val="accent3">
                  <a:lumMod val="75000"/>
                </a:schemeClr>
              </a:solidFill>
              <a:latin typeface="PP Pangram Sans Narrow"/>
            </a:endParaRPr>
          </a:p>
        </p:txBody>
      </p:sp>
      <p:sp>
        <p:nvSpPr>
          <p:cNvPr id="42" name="Текст  1">
            <a:extLst>
              <a:ext uri="{FF2B5EF4-FFF2-40B4-BE49-F238E27FC236}">
                <a16:creationId xmlns:a16="http://schemas.microsoft.com/office/drawing/2014/main" id="{AE154E5B-97B5-4B2E-86DA-E7F2B9933C98}"/>
              </a:ext>
            </a:extLst>
          </p:cNvPr>
          <p:cNvSpPr txBox="1">
            <a:spLocks/>
          </p:cNvSpPr>
          <p:nvPr/>
        </p:nvSpPr>
        <p:spPr>
          <a:xfrm>
            <a:off x="948231" y="2045752"/>
            <a:ext cx="8071482" cy="606461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ru-RU"/>
            </a:defPPr>
            <a:lvl1pPr indent="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1">
                <a:solidFill>
                  <a:srgbClr val="FF0000"/>
                </a:solidFill>
                <a:latin typeface="Candara" panose="020E0502030303020204" pitchFamily="34" charset="0"/>
              </a:defRPr>
            </a:lvl1pPr>
            <a:lvl2pPr marL="6858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endParaRPr lang="ru-RU" dirty="0"/>
          </a:p>
        </p:txBody>
      </p:sp>
      <p:sp>
        <p:nvSpPr>
          <p:cNvPr id="43" name="Текст  2">
            <a:extLst>
              <a:ext uri="{FF2B5EF4-FFF2-40B4-BE49-F238E27FC236}">
                <a16:creationId xmlns:a16="http://schemas.microsoft.com/office/drawing/2014/main" id="{4E7184B5-D2EB-4EB6-BCF1-D97CF9E16CE8}"/>
              </a:ext>
            </a:extLst>
          </p:cNvPr>
          <p:cNvSpPr txBox="1">
            <a:spLocks/>
          </p:cNvSpPr>
          <p:nvPr/>
        </p:nvSpPr>
        <p:spPr>
          <a:xfrm>
            <a:off x="948230" y="2817045"/>
            <a:ext cx="7093529" cy="775496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ru-RU"/>
            </a:defPPr>
            <a:lvl1pPr indent="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1">
                <a:solidFill>
                  <a:srgbClr val="FF0000"/>
                </a:solidFill>
                <a:latin typeface="Candara" panose="020E0502030303020204" pitchFamily="34" charset="0"/>
              </a:defRPr>
            </a:lvl1pPr>
            <a:lvl2pPr marL="6858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endParaRPr lang="ru-RU" dirty="0"/>
          </a:p>
        </p:txBody>
      </p:sp>
      <p:sp>
        <p:nvSpPr>
          <p:cNvPr id="44" name="Текст  3">
            <a:extLst>
              <a:ext uri="{FF2B5EF4-FFF2-40B4-BE49-F238E27FC236}">
                <a16:creationId xmlns:a16="http://schemas.microsoft.com/office/drawing/2014/main" id="{94E0A547-9B60-4E84-8B57-F9F1C55E145F}"/>
              </a:ext>
            </a:extLst>
          </p:cNvPr>
          <p:cNvSpPr txBox="1">
            <a:spLocks/>
          </p:cNvSpPr>
          <p:nvPr/>
        </p:nvSpPr>
        <p:spPr>
          <a:xfrm>
            <a:off x="948230" y="3590987"/>
            <a:ext cx="9429766" cy="179646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endParaRPr lang="ru-RU" dirty="0">
              <a:solidFill>
                <a:srgbClr val="FF0000"/>
              </a:solidFill>
              <a:latin typeface="Candara" panose="020E0502030303020204" pitchFamily="34" charset="0"/>
            </a:endParaRPr>
          </a:p>
        </p:txBody>
      </p:sp>
      <p:sp>
        <p:nvSpPr>
          <p:cNvPr id="45" name="Текст  4">
            <a:extLst>
              <a:ext uri="{FF2B5EF4-FFF2-40B4-BE49-F238E27FC236}">
                <a16:creationId xmlns:a16="http://schemas.microsoft.com/office/drawing/2014/main" id="{69523B7B-AAA2-44D7-9594-D753C713B4BA}"/>
              </a:ext>
            </a:extLst>
          </p:cNvPr>
          <p:cNvSpPr txBox="1">
            <a:spLocks/>
          </p:cNvSpPr>
          <p:nvPr/>
        </p:nvSpPr>
        <p:spPr>
          <a:xfrm>
            <a:off x="948230" y="5418670"/>
            <a:ext cx="9962426" cy="124751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endParaRPr lang="ru-RU" dirty="0">
              <a:solidFill>
                <a:srgbClr val="FF0000"/>
              </a:solidFill>
              <a:latin typeface="Candara" panose="020E0502030303020204" pitchFamily="34" charset="0"/>
            </a:endParaRPr>
          </a:p>
        </p:txBody>
      </p:sp>
      <p:sp>
        <p:nvSpPr>
          <p:cNvPr id="46" name="Текст  5">
            <a:extLst>
              <a:ext uri="{FF2B5EF4-FFF2-40B4-BE49-F238E27FC236}">
                <a16:creationId xmlns:a16="http://schemas.microsoft.com/office/drawing/2014/main" id="{EA33B6EE-CDA6-4991-BA00-F091815C8FF2}"/>
              </a:ext>
            </a:extLst>
          </p:cNvPr>
          <p:cNvSpPr txBox="1">
            <a:spLocks/>
          </p:cNvSpPr>
          <p:nvPr/>
        </p:nvSpPr>
        <p:spPr>
          <a:xfrm>
            <a:off x="561473" y="1091029"/>
            <a:ext cx="11069053" cy="467594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ru-RU" sz="19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Градостроительный кодекс </a:t>
            </a:r>
            <a:r>
              <a:rPr lang="ru-RU" sz="1900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</a:rPr>
              <a:t>Российской Федерации от 29.12.2004 № 190-ФЗ</a:t>
            </a:r>
          </a:p>
          <a:p>
            <a:pPr marL="285750" indent="-285750"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ru-RU" sz="19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Федеральный закон от 27 декабря 2002 года № 184-ФЗ </a:t>
            </a:r>
            <a:r>
              <a:rPr lang="ru-RU" sz="1900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</a:rPr>
              <a:t>«О техническом регулировании»</a:t>
            </a:r>
          </a:p>
          <a:p>
            <a:pPr marL="285750" indent="-285750"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ru-RU" sz="19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Федеральный закон от 30 декабря 2009 года № 384-ФЗ </a:t>
            </a:r>
            <a:r>
              <a:rPr lang="ru-RU" sz="1900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</a:rPr>
              <a:t>«Технический регламент о безопасности зданий и сооружений»</a:t>
            </a:r>
          </a:p>
          <a:p>
            <a:pPr marL="285750" indent="-285750"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ru-RU" sz="19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Постановление Правительства РФ от 28.05.2021 № 815</a:t>
            </a:r>
            <a:r>
              <a:rPr lang="ru-RU" sz="1900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 </a:t>
            </a:r>
            <a:r>
              <a:rPr lang="ru-RU" sz="1900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</a:rPr>
              <a:t>«Об утверждении перечня национальных стандартов и сводов правил (частей таких стандартов и сводов правил), в результате применения которых</a:t>
            </a:r>
            <a:r>
              <a:rPr lang="ru-RU" sz="1900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 </a:t>
            </a:r>
            <a:r>
              <a:rPr lang="ru-RU" sz="19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на обязательной основе </a:t>
            </a:r>
            <a:r>
              <a:rPr lang="ru-RU" sz="1900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</a:rPr>
              <a:t>обеспечивается соблюдение требований Федерального закона «Технический регламент о безопасности зданий и сооружений», и о признании утратившим силу постановления Правительства Российской Федерации от 4 июля 2020 г. № 985»</a:t>
            </a:r>
          </a:p>
          <a:p>
            <a:pPr marL="285750" indent="-285750"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ru-RU" sz="19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Приказ Росстандарта от 02.04.2020 № 687 </a:t>
            </a:r>
            <a:r>
              <a:rPr lang="ru-RU" sz="1900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</a:rPr>
              <a:t>«Об утверждении перечня документов в области стандартизации, в результате применения которых </a:t>
            </a:r>
            <a:r>
              <a:rPr lang="ru-RU" sz="19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на добровольной основе </a:t>
            </a:r>
            <a:r>
              <a:rPr lang="ru-RU" sz="1900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</a:rPr>
              <a:t>обеспечивается соблюдение требований Федерального закона от 30.12.2009 № 384-ФЗ «Технический регламент </a:t>
            </a:r>
            <a:br>
              <a:rPr lang="ru-RU" sz="1900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</a:rPr>
            </a:br>
            <a:r>
              <a:rPr lang="ru-RU" sz="1900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</a:rPr>
              <a:t>о безопасности зданий и сооружений»</a:t>
            </a:r>
          </a:p>
          <a:p>
            <a:pPr algn="just">
              <a:lnSpc>
                <a:spcPct val="100000"/>
              </a:lnSpc>
            </a:pPr>
            <a:endParaRPr lang="ru-RU" dirty="0">
              <a:solidFill>
                <a:schemeClr val="accent3">
                  <a:lumMod val="75000"/>
                </a:schemeClr>
              </a:solidFill>
              <a:latin typeface="PP Pangram Sans Narrow"/>
            </a:endParaRPr>
          </a:p>
          <a:p>
            <a:pPr algn="just">
              <a:lnSpc>
                <a:spcPct val="100000"/>
              </a:lnSpc>
            </a:pPr>
            <a:endParaRPr lang="ru-RU" dirty="0">
              <a:solidFill>
                <a:schemeClr val="accent3">
                  <a:lumMod val="75000"/>
                </a:schemeClr>
              </a:solidFill>
              <a:latin typeface="PP Pangram Sans Narrow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AACD8AC-88A9-353B-5AE2-1D32D91A06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924" y="250844"/>
            <a:ext cx="1126605" cy="64377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38456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50559" y="17690"/>
            <a:ext cx="10484127" cy="120032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sz="2400" b="1" cap="all">
                <a:ln w="3175" cmpd="sng"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PP Pangram Sans Narrow"/>
                <a:ea typeface="+mj-ea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ru-RU" dirty="0"/>
              <a:t>Государственная программа </a:t>
            </a:r>
            <a:br>
              <a:rPr lang="ru-RU" dirty="0"/>
            </a:br>
            <a:r>
              <a:rPr lang="ru-RU" dirty="0"/>
              <a:t>Российской Федерации «Доступная среда»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87056" y="1388939"/>
            <a:ext cx="25758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Цели Госпрограммы</a:t>
            </a:r>
            <a:b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</a:b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«Доступная среда»</a:t>
            </a:r>
            <a:endParaRPr lang="ru-RU" sz="2400" b="1" dirty="0">
              <a:solidFill>
                <a:schemeClr val="accent3">
                  <a:lumMod val="75000"/>
                </a:schemeClr>
              </a:solidFill>
              <a:latin typeface="PP Pangram Sans Narrow"/>
              <a:ea typeface="Segoe UI Black" panose="020B0A02040204020203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4" name="Прямая соединительная линия 13"/>
          <p:cNvCxnSpPr>
            <a:cxnSpLocks/>
          </p:cNvCxnSpPr>
          <p:nvPr/>
        </p:nvCxnSpPr>
        <p:spPr>
          <a:xfrm>
            <a:off x="2733202" y="1388939"/>
            <a:ext cx="0" cy="4484888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2997431" y="1388939"/>
            <a:ext cx="8907513" cy="4686597"/>
          </a:xfrm>
          <a:prstGeom prst="rect">
            <a:avLst/>
          </a:prstGeom>
        </p:spPr>
        <p:txBody>
          <a:bodyPr>
            <a:noAutofit/>
          </a:bodyPr>
          <a:lstStyle/>
          <a:p>
            <a:pPr marL="571500" indent="-285750" algn="just">
              <a:spcAft>
                <a:spcPts val="400"/>
              </a:spcAft>
              <a:buClr>
                <a:schemeClr val="accent3">
                  <a:lumMod val="75000"/>
                </a:schemeClr>
              </a:buClr>
              <a:buSzPct val="80000"/>
              <a:buFont typeface="Wingdings" panose="05000000000000000000" pitchFamily="2" charset="2"/>
              <a:buChar char="Ø"/>
            </a:pPr>
            <a:r>
              <a:rPr lang="ru-RU" sz="1900" dirty="0">
                <a:solidFill>
                  <a:schemeClr val="accent3">
                    <a:lumMod val="50000"/>
                  </a:schemeClr>
                </a:solidFill>
                <a:latin typeface="PP Pangram Sans Narrow"/>
              </a:rPr>
              <a:t>создание инвалидам </a:t>
            </a:r>
            <a:r>
              <a:rPr lang="ru-RU" sz="1900" b="1" dirty="0">
                <a:solidFill>
                  <a:schemeClr val="accent3">
                    <a:lumMod val="50000"/>
                  </a:schemeClr>
                </a:solidFill>
                <a:latin typeface="PP Pangram Sans Narrow"/>
              </a:rPr>
              <a:t>условий для беспрепятственного доступа к общему имуществу в многоквартирных домах</a:t>
            </a:r>
            <a:r>
              <a:rPr lang="ru-RU" sz="1900" dirty="0">
                <a:solidFill>
                  <a:schemeClr val="accent3">
                    <a:lumMod val="50000"/>
                  </a:schemeClr>
                </a:solidFill>
                <a:latin typeface="PP Pangram Sans Narrow"/>
              </a:rPr>
              <a:t>, а также обеспечение приспособленности жилых помещений для использования инвалидами</a:t>
            </a:r>
          </a:p>
          <a:p>
            <a:pPr marL="571500" indent="-285750" algn="just">
              <a:spcAft>
                <a:spcPts val="400"/>
              </a:spcAft>
              <a:buClr>
                <a:schemeClr val="accent3">
                  <a:lumMod val="75000"/>
                </a:schemeClr>
              </a:buClr>
              <a:buSzPct val="80000"/>
              <a:buFont typeface="Wingdings" panose="05000000000000000000" pitchFamily="2" charset="2"/>
              <a:buChar char="Ø"/>
            </a:pPr>
            <a:r>
              <a:rPr lang="ru-RU" sz="1900" b="1" dirty="0">
                <a:solidFill>
                  <a:schemeClr val="accent3">
                    <a:lumMod val="50000"/>
                  </a:schemeClr>
                </a:solidFill>
                <a:latin typeface="PP Pangram Sans Narrow"/>
              </a:rPr>
              <a:t>социальное сопровождение граждан</a:t>
            </a:r>
            <a:r>
              <a:rPr lang="ru-RU" sz="1900" dirty="0">
                <a:solidFill>
                  <a:schemeClr val="accent3">
                    <a:lumMod val="50000"/>
                  </a:schemeClr>
                </a:solidFill>
                <a:latin typeface="PP Pangram Sans Narrow"/>
              </a:rPr>
              <a:t>, в том числе инвалидов, </a:t>
            </a:r>
            <a:r>
              <a:rPr lang="ru-RU" sz="1900" b="1" dirty="0">
                <a:solidFill>
                  <a:schemeClr val="accent3">
                    <a:lumMod val="50000"/>
                  </a:schemeClr>
                </a:solidFill>
                <a:latin typeface="PP Pangram Sans Narrow"/>
              </a:rPr>
              <a:t>при предоставлении социальных услуг, </a:t>
            </a:r>
            <a:r>
              <a:rPr lang="ru-RU" sz="1900" dirty="0">
                <a:solidFill>
                  <a:schemeClr val="accent3">
                    <a:lumMod val="50000"/>
                  </a:schemeClr>
                </a:solidFill>
                <a:latin typeface="PP Pangram Sans Narrow"/>
              </a:rPr>
              <a:t>предполагающее содействие в оказании медицинской, психологической, педагогической, юридической, социальной помощи, не относящейся к социальным услугам</a:t>
            </a:r>
          </a:p>
          <a:p>
            <a:pPr marL="571500" indent="-285750" algn="just">
              <a:spcAft>
                <a:spcPts val="400"/>
              </a:spcAft>
              <a:buClr>
                <a:schemeClr val="accent3">
                  <a:lumMod val="75000"/>
                </a:schemeClr>
              </a:buClr>
              <a:buSzPct val="80000"/>
              <a:buFont typeface="Wingdings" panose="05000000000000000000" pitchFamily="2" charset="2"/>
              <a:buChar char="Ø"/>
            </a:pPr>
            <a:r>
              <a:rPr lang="ru-RU" sz="1900" dirty="0">
                <a:solidFill>
                  <a:schemeClr val="accent3">
                    <a:lumMod val="50000"/>
                  </a:schemeClr>
                </a:solidFill>
                <a:latin typeface="PP Pangram Sans Narrow"/>
              </a:rPr>
              <a:t>создание условий </a:t>
            </a:r>
            <a:r>
              <a:rPr lang="ru-RU" sz="1900" b="1" dirty="0">
                <a:solidFill>
                  <a:schemeClr val="accent3">
                    <a:lumMod val="50000"/>
                  </a:schemeClr>
                </a:solidFill>
                <a:latin typeface="PP Pangram Sans Narrow"/>
              </a:rPr>
              <a:t>для беспрепятственного доступа инвалидов </a:t>
            </a:r>
            <a:br>
              <a:rPr lang="ru-RU" sz="1900" b="1" dirty="0">
                <a:solidFill>
                  <a:schemeClr val="accent3">
                    <a:lumMod val="50000"/>
                  </a:schemeClr>
                </a:solidFill>
                <a:latin typeface="PP Pangram Sans Narrow"/>
              </a:rPr>
            </a:br>
            <a:r>
              <a:rPr lang="ru-RU" sz="1900" b="1" dirty="0">
                <a:solidFill>
                  <a:schemeClr val="accent3">
                    <a:lumMod val="50000"/>
                  </a:schemeClr>
                </a:solidFill>
                <a:latin typeface="PP Pangram Sans Narrow"/>
              </a:rPr>
              <a:t>к объектам </a:t>
            </a:r>
            <a:r>
              <a:rPr lang="ru-RU" sz="1900" dirty="0">
                <a:solidFill>
                  <a:schemeClr val="accent3">
                    <a:lumMod val="50000"/>
                  </a:schemeClr>
                </a:solidFill>
                <a:latin typeface="PP Pangram Sans Narrow"/>
              </a:rPr>
              <a:t>инженерной, транспортной и социальной инфраструктуры</a:t>
            </a:r>
          </a:p>
          <a:p>
            <a:pPr marL="571500" indent="-285750" algn="just">
              <a:spcAft>
                <a:spcPts val="400"/>
              </a:spcAft>
              <a:buClr>
                <a:schemeClr val="accent3">
                  <a:lumMod val="75000"/>
                </a:schemeClr>
              </a:buClr>
              <a:buSzPct val="80000"/>
              <a:buFont typeface="Wingdings" panose="05000000000000000000" pitchFamily="2" charset="2"/>
              <a:buChar char="Ø"/>
            </a:pPr>
            <a:r>
              <a:rPr lang="ru-RU" sz="1900" dirty="0">
                <a:solidFill>
                  <a:schemeClr val="accent3">
                    <a:lumMod val="50000"/>
                  </a:schemeClr>
                </a:solidFill>
                <a:latin typeface="PP Pangram Sans Narrow"/>
              </a:rPr>
              <a:t>обеспечение </a:t>
            </a:r>
            <a:r>
              <a:rPr lang="ru-RU" sz="1900" b="1" dirty="0">
                <a:solidFill>
                  <a:schemeClr val="accent3">
                    <a:lumMod val="50000"/>
                  </a:schemeClr>
                </a:solidFill>
                <a:latin typeface="PP Pangram Sans Narrow"/>
              </a:rPr>
              <a:t>информационной доступности </a:t>
            </a:r>
            <a:r>
              <a:rPr lang="ru-RU" sz="1900" dirty="0">
                <a:solidFill>
                  <a:schemeClr val="accent3">
                    <a:lumMod val="50000"/>
                  </a:schemeClr>
                </a:solidFill>
                <a:latin typeface="PP Pangram Sans Narrow"/>
              </a:rPr>
              <a:t>в части выпуска книг, изданий, в том числе учебников и учебных пособий для инвалидов по зрению, и в части адаптации телевизионных программ для инвалидов по слуху</a:t>
            </a:r>
          </a:p>
          <a:p>
            <a:pPr marL="571500" indent="-285750" algn="just">
              <a:spcAft>
                <a:spcPts val="400"/>
              </a:spcAft>
              <a:buClr>
                <a:schemeClr val="accent3">
                  <a:lumMod val="75000"/>
                </a:schemeClr>
              </a:buClr>
              <a:buSzPct val="80000"/>
              <a:buFont typeface="Wingdings" panose="05000000000000000000" pitchFamily="2" charset="2"/>
              <a:buChar char="Ø"/>
            </a:pPr>
            <a:r>
              <a:rPr lang="ru-RU" sz="1900" b="1" dirty="0">
                <a:solidFill>
                  <a:schemeClr val="accent3">
                    <a:lumMod val="50000"/>
                  </a:schemeClr>
                </a:solidFill>
                <a:latin typeface="PP Pangram Sans Narrow"/>
              </a:rPr>
              <a:t>формирование комплексных реабилитационных и </a:t>
            </a:r>
            <a:r>
              <a:rPr lang="ru-RU" sz="1900" b="1" dirty="0" err="1">
                <a:solidFill>
                  <a:schemeClr val="accent3">
                    <a:lumMod val="50000"/>
                  </a:schemeClr>
                </a:solidFill>
                <a:latin typeface="PP Pangram Sans Narrow"/>
              </a:rPr>
              <a:t>абилитационных</a:t>
            </a:r>
            <a:r>
              <a:rPr lang="ru-RU" sz="1900" b="1" dirty="0">
                <a:solidFill>
                  <a:schemeClr val="accent3">
                    <a:lumMod val="50000"/>
                  </a:schemeClr>
                </a:solidFill>
                <a:latin typeface="PP Pangram Sans Narrow"/>
              </a:rPr>
              <a:t> услуг </a:t>
            </a:r>
            <a:r>
              <a:rPr lang="ru-RU" sz="1900" dirty="0">
                <a:solidFill>
                  <a:schemeClr val="accent3">
                    <a:lumMod val="50000"/>
                  </a:schemeClr>
                </a:solidFill>
                <a:latin typeface="PP Pangram Sans Narrow"/>
              </a:rPr>
              <a:t>инвалидам, в том числе детям-инвалидам</a:t>
            </a:r>
          </a:p>
          <a:p>
            <a:pPr marL="571500" indent="-285750" algn="just">
              <a:spcAft>
                <a:spcPts val="400"/>
              </a:spcAft>
              <a:buClr>
                <a:schemeClr val="accent3">
                  <a:lumMod val="75000"/>
                </a:schemeClr>
              </a:buClr>
              <a:buSzPct val="80000"/>
              <a:buFont typeface="Wingdings" panose="05000000000000000000" pitchFamily="2" charset="2"/>
              <a:buChar char="Ø"/>
            </a:pPr>
            <a:r>
              <a:rPr lang="ru-RU" sz="1900" dirty="0">
                <a:solidFill>
                  <a:schemeClr val="accent3">
                    <a:lumMod val="50000"/>
                  </a:schemeClr>
                </a:solidFill>
                <a:latin typeface="PP Pangram Sans Narrow"/>
              </a:rPr>
              <a:t>создание условий </a:t>
            </a:r>
            <a:r>
              <a:rPr lang="ru-RU" sz="1900" b="1" dirty="0">
                <a:solidFill>
                  <a:schemeClr val="accent3">
                    <a:lumMod val="50000"/>
                  </a:schemeClr>
                </a:solidFill>
                <a:latin typeface="PP Pangram Sans Narrow"/>
              </a:rPr>
              <a:t>доступности образования для инвалидов </a:t>
            </a:r>
            <a:r>
              <a:rPr lang="ru-RU" sz="1900" dirty="0">
                <a:solidFill>
                  <a:schemeClr val="accent3">
                    <a:lumMod val="50000"/>
                  </a:schemeClr>
                </a:solidFill>
                <a:latin typeface="PP Pangram Sans Narrow"/>
              </a:rPr>
              <a:t>и лиц с ограниченными возможностями здоровья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1C1905C-C703-8571-EAD3-0E64AA4A4B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056" y="303572"/>
            <a:ext cx="1099986" cy="628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1970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361A2733-848A-480C-BB76-2BF996B031A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78449812"/>
              </p:ext>
            </p:extLst>
          </p:nvPr>
        </p:nvGraphicFramePr>
        <p:xfrm>
          <a:off x="450165" y="911228"/>
          <a:ext cx="11291667" cy="5718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59544">
                  <a:extLst>
                    <a:ext uri="{9D8B030D-6E8A-4147-A177-3AD203B41FA5}">
                      <a16:colId xmlns:a16="http://schemas.microsoft.com/office/drawing/2014/main" val="1428875209"/>
                    </a:ext>
                  </a:extLst>
                </a:gridCol>
                <a:gridCol w="2450237">
                  <a:extLst>
                    <a:ext uri="{9D8B030D-6E8A-4147-A177-3AD203B41FA5}">
                      <a16:colId xmlns:a16="http://schemas.microsoft.com/office/drawing/2014/main" val="3982771067"/>
                    </a:ext>
                  </a:extLst>
                </a:gridCol>
                <a:gridCol w="8181886">
                  <a:extLst>
                    <a:ext uri="{9D8B030D-6E8A-4147-A177-3AD203B41FA5}">
                      <a16:colId xmlns:a16="http://schemas.microsoft.com/office/drawing/2014/main" val="1412686525"/>
                    </a:ext>
                  </a:extLst>
                </a:gridCol>
              </a:tblGrid>
              <a:tr h="627347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PP Pangram Sans Narrow"/>
                        </a:rPr>
                        <a:t>№ п/п</a:t>
                      </a:r>
                      <a:endParaRPr lang="ru-RU" dirty="0">
                        <a:latin typeface="PP Pangram Sans Narrow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PP Pangram Sans Narrow"/>
                        </a:rPr>
                        <a:t>Отрасль</a:t>
                      </a:r>
                      <a:endParaRPr lang="ru-RU" dirty="0">
                        <a:latin typeface="PP Pangram Sans Narrow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PP Pangram Sans Narrow"/>
                        </a:rPr>
                        <a:t>Наименование документа, утвердившего отраслевой порядок</a:t>
                      </a:r>
                      <a:endParaRPr lang="ru-RU" dirty="0">
                        <a:latin typeface="PP Pangram Sans Narrow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93125733"/>
                  </a:ext>
                </a:extLst>
              </a:tr>
              <a:tr h="1460629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dirty="0">
                          <a:latin typeface="PP Pangram Sans Narrow"/>
                        </a:rPr>
                        <a:t>1.</a:t>
                      </a:r>
                      <a:endParaRPr lang="ru-RU" dirty="0">
                        <a:latin typeface="PP Pangram Sans Narrow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buFontTx/>
                        <a:buNone/>
                      </a:pPr>
                      <a:r>
                        <a:rPr lang="ru-RU" b="1" dirty="0">
                          <a:latin typeface="PP Pangram Sans Narrow"/>
                        </a:rPr>
                        <a:t>Социальная защита населения, труд и занятость </a:t>
                      </a:r>
                      <a:endParaRPr lang="ru-RU" b="1" dirty="0">
                        <a:latin typeface="PP Pangram Sans Narrow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PP Pangram Sans Narrow"/>
                        </a:rPr>
                        <a:t>Приказ Минтруда России от 30.07.2015 № 527н 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PP Pangram Sans Narrow"/>
                        </a:rPr>
                        <a:t>«Об утверждении порядка обеспечения условий доступности для инвалидов объектов и предоставляемых услуг в сфере труда, занятости и социальной защиты населения, а также оказания им при этом необходимой помощи» </a:t>
                      </a:r>
                      <a:endParaRPr lang="ru-RU" dirty="0">
                        <a:latin typeface="PP Pangram Sans Narrow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39319567"/>
                  </a:ext>
                </a:extLst>
              </a:tr>
              <a:tr h="178144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PP Pangram Sans Narrow"/>
                        </a:rPr>
                        <a:t>2.</a:t>
                      </a:r>
                      <a:endParaRPr lang="ru-RU" dirty="0">
                        <a:latin typeface="PP Pangram Sans Narrow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1" dirty="0">
                          <a:latin typeface="PP Pangram Sans Narrow"/>
                        </a:rPr>
                        <a:t>Здравоохранение</a:t>
                      </a:r>
                      <a:endParaRPr lang="ru-RU" b="1" dirty="0">
                        <a:latin typeface="PP Pangram Sans Narrow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1" dirty="0">
                          <a:latin typeface="PP Pangram Sans Narrow"/>
                        </a:rPr>
                        <a:t>Приказ Минздрава России от 12.11.2015 № 802н </a:t>
                      </a:r>
                      <a:r>
                        <a:rPr lang="ru-RU" dirty="0">
                          <a:latin typeface="PP Pangram Sans Narrow"/>
                        </a:rPr>
                        <a:t>«Об утверждении Порядка обеспечения условий доступности для инвалидов объектов инфраструктуры государственной, муниципальной и частной систем здравоохранения и предоставляемых услуг в сфере охраны здоровья, а также оказания им при этом необходимой помощи»</a:t>
                      </a:r>
                      <a:endParaRPr lang="ru-RU" dirty="0">
                        <a:latin typeface="PP Pangram Sans Narrow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71490133"/>
                  </a:ext>
                </a:extLst>
              </a:tr>
              <a:tr h="1836545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PP Pangram Sans Narrow"/>
                        </a:rPr>
                        <a:t>3.</a:t>
                      </a:r>
                      <a:endParaRPr lang="ru-RU" dirty="0">
                        <a:latin typeface="PP Pangram Sans Narrow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1" dirty="0">
                          <a:latin typeface="PP Pangram Sans Narrow"/>
                        </a:rPr>
                        <a:t>Образование</a:t>
                      </a:r>
                      <a:endParaRPr lang="ru-RU" b="1" dirty="0">
                        <a:latin typeface="PP Pangram Sans Narrow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PP Pangram Sans Narrow"/>
                        </a:rPr>
                        <a:t>Приказ Минобрнауки России от 09.11.2015 № 1309 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PP Pangram Sans Narrow"/>
                        </a:rPr>
                        <a:t>«Об утверждении Порядка обеспечения условий доступности для инвалидов объектов и услуг в сфере образования, а также оказания им при этом необходимой помощи»</a:t>
                      </a:r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PP Pangram Sans Narrow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8903515"/>
                  </a:ext>
                </a:extLst>
              </a:tr>
            </a:tbl>
          </a:graphicData>
        </a:graphic>
      </p:graphicFrame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1157CE1E-3813-4611-9DF8-0405CC48FC6E}"/>
              </a:ext>
            </a:extLst>
          </p:cNvPr>
          <p:cNvSpPr txBox="1">
            <a:spLocks/>
          </p:cNvSpPr>
          <p:nvPr/>
        </p:nvSpPr>
        <p:spPr>
          <a:xfrm>
            <a:off x="900333" y="96247"/>
            <a:ext cx="11291667" cy="6813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cap="all" dirty="0">
                <a:ln w="3175" cmpd="sng">
                  <a:noFill/>
                </a:ln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Отраслевые порядки обеспечения доступности объектов и услуг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86C0A47-1163-31A8-5618-813BC73465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761" y="179948"/>
            <a:ext cx="899440" cy="513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1669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361A2733-848A-480C-BB76-2BF996B031A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80280234"/>
              </p:ext>
            </p:extLst>
          </p:nvPr>
        </p:nvGraphicFramePr>
        <p:xfrm>
          <a:off x="546418" y="1180421"/>
          <a:ext cx="11291667" cy="5201127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795539">
                  <a:extLst>
                    <a:ext uri="{9D8B030D-6E8A-4147-A177-3AD203B41FA5}">
                      <a16:colId xmlns:a16="http://schemas.microsoft.com/office/drawing/2014/main" val="1428875209"/>
                    </a:ext>
                  </a:extLst>
                </a:gridCol>
                <a:gridCol w="2266122">
                  <a:extLst>
                    <a:ext uri="{9D8B030D-6E8A-4147-A177-3AD203B41FA5}">
                      <a16:colId xmlns:a16="http://schemas.microsoft.com/office/drawing/2014/main" val="3982771067"/>
                    </a:ext>
                  </a:extLst>
                </a:gridCol>
                <a:gridCol w="8230006">
                  <a:extLst>
                    <a:ext uri="{9D8B030D-6E8A-4147-A177-3AD203B41FA5}">
                      <a16:colId xmlns:a16="http://schemas.microsoft.com/office/drawing/2014/main" val="1412686525"/>
                    </a:ext>
                  </a:extLst>
                </a:gridCol>
              </a:tblGrid>
              <a:tr h="655998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PP Pangram Sans Narrow"/>
                          <a:cs typeface="Arial" panose="020B0604020202020204" pitchFamily="34" charset="0"/>
                        </a:rPr>
                        <a:t>№ п/п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PP Pangram Sans Narrow"/>
                          <a:cs typeface="Arial" panose="020B0604020202020204" pitchFamily="34" charset="0"/>
                        </a:rPr>
                        <a:t>Отрасль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PP Pangram Sans Narrow"/>
                          <a:cs typeface="Arial" panose="020B0604020202020204" pitchFamily="34" charset="0"/>
                        </a:rPr>
                        <a:t>Наименование документа, утвердившего отраслевой порядок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93125733"/>
                  </a:ext>
                </a:extLst>
              </a:tr>
              <a:tr h="4545129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dirty="0">
                          <a:latin typeface="PP Pangram Sans Narrow"/>
                          <a:cs typeface="Arial" panose="020B0604020202020204" pitchFamily="34" charset="0"/>
                        </a:rPr>
                        <a:t>4.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buFontTx/>
                        <a:buNone/>
                      </a:pPr>
                      <a:r>
                        <a:rPr lang="ru-RU" b="1" dirty="0">
                          <a:latin typeface="PP Pangram Sans Narrow"/>
                          <a:cs typeface="Arial" panose="020B0604020202020204" pitchFamily="34" charset="0"/>
                        </a:rPr>
                        <a:t>Культура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PP Pangram Sans Narrow"/>
                          <a:cs typeface="Arial" panose="020B0604020202020204" pitchFamily="34" charset="0"/>
                        </a:rPr>
                        <a:t>Приказ Минкультуры России от 10.11.2015 № 2761</a:t>
                      </a:r>
                      <a:r>
                        <a:rPr lang="ru-RU" sz="1800" b="0" kern="1200" dirty="0">
                          <a:solidFill>
                            <a:schemeClr val="dk1"/>
                          </a:solidFill>
                          <a:effectLst/>
                          <a:latin typeface="PP Pangram Sans Narrow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PP Pangram Sans Narrow"/>
                          <a:cs typeface="Arial" panose="020B0604020202020204" pitchFamily="34" charset="0"/>
                        </a:rPr>
                        <a:t>«Об утверждении Порядка обеспечения условий доступности для инвалидов библиотек и библиотечного обслуживания в соответствии с законодательством Российской Федерации о социальной защите инвалидов»</a:t>
                      </a:r>
                    </a:p>
                    <a:p>
                      <a:pPr algn="l">
                        <a:spcBef>
                          <a:spcPts val="600"/>
                        </a:spcBef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PP Pangram Sans Narrow"/>
                          <a:cs typeface="Arial" panose="020B0604020202020204" pitchFamily="34" charset="0"/>
                        </a:rPr>
                        <a:t>Приказ Минкультуры России от 16.11.2015 № 2800</a:t>
                      </a:r>
                      <a:r>
                        <a:rPr lang="ru-RU" sz="1800" b="0" kern="1200" dirty="0">
                          <a:solidFill>
                            <a:schemeClr val="dk1"/>
                          </a:solidFill>
                          <a:effectLst/>
                          <a:latin typeface="PP Pangram Sans Narrow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PP Pangram Sans Narrow"/>
                          <a:cs typeface="Arial" panose="020B0604020202020204" pitchFamily="34" charset="0"/>
                        </a:rPr>
                        <a:t>«Об утверждении Порядка обеспечения условий доступности для инвалидов культурных ценностей и благ»</a:t>
                      </a:r>
                    </a:p>
                    <a:p>
                      <a:pPr algn="l">
                        <a:spcBef>
                          <a:spcPts val="600"/>
                        </a:spcBef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PP Pangram Sans Narrow"/>
                          <a:cs typeface="Arial" panose="020B0604020202020204" pitchFamily="34" charset="0"/>
                        </a:rPr>
                        <a:t>Приказ Минкультуры России от 16.11.2015 № 2803</a:t>
                      </a:r>
                      <a:r>
                        <a:rPr lang="ru-RU" sz="1800" b="0" kern="1200" dirty="0">
                          <a:solidFill>
                            <a:schemeClr val="dk1"/>
                          </a:solidFill>
                          <a:effectLst/>
                          <a:latin typeface="PP Pangram Sans Narrow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PP Pangram Sans Narrow"/>
                          <a:cs typeface="Arial" panose="020B0604020202020204" pitchFamily="34" charset="0"/>
                        </a:rPr>
                        <a:t>«Об утверждении Порядка обеспечения условий доступности для инвалидов музеев, включая возможность ознакомления с музейными предметами и музейными коллекциями, в соответствии с законодательством Российской Федерации о социальной защите инвалидов»</a:t>
                      </a:r>
                    </a:p>
                    <a:p>
                      <a:pPr algn="l">
                        <a:spcBef>
                          <a:spcPts val="600"/>
                        </a:spcBef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PP Pangram Sans Narrow"/>
                          <a:cs typeface="Arial" panose="020B0604020202020204" pitchFamily="34" charset="0"/>
                        </a:rPr>
                        <a:t>Приказ Минкультуры России от 20.11.2015 № 2834 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PP Pangram Sans Narrow"/>
                          <a:cs typeface="Arial" panose="020B0604020202020204" pitchFamily="34" charset="0"/>
                        </a:rPr>
                        <a:t>«Об утверждении Порядка обеспечения условий доступности для инвалидов объектов культурного наследия, включённых в единый государственный реестр объектов культурного наследия (памятников истории и культуры) народов Российской Федерации»</a:t>
                      </a:r>
                      <a:endParaRPr lang="ru-RU" sz="1800" dirty="0">
                        <a:latin typeface="PP Pangram Sans Narrow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39319567"/>
                  </a:ext>
                </a:extLst>
              </a:tr>
            </a:tbl>
          </a:graphicData>
        </a:graphic>
      </p:graphicFrame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7382DC59-E626-42A3-B910-435171D70689}"/>
              </a:ext>
            </a:extLst>
          </p:cNvPr>
          <p:cNvSpPr txBox="1">
            <a:spLocks/>
          </p:cNvSpPr>
          <p:nvPr/>
        </p:nvSpPr>
        <p:spPr>
          <a:xfrm>
            <a:off x="900333" y="96247"/>
            <a:ext cx="11291667" cy="6813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cap="all" dirty="0">
                <a:ln w="3175" cmpd="sng">
                  <a:noFill/>
                </a:ln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Отраслевые порядки обеспечения доступности объектов и услуг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C8192EF-676F-416C-A055-F3CE33F9FA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761" y="179948"/>
            <a:ext cx="899440" cy="513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1556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361A2733-848A-480C-BB76-2BF996B031A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78493473"/>
              </p:ext>
            </p:extLst>
          </p:nvPr>
        </p:nvGraphicFramePr>
        <p:xfrm>
          <a:off x="450166" y="1113357"/>
          <a:ext cx="11291667" cy="505540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66366">
                  <a:extLst>
                    <a:ext uri="{9D8B030D-6E8A-4147-A177-3AD203B41FA5}">
                      <a16:colId xmlns:a16="http://schemas.microsoft.com/office/drawing/2014/main" val="1428875209"/>
                    </a:ext>
                  </a:extLst>
                </a:gridCol>
                <a:gridCol w="2435191">
                  <a:extLst>
                    <a:ext uri="{9D8B030D-6E8A-4147-A177-3AD203B41FA5}">
                      <a16:colId xmlns:a16="http://schemas.microsoft.com/office/drawing/2014/main" val="3982771067"/>
                    </a:ext>
                  </a:extLst>
                </a:gridCol>
                <a:gridCol w="8190110">
                  <a:extLst>
                    <a:ext uri="{9D8B030D-6E8A-4147-A177-3AD203B41FA5}">
                      <a16:colId xmlns:a16="http://schemas.microsoft.com/office/drawing/2014/main" val="1412686525"/>
                    </a:ext>
                  </a:extLst>
                </a:gridCol>
              </a:tblGrid>
              <a:tr h="583918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800" b="1" kern="1200" dirty="0">
                          <a:solidFill>
                            <a:schemeClr val="lt1"/>
                          </a:solidFill>
                          <a:latin typeface="PP Pangram Sans Narrow"/>
                          <a:cs typeface="Arial" panose="020B0604020202020204" pitchFamily="34" charset="0"/>
                        </a:rPr>
                        <a:t>№ п/п</a:t>
                      </a:r>
                      <a:endParaRPr lang="ru-RU" sz="1800" b="1" kern="1200" dirty="0">
                        <a:solidFill>
                          <a:schemeClr val="lt1"/>
                        </a:solidFill>
                        <a:latin typeface="PP Pangram Sans Narrow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PP Pangram Sans Narrow"/>
                          <a:cs typeface="Arial" panose="020B0604020202020204" pitchFamily="34" charset="0"/>
                        </a:rPr>
                        <a:t>Отрасль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PP Pangram Sans Narrow"/>
                          <a:cs typeface="Arial" panose="020B0604020202020204" pitchFamily="34" charset="0"/>
                        </a:rPr>
                        <a:t>Наименование документа, утвердившего отраслевой порядок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93125733"/>
                  </a:ext>
                </a:extLst>
              </a:tr>
              <a:tr h="1592988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dirty="0">
                          <a:latin typeface="PP Pangram Sans Narrow"/>
                          <a:cs typeface="Arial" panose="020B0604020202020204" pitchFamily="34" charset="0"/>
                        </a:rPr>
                        <a:t>5.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buFontTx/>
                        <a:buNone/>
                      </a:pPr>
                      <a:r>
                        <a:rPr lang="ru-RU" b="1" dirty="0">
                          <a:latin typeface="PP Pangram Sans Narrow"/>
                          <a:cs typeface="Arial" panose="020B0604020202020204" pitchFamily="34" charset="0"/>
                        </a:rPr>
                        <a:t>Физическая</a:t>
                      </a:r>
                      <a:r>
                        <a:rPr lang="ru-RU" dirty="0">
                          <a:latin typeface="PP Pangram Sans Narrow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b="1" dirty="0">
                          <a:latin typeface="PP Pangram Sans Narrow"/>
                          <a:cs typeface="Arial" panose="020B0604020202020204" pitchFamily="34" charset="0"/>
                        </a:rPr>
                        <a:t>культура и спорт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PP Pangram Sans Narrow"/>
                          <a:cs typeface="Arial" panose="020B0604020202020204" pitchFamily="34" charset="0"/>
                        </a:rPr>
                        <a:t>Приказ Минспорта России от 24.08.2015 № 825 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PP Pangram Sans Narrow"/>
                          <a:cs typeface="Arial" panose="020B0604020202020204" pitchFamily="34" charset="0"/>
                        </a:rPr>
                        <a:t>«Об утверждении Порядка обеспечения условий доступности для инвалидов объектов и предоставляемых услуг в сфере физической культуры и спорта, а также оказания инвалидам при этом необходимой помощи»</a:t>
                      </a:r>
                      <a:endParaRPr lang="ru-RU" dirty="0">
                        <a:latin typeface="PP Pangram Sans Narrow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39319567"/>
                  </a:ext>
                </a:extLst>
              </a:tr>
              <a:tr h="2822337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PP Pangram Sans Narrow"/>
                          <a:cs typeface="Arial" panose="020B0604020202020204" pitchFamily="34" charset="0"/>
                        </a:rPr>
                        <a:t>6.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1" dirty="0">
                          <a:latin typeface="PP Pangram Sans Narrow"/>
                          <a:cs typeface="Arial" panose="020B0604020202020204" pitchFamily="34" charset="0"/>
                        </a:rPr>
                        <a:t>Сфера регулирования Минпромторга России (в т.ч. торговля, общественное питание, бытовое обслуживание)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PP Pangram Sans Narrow"/>
                          <a:cs typeface="Arial" panose="020B0604020202020204" pitchFamily="34" charset="0"/>
                        </a:rPr>
                        <a:t>Приказ Минпромторга России от 18.12.2015 № 4146 «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PP Pangram Sans Narrow"/>
                          <a:cs typeface="Arial" panose="020B0604020202020204" pitchFamily="34" charset="0"/>
                        </a:rPr>
                        <a:t>Об утверждении порядка обеспечения условий доступности для инвалидов объектов и услуг, предоставляемых Министерством промышленности и торговли Российской Федерации, Федеральным агентством по техническому регулированию и метрологии, их территориальными органами, подведомственными организациями и учреждениями, организациями, предоставляющими услуги населению в сферах, правовое регулирование которых осуществляется Министерством промышленности и торговли Российской Федерации, а также оказания инвалидам при этом необходимой помощи</a:t>
                      </a:r>
                      <a:endParaRPr lang="ru-RU" dirty="0">
                        <a:latin typeface="PP Pangram Sans Narrow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71490133"/>
                  </a:ext>
                </a:extLst>
              </a:tr>
            </a:tbl>
          </a:graphicData>
        </a:graphic>
      </p:graphicFrame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72E4BCAF-EF68-4049-BA58-92E40C020E20}"/>
              </a:ext>
            </a:extLst>
          </p:cNvPr>
          <p:cNvSpPr txBox="1">
            <a:spLocks/>
          </p:cNvSpPr>
          <p:nvPr/>
        </p:nvSpPr>
        <p:spPr>
          <a:xfrm>
            <a:off x="900333" y="96247"/>
            <a:ext cx="11291667" cy="6813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cap="all" dirty="0">
                <a:ln w="3175" cmpd="sng">
                  <a:noFill/>
                </a:ln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Отраслевые порядки обеспечения доступности объектов и услуг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8218A97-E566-4359-84C7-BC2025FC7B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761" y="179948"/>
            <a:ext cx="899440" cy="513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3550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361A2733-848A-480C-BB76-2BF996B031A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0846189"/>
              </p:ext>
            </p:extLst>
          </p:nvPr>
        </p:nvGraphicFramePr>
        <p:xfrm>
          <a:off x="285565" y="1002679"/>
          <a:ext cx="11620870" cy="542339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715318">
                  <a:extLst>
                    <a:ext uri="{9D8B030D-6E8A-4147-A177-3AD203B41FA5}">
                      <a16:colId xmlns:a16="http://schemas.microsoft.com/office/drawing/2014/main" val="1428875209"/>
                    </a:ext>
                  </a:extLst>
                </a:gridCol>
                <a:gridCol w="1544068">
                  <a:extLst>
                    <a:ext uri="{9D8B030D-6E8A-4147-A177-3AD203B41FA5}">
                      <a16:colId xmlns:a16="http://schemas.microsoft.com/office/drawing/2014/main" val="3982771067"/>
                    </a:ext>
                  </a:extLst>
                </a:gridCol>
                <a:gridCol w="9361484">
                  <a:extLst>
                    <a:ext uri="{9D8B030D-6E8A-4147-A177-3AD203B41FA5}">
                      <a16:colId xmlns:a16="http://schemas.microsoft.com/office/drawing/2014/main" val="1412686525"/>
                    </a:ext>
                  </a:extLst>
                </a:gridCol>
              </a:tblGrid>
              <a:tr h="6244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PP Pangram Sans Narrow"/>
                        </a:rPr>
                        <a:t>№ п/п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PP Pangram Sans Narrow"/>
                        </a:rPr>
                        <a:t>Отрасль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PP Pangram Sans Narrow"/>
                        </a:rPr>
                        <a:t>Наименование документа, утвердившего отраслевой порядок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93125733"/>
                  </a:ext>
                </a:extLst>
              </a:tr>
              <a:tr h="4783316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dirty="0">
                          <a:latin typeface="PP Pangram Sans Narrow"/>
                        </a:rPr>
                        <a:t>7.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buFontTx/>
                        <a:buNone/>
                      </a:pPr>
                      <a:r>
                        <a:rPr lang="ru-RU" b="1" dirty="0">
                          <a:latin typeface="PP Pangram Sans Narrow"/>
                        </a:rPr>
                        <a:t>Транспорт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PP Pangram Sans Narrow"/>
                        </a:rPr>
                        <a:t>Приказ Минтранса России от 06.11.2015 № 329 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PP Pangram Sans Narrow"/>
                        </a:rPr>
                        <a:t>«Об утверждении Порядка обеспечения условий доступности для пассажиров из числа инвалидов пассажирских вагонов, вокзалов, поездов дальнего следования и предоставляемых услуг на вокзалах и в поездах дальнего следования»</a:t>
                      </a:r>
                    </a:p>
                    <a:p>
                      <a:pPr algn="l">
                        <a:spcBef>
                          <a:spcPts val="600"/>
                        </a:spcBef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PP Pangram Sans Narrow"/>
                        </a:rPr>
                        <a:t>Приказ Минтранса России от 15.02.2016 № 24 </a:t>
                      </a:r>
                      <a:r>
                        <a:rPr lang="ru-RU" sz="1800" b="0" kern="1200" dirty="0">
                          <a:solidFill>
                            <a:schemeClr val="dk1"/>
                          </a:solidFill>
                          <a:effectLst/>
                          <a:latin typeface="PP Pangram Sans Narrow"/>
                        </a:rPr>
                        <a:t>«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PP Pangram Sans Narrow"/>
                        </a:rPr>
                        <a:t>Об утверждении Порядка предоставления пассажирам из числа инвалидов и других лиц с ограничениями жизнедеятельности услуг в аэропортах и на воздушных судах»</a:t>
                      </a:r>
                    </a:p>
                    <a:p>
                      <a:pPr algn="l">
                        <a:spcBef>
                          <a:spcPts val="600"/>
                        </a:spcBef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PP Pangram Sans Narrow"/>
                        </a:rPr>
                        <a:t>Приказ Минтранса России от 03.03.2020 № 61 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PP Pangram Sans Narrow"/>
                        </a:rPr>
                        <a:t>«Об утверждении Порядка обеспечения условий доступности для пассажиров из числа инвалидов объектов инфраструктуры внеуличного транспорта и предоставляемых услуг, а также оказания им при этом необходимой помощи»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PP Pangram Sans Narrow"/>
                        </a:rPr>
                        <a:t>Приказ Минтранса России от 20.09.2021 № 321 </a:t>
                      </a:r>
                      <a:r>
                        <a:rPr lang="ru-RU" sz="1800" b="0" kern="1200" dirty="0">
                          <a:solidFill>
                            <a:schemeClr val="dk1"/>
                          </a:solidFill>
                          <a:effectLst/>
                          <a:latin typeface="PP Pangram Sans Narrow"/>
                        </a:rPr>
                        <a:t>«Об утверждении Порядка обеспечения условий доступности для пассажиров из числа инвалидов объектов транспортной инфраструктуры и услуг автомобильного транспорта и городского наземного электрического транспорта, а также оказания им при этом необходимой помощи»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39319567"/>
                  </a:ext>
                </a:extLst>
              </a:tr>
            </a:tbl>
          </a:graphicData>
        </a:graphic>
      </p:graphicFrame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79B9ACE7-96D3-464A-98C3-43F6B5BA0996}"/>
              </a:ext>
            </a:extLst>
          </p:cNvPr>
          <p:cNvSpPr txBox="1">
            <a:spLocks/>
          </p:cNvSpPr>
          <p:nvPr/>
        </p:nvSpPr>
        <p:spPr>
          <a:xfrm>
            <a:off x="900333" y="96247"/>
            <a:ext cx="11291667" cy="6813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cap="all" dirty="0">
                <a:ln w="3175" cmpd="sng">
                  <a:noFill/>
                </a:ln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Отраслевые порядки обеспечения доступности объектов и услуг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39515AF-3A8D-4B98-837F-7E2C8C6BC8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761" y="179948"/>
            <a:ext cx="899440" cy="513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8163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361A2733-848A-480C-BB76-2BF996B031A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77662492"/>
              </p:ext>
            </p:extLst>
          </p:nvPr>
        </p:nvGraphicFramePr>
        <p:xfrm>
          <a:off x="214543" y="867924"/>
          <a:ext cx="11850209" cy="53797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588784">
                  <a:extLst>
                    <a:ext uri="{9D8B030D-6E8A-4147-A177-3AD203B41FA5}">
                      <a16:colId xmlns:a16="http://schemas.microsoft.com/office/drawing/2014/main" val="1428875209"/>
                    </a:ext>
                  </a:extLst>
                </a:gridCol>
                <a:gridCol w="2206203">
                  <a:extLst>
                    <a:ext uri="{9D8B030D-6E8A-4147-A177-3AD203B41FA5}">
                      <a16:colId xmlns:a16="http://schemas.microsoft.com/office/drawing/2014/main" val="3982771067"/>
                    </a:ext>
                  </a:extLst>
                </a:gridCol>
                <a:gridCol w="9055222">
                  <a:extLst>
                    <a:ext uri="{9D8B030D-6E8A-4147-A177-3AD203B41FA5}">
                      <a16:colId xmlns:a16="http://schemas.microsoft.com/office/drawing/2014/main" val="1412686525"/>
                    </a:ext>
                  </a:extLst>
                </a:gridCol>
              </a:tblGrid>
              <a:tr h="583918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PP Pangram Sans Narrow"/>
                        </a:rPr>
                        <a:t>№ п/п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PP Pangram Sans Narrow"/>
                        </a:rPr>
                        <a:t>Отрасль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PP Pangram Sans Narrow"/>
                        </a:rPr>
                        <a:t>Наименование документа, утвердившего отраслевой порядок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93125733"/>
                  </a:ext>
                </a:extLst>
              </a:tr>
              <a:tr h="1592988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dirty="0">
                          <a:latin typeface="PP Pangram Sans Narrow"/>
                        </a:rPr>
                        <a:t>8.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buFontTx/>
                        <a:buNone/>
                      </a:pPr>
                      <a:r>
                        <a:rPr lang="ru-RU" sz="1800" b="1" dirty="0">
                          <a:latin typeface="PP Pangram Sans Narrow"/>
                        </a:rPr>
                        <a:t>Информация и связь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kern="1200" dirty="0">
                          <a:solidFill>
                            <a:schemeClr val="dk1"/>
                          </a:solidFill>
                          <a:effectLst/>
                          <a:latin typeface="PP Pangram Sans Narrow"/>
                        </a:rPr>
                        <a:t>Приказ Минцифры России от 18.04.2022 № 370 </a:t>
                      </a:r>
                      <a:r>
                        <a:rPr lang="ru-RU" sz="1700" kern="1200" dirty="0">
                          <a:solidFill>
                            <a:schemeClr val="dk1"/>
                          </a:solidFill>
                          <a:effectLst/>
                          <a:latin typeface="PP Pangram Sans Narrow"/>
                        </a:rPr>
                        <a:t>«Об утверждении Порядка обеспечения операторами почтовой связи условий доступности для инвалидов объектов почтовой связи и предоставляемых услуг почтовой связи»</a:t>
                      </a: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700" b="1" kern="1200" dirty="0">
                          <a:solidFill>
                            <a:schemeClr val="dk1"/>
                          </a:solidFill>
                          <a:effectLst/>
                          <a:latin typeface="PP Pangram Sans Narrow"/>
                        </a:rPr>
                        <a:t>Приказ Минцифры России от 28.02.2022 № 147 </a:t>
                      </a:r>
                      <a:r>
                        <a:rPr lang="ru-RU" sz="1700" kern="1200" dirty="0">
                          <a:solidFill>
                            <a:schemeClr val="dk1"/>
                          </a:solidFill>
                          <a:effectLst/>
                          <a:latin typeface="PP Pangram Sans Narrow"/>
                        </a:rPr>
                        <a:t>«Об утверждении Порядка обеспечения операторами связи условий доступности для инвалидов объектов связи и предоставляемых услуг электросвязи»</a:t>
                      </a:r>
                      <a:endParaRPr lang="en-US" sz="1700" kern="1200" dirty="0">
                        <a:solidFill>
                          <a:schemeClr val="dk1"/>
                        </a:solidFill>
                        <a:effectLst/>
                        <a:latin typeface="PP Pangram Sans Narrow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700" b="1" kern="1200" dirty="0">
                          <a:solidFill>
                            <a:schemeClr val="dk1"/>
                          </a:solidFill>
                          <a:effectLst/>
                          <a:latin typeface="PP Pangram Sans Narrow"/>
                        </a:rPr>
                        <a:t>Приказ Минкомсвязи России от 12.12.2022 № 931 </a:t>
                      </a:r>
                      <a:r>
                        <a:rPr lang="ru-RU" sz="1700" kern="1200" dirty="0">
                          <a:solidFill>
                            <a:schemeClr val="dk1"/>
                          </a:solidFill>
                          <a:effectLst/>
                          <a:latin typeface="PP Pangram Sans Narrow"/>
                        </a:rPr>
                        <a:t>«Об установлении порядка обеспечения условий доступности для инвалидов по зрению официальных сайтов государственных органов, органов местного самоуправления и подведомственных организаций в информационно-телекоммуникационной сети «Интернет»»</a:t>
                      </a:r>
                      <a:endParaRPr lang="ru-RU" sz="1700" kern="1200" dirty="0">
                        <a:solidFill>
                          <a:schemeClr val="dk1"/>
                        </a:solidFill>
                        <a:effectLst/>
                        <a:latin typeface="PP Pangram Sans Narrow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39319567"/>
                  </a:ext>
                </a:extLst>
              </a:tr>
              <a:tr h="1592988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750" dirty="0">
                          <a:latin typeface="PP Pangram Sans Narrow"/>
                        </a:rPr>
                        <a:t>9.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buFontTx/>
                        <a:buNone/>
                      </a:pPr>
                      <a:r>
                        <a:rPr lang="ru-RU" sz="1800" b="1" dirty="0">
                          <a:latin typeface="PP Pangram Sans Narrow"/>
                        </a:rPr>
                        <a:t>Сфера регулирования Минюста России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700" b="1" kern="1200" dirty="0">
                          <a:solidFill>
                            <a:schemeClr val="dk1"/>
                          </a:solidFill>
                          <a:effectLst/>
                          <a:latin typeface="PP Pangram Sans Narrow"/>
                        </a:rPr>
                        <a:t>Приказ Минюста России от 19.08.2015 № 202 </a:t>
                      </a:r>
                      <a:r>
                        <a:rPr lang="ru-RU" sz="1700" kern="1200" dirty="0">
                          <a:solidFill>
                            <a:schemeClr val="dk1"/>
                          </a:solidFill>
                          <a:effectLst/>
                          <a:latin typeface="PP Pangram Sans Narrow"/>
                        </a:rPr>
                        <a:t>«Об утверждении Порядка обеспечения условий доступности для инвалидов объектов (административные здания, строения, сооружения и помещения) Минюста России, территориальных органов Минюста России, федеральных бюджетных учреждений Минюста России, федеральных служб, подведомственных Минюсту России, территориальных органов и учреждений федеральных служб, подведомственных Минюсту России, и предоставляемых услуг в сфере юстиции, а также оказания инвалидам при этом необходимой помощи»</a:t>
                      </a:r>
                      <a:endParaRPr lang="ru-RU" sz="1700" dirty="0">
                        <a:latin typeface="PP Pangram Sans Narrow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1892097"/>
                  </a:ext>
                </a:extLst>
              </a:tr>
            </a:tbl>
          </a:graphicData>
        </a:graphic>
      </p:graphicFrame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406816C6-CBB7-4887-88B4-5868A29F1D27}"/>
              </a:ext>
            </a:extLst>
          </p:cNvPr>
          <p:cNvSpPr txBox="1">
            <a:spLocks/>
          </p:cNvSpPr>
          <p:nvPr/>
        </p:nvSpPr>
        <p:spPr>
          <a:xfrm>
            <a:off x="900333" y="96247"/>
            <a:ext cx="11291667" cy="6813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cap="all" dirty="0">
                <a:ln w="3175" cmpd="sng">
                  <a:noFill/>
                </a:ln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Отраслевые порядки обеспечения доступности объектов и услуг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2EB1432-6D8B-4A83-8FE1-6E82E2F2A4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761" y="179948"/>
            <a:ext cx="899440" cy="513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5884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361A2733-848A-480C-BB76-2BF996B031A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04084324"/>
              </p:ext>
            </p:extLst>
          </p:nvPr>
        </p:nvGraphicFramePr>
        <p:xfrm>
          <a:off x="447270" y="867924"/>
          <a:ext cx="11508054" cy="5616889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708033">
                  <a:extLst>
                    <a:ext uri="{9D8B030D-6E8A-4147-A177-3AD203B41FA5}">
                      <a16:colId xmlns:a16="http://schemas.microsoft.com/office/drawing/2014/main" val="1428875209"/>
                    </a:ext>
                  </a:extLst>
                </a:gridCol>
                <a:gridCol w="2049911">
                  <a:extLst>
                    <a:ext uri="{9D8B030D-6E8A-4147-A177-3AD203B41FA5}">
                      <a16:colId xmlns:a16="http://schemas.microsoft.com/office/drawing/2014/main" val="3982771067"/>
                    </a:ext>
                  </a:extLst>
                </a:gridCol>
                <a:gridCol w="8750110">
                  <a:extLst>
                    <a:ext uri="{9D8B030D-6E8A-4147-A177-3AD203B41FA5}">
                      <a16:colId xmlns:a16="http://schemas.microsoft.com/office/drawing/2014/main" val="1412686525"/>
                    </a:ext>
                  </a:extLst>
                </a:gridCol>
              </a:tblGrid>
              <a:tr h="619384">
                <a:tc>
                  <a:txBody>
                    <a:bodyPr/>
                    <a:lstStyle/>
                    <a:p>
                      <a:pPr algn="ctr"/>
                      <a:r>
                        <a:rPr lang="ru-RU" sz="1750" dirty="0">
                          <a:latin typeface="PP Pangram Sans Narrow"/>
                          <a:cs typeface="Arial" panose="020B0604020202020204" pitchFamily="34" charset="0"/>
                        </a:rPr>
                        <a:t>№ п/п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50" dirty="0">
                          <a:latin typeface="PP Pangram Sans Narrow"/>
                          <a:cs typeface="Arial" panose="020B0604020202020204" pitchFamily="34" charset="0"/>
                        </a:rPr>
                        <a:t>Отрасль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50" dirty="0">
                          <a:latin typeface="PP Pangram Sans Narrow"/>
                          <a:cs typeface="Arial" panose="020B0604020202020204" pitchFamily="34" charset="0"/>
                        </a:rPr>
                        <a:t>Наименование документа, утвердившего отраслевой порядок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93125733"/>
                  </a:ext>
                </a:extLst>
              </a:tr>
              <a:tr h="1317388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PP Pangram Sans Narrow"/>
                          <a:cs typeface="Arial" panose="020B0604020202020204" pitchFamily="34" charset="0"/>
                        </a:rPr>
                        <a:t>10.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b="1" dirty="0">
                          <a:latin typeface="PP Pangram Sans Narrow"/>
                          <a:cs typeface="Arial" panose="020B0604020202020204" pitchFamily="34" charset="0"/>
                        </a:rPr>
                        <a:t>Суды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700" b="1" kern="1200" dirty="0">
                          <a:solidFill>
                            <a:schemeClr val="dk1"/>
                          </a:solidFill>
                          <a:effectLst/>
                          <a:latin typeface="PP Pangram Sans Narrow"/>
                          <a:cs typeface="Arial" panose="020B0604020202020204" pitchFamily="34" charset="0"/>
                        </a:rPr>
                        <a:t>Приказ Судебного департамента при Верховном Суде Российской Федерации </a:t>
                      </a:r>
                      <a:br>
                        <a:rPr lang="ru-RU" sz="1700" b="1" kern="1200" dirty="0">
                          <a:solidFill>
                            <a:schemeClr val="dk1"/>
                          </a:solidFill>
                          <a:effectLst/>
                          <a:latin typeface="PP Pangram Sans Narrow"/>
                          <a:cs typeface="Arial" panose="020B0604020202020204" pitchFamily="34" charset="0"/>
                        </a:rPr>
                      </a:br>
                      <a:r>
                        <a:rPr lang="ru-RU" sz="1700" b="1" kern="1200" dirty="0">
                          <a:solidFill>
                            <a:schemeClr val="dk1"/>
                          </a:solidFill>
                          <a:effectLst/>
                          <a:latin typeface="PP Pangram Sans Narrow"/>
                          <a:cs typeface="Arial" panose="020B0604020202020204" pitchFamily="34" charset="0"/>
                        </a:rPr>
                        <a:t>от 31.12.2015 № 406</a:t>
                      </a:r>
                      <a:r>
                        <a:rPr lang="ru-RU" sz="1700" kern="1200" dirty="0">
                          <a:solidFill>
                            <a:schemeClr val="dk1"/>
                          </a:solidFill>
                          <a:effectLst/>
                          <a:latin typeface="PP Pangram Sans Narrow"/>
                          <a:cs typeface="Arial" panose="020B0604020202020204" pitchFamily="34" charset="0"/>
                        </a:rPr>
                        <a:t> «Об утверждении порядка обеспечения условий доступности для инвалидов объектов федеральных судов общей юрисдикции, федеральных арбитражных судов и органов Судебного департамента при Верховном Суде Российской Федерации»</a:t>
                      </a:r>
                      <a:endParaRPr lang="ru-RU" sz="1700" dirty="0">
                        <a:latin typeface="PP Pangram Sans Narrow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71490133"/>
                  </a:ext>
                </a:extLst>
              </a:tr>
              <a:tr h="982744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PP Pangram Sans Narrow"/>
                          <a:cs typeface="Arial" panose="020B0604020202020204" pitchFamily="34" charset="0"/>
                        </a:rPr>
                        <a:t>11.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b="1" dirty="0">
                          <a:latin typeface="PP Pangram Sans Narrow"/>
                          <a:cs typeface="Arial" panose="020B0604020202020204" pitchFamily="34" charset="0"/>
                        </a:rPr>
                        <a:t>Банки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700" b="1" kern="1200" dirty="0">
                          <a:solidFill>
                            <a:schemeClr val="dk1"/>
                          </a:solidFill>
                          <a:effectLst/>
                          <a:latin typeface="PP Pangram Sans Narrow"/>
                          <a:cs typeface="Arial" panose="020B0604020202020204" pitchFamily="34" charset="0"/>
                        </a:rPr>
                        <a:t>Информационное письмо Банка России от 12.05.2017 № ИН-03-59/20 </a:t>
                      </a:r>
                      <a:r>
                        <a:rPr lang="ru-RU" sz="1700" b="0" kern="1200" dirty="0">
                          <a:solidFill>
                            <a:schemeClr val="dk1"/>
                          </a:solidFill>
                          <a:effectLst/>
                          <a:latin typeface="PP Pangram Sans Narrow"/>
                          <a:cs typeface="Arial" panose="020B0604020202020204" pitchFamily="34" charset="0"/>
                        </a:rPr>
                        <a:t>«</a:t>
                      </a:r>
                      <a:r>
                        <a:rPr lang="ru-RU" sz="1700" kern="1200" dirty="0">
                          <a:solidFill>
                            <a:schemeClr val="dk1"/>
                          </a:solidFill>
                          <a:effectLst/>
                          <a:latin typeface="PP Pangram Sans Narrow"/>
                          <a:cs typeface="Arial" panose="020B0604020202020204" pitchFamily="34" charset="0"/>
                        </a:rPr>
                        <a:t>О рекомендациях по обеспечению доступности услуг кредитных организаций для людей с инвалидностью, маломобильных групп населения и пожилого населения»</a:t>
                      </a:r>
                      <a:endParaRPr lang="ru-RU" sz="1700" dirty="0">
                        <a:latin typeface="PP Pangram Sans Narrow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8903515"/>
                  </a:ext>
                </a:extLst>
              </a:tr>
              <a:tr h="120628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PP Pangram Sans Narrow"/>
                          <a:cs typeface="Arial" panose="020B0604020202020204" pitchFamily="34" charset="0"/>
                        </a:rPr>
                        <a:t>12.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b="1" dirty="0">
                          <a:latin typeface="PP Pangram Sans Narrow"/>
                          <a:cs typeface="Arial" panose="020B0604020202020204" pitchFamily="34" charset="0"/>
                        </a:rPr>
                        <a:t>Сфера регулирования МВД России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700" b="1" kern="1200" dirty="0">
                          <a:solidFill>
                            <a:schemeClr val="dk1"/>
                          </a:solidFill>
                          <a:effectLst/>
                          <a:latin typeface="PP Pangram Sans Narrow"/>
                          <a:cs typeface="Arial" panose="020B0604020202020204" pitchFamily="34" charset="0"/>
                        </a:rPr>
                        <a:t>Приказ МВД России от 30.07.2015 № 809 </a:t>
                      </a:r>
                      <a:r>
                        <a:rPr lang="ru-RU" sz="1700" kern="1200" dirty="0">
                          <a:solidFill>
                            <a:schemeClr val="dk1"/>
                          </a:solidFill>
                          <a:effectLst/>
                          <a:latin typeface="PP Pangram Sans Narrow"/>
                          <a:cs typeface="Arial" panose="020B0604020202020204" pitchFamily="34" charset="0"/>
                        </a:rPr>
                        <a:t>«Об утверждении Порядка обеспечения условий доступности объектов системы МВД России и предоставляемых услуг для инвалидов, а также оказания им при этом необходимой помощи»</a:t>
                      </a:r>
                      <a:endParaRPr lang="ru-RU" sz="1700" kern="1200" dirty="0">
                        <a:solidFill>
                          <a:schemeClr val="dk1"/>
                        </a:solidFill>
                        <a:effectLst/>
                        <a:latin typeface="PP Pangram Sans Narrow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79790290"/>
                  </a:ext>
                </a:extLst>
              </a:tr>
              <a:tr h="1485637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PP Pangram Sans Narrow"/>
                          <a:cs typeface="Arial" panose="020B0604020202020204" pitchFamily="34" charset="0"/>
                        </a:rPr>
                        <a:t>13.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latin typeface="PP Pangram Sans Narrow"/>
                          <a:cs typeface="Arial" panose="020B0604020202020204" pitchFamily="34" charset="0"/>
                        </a:rPr>
                        <a:t>Сфера регулирования Минобороны России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1700" b="1" kern="1200" dirty="0">
                          <a:solidFill>
                            <a:schemeClr val="dk1"/>
                          </a:solidFill>
                          <a:effectLst/>
                          <a:latin typeface="PP Pangram Sans Narrow"/>
                          <a:cs typeface="Arial" panose="020B0604020202020204" pitchFamily="34" charset="0"/>
                        </a:rPr>
                        <a:t>Приказ Минобороны России от 30.09.2015 № 572 </a:t>
                      </a:r>
                      <a:r>
                        <a:rPr lang="ru-RU" sz="1700" kern="1200" dirty="0">
                          <a:solidFill>
                            <a:schemeClr val="dk1"/>
                          </a:solidFill>
                          <a:effectLst/>
                          <a:latin typeface="PP Pangram Sans Narrow"/>
                          <a:cs typeface="Arial" panose="020B0604020202020204" pitchFamily="34" charset="0"/>
                        </a:rPr>
                        <a:t>«Об обеспечении в территориальных органах и подведомственных организациях Министерства обороны Российской Федерации условий доступности для инвалидов объектов социальной, инженерной и транспортной инфраструктуры и предоставляемых услуг, а также оказания им при этом необходимой помощи»</a:t>
                      </a:r>
                      <a:endParaRPr lang="ru-RU" sz="1700" kern="1200" dirty="0">
                        <a:solidFill>
                          <a:schemeClr val="dk1"/>
                        </a:solidFill>
                        <a:effectLst/>
                        <a:latin typeface="PP Pangram Sans Narrow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54919413"/>
                  </a:ext>
                </a:extLst>
              </a:tr>
            </a:tbl>
          </a:graphicData>
        </a:graphic>
      </p:graphicFrame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AF506E21-D3F3-4D8D-BB22-56F2BAF2B9B0}"/>
              </a:ext>
            </a:extLst>
          </p:cNvPr>
          <p:cNvSpPr txBox="1">
            <a:spLocks/>
          </p:cNvSpPr>
          <p:nvPr/>
        </p:nvSpPr>
        <p:spPr>
          <a:xfrm>
            <a:off x="900333" y="96247"/>
            <a:ext cx="11291667" cy="6813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cap="all" dirty="0">
                <a:ln w="3175" cmpd="sng">
                  <a:noFill/>
                </a:ln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Отраслевые порядки обеспечения доступности объектов и услуг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3F83533-91D6-48EC-830C-270625A74F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761" y="179948"/>
            <a:ext cx="899440" cy="513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1343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53936" y="131166"/>
            <a:ext cx="10484127" cy="120032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sz="2400" b="1" cap="all">
                <a:ln w="3175" cmpd="sng"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PP Pangram Sans Narrow"/>
                <a:ea typeface="+mj-ea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defTabSz="914400">
              <a:lnSpc>
                <a:spcPct val="90000"/>
              </a:lnSpc>
              <a:spcBef>
                <a:spcPts val="1000"/>
              </a:spcBef>
            </a:pPr>
            <a:r>
              <a:rPr lang="ru-RU" dirty="0"/>
              <a:t>Взаимосвязь основных документов </a:t>
            </a:r>
            <a:br>
              <a:rPr lang="ru-RU" dirty="0"/>
            </a:br>
            <a:r>
              <a:rPr lang="ru-RU" dirty="0"/>
              <a:t>при решении вопросов доступности объектов и услуг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1C1905C-C703-8571-EAD3-0E64AA4A4B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056" y="303572"/>
            <a:ext cx="1099986" cy="628563"/>
          </a:xfrm>
          <a:prstGeom prst="rect">
            <a:avLst/>
          </a:prstGeom>
        </p:spPr>
      </p:pic>
      <p:pic>
        <p:nvPicPr>
          <p:cNvPr id="3" name="Рисунок 2" descr="Изображение выглядит как текст, снимок экрана, визитка&#10;&#10;Автоматически созданное описание">
            <a:extLst>
              <a:ext uri="{FF2B5EF4-FFF2-40B4-BE49-F238E27FC236}">
                <a16:creationId xmlns:a16="http://schemas.microsoft.com/office/drawing/2014/main" id="{E7F7F880-35DD-77A0-5909-10535ACB50D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904" y="1331495"/>
            <a:ext cx="8796528" cy="5222933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20691185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10552" y="131166"/>
            <a:ext cx="10484127" cy="120032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sz="2400" b="1" cap="all">
                <a:ln w="3175" cmpd="sng"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PP Pangram Sans Narrow"/>
                <a:ea typeface="+mj-ea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defTabSz="914400">
              <a:lnSpc>
                <a:spcPct val="90000"/>
              </a:lnSpc>
              <a:spcBef>
                <a:spcPts val="1000"/>
              </a:spcBef>
            </a:pPr>
            <a:r>
              <a:rPr lang="ru-RU" dirty="0"/>
              <a:t>Перечень мероприятий при проведении паспортизации объекта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1C1905C-C703-8571-EAD3-0E64AA4A4B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056" y="303572"/>
            <a:ext cx="1099986" cy="628563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DF2F5413-D69F-5123-E9DB-54A34649823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29211482"/>
              </p:ext>
            </p:extLst>
          </p:nvPr>
        </p:nvGraphicFramePr>
        <p:xfrm>
          <a:off x="1005054" y="1331495"/>
          <a:ext cx="9976394" cy="503344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878528">
                  <a:extLst>
                    <a:ext uri="{9D8B030D-6E8A-4147-A177-3AD203B41FA5}">
                      <a16:colId xmlns:a16="http://schemas.microsoft.com/office/drawing/2014/main" val="1428875209"/>
                    </a:ext>
                  </a:extLst>
                </a:gridCol>
                <a:gridCol w="9097866">
                  <a:extLst>
                    <a:ext uri="{9D8B030D-6E8A-4147-A177-3AD203B41FA5}">
                      <a16:colId xmlns:a16="http://schemas.microsoft.com/office/drawing/2014/main" val="1412686525"/>
                    </a:ext>
                  </a:extLst>
                </a:gridCol>
              </a:tblGrid>
              <a:tr h="471125">
                <a:tc>
                  <a:txBody>
                    <a:bodyPr/>
                    <a:lstStyle/>
                    <a:p>
                      <a:pPr algn="ctr"/>
                      <a:r>
                        <a:rPr lang="ru-RU" sz="1750" dirty="0">
                          <a:latin typeface="PP Pangram Sans Narrow"/>
                          <a:cs typeface="Arial" panose="020B0604020202020204" pitchFamily="34" charset="0"/>
                        </a:rPr>
                        <a:t>№ п/п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50" dirty="0">
                          <a:latin typeface="PP Pangram Sans Narrow"/>
                          <a:cs typeface="Arial" panose="020B0604020202020204" pitchFamily="34" charset="0"/>
                        </a:rPr>
                        <a:t>Мероприятие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93125733"/>
                  </a:ext>
                </a:extLst>
              </a:tr>
              <a:tr h="412557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PP Pangram Sans Narrow"/>
                          <a:cs typeface="Arial" panose="020B0604020202020204" pitchFamily="34" charset="0"/>
                        </a:rPr>
                        <a:t>1.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700" b="0" kern="1200" dirty="0">
                          <a:solidFill>
                            <a:schemeClr val="dk1"/>
                          </a:solidFill>
                          <a:effectLst/>
                          <a:latin typeface="PP Pangram Sans Narrow"/>
                          <a:ea typeface="+mn-ea"/>
                          <a:cs typeface="Arial" panose="020B0604020202020204" pitchFamily="34" charset="0"/>
                        </a:rPr>
                        <a:t>Подготовка к обследованию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71490133"/>
                  </a:ext>
                </a:extLst>
              </a:tr>
              <a:tr h="368241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PP Pangram Sans Narrow"/>
                          <a:cs typeface="Arial" panose="020B0604020202020204" pitchFamily="34" charset="0"/>
                        </a:rPr>
                        <a:t>2.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700" b="0" kern="1200" dirty="0">
                          <a:solidFill>
                            <a:schemeClr val="dk1"/>
                          </a:solidFill>
                          <a:effectLst/>
                          <a:latin typeface="PP Pangram Sans Narrow"/>
                          <a:ea typeface="+mn-ea"/>
                          <a:cs typeface="Arial" panose="020B0604020202020204" pitchFamily="34" charset="0"/>
                        </a:rPr>
                        <a:t>Комиссионное обследование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8903515"/>
                  </a:ext>
                </a:extLst>
              </a:tr>
              <a:tr h="443246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PP Pangram Sans Narrow"/>
                          <a:cs typeface="Arial" panose="020B0604020202020204" pitchFamily="34" charset="0"/>
                        </a:rPr>
                        <a:t>3.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700" b="0" kern="1200" dirty="0">
                          <a:solidFill>
                            <a:schemeClr val="dk1"/>
                          </a:solidFill>
                          <a:effectLst/>
                          <a:latin typeface="PP Pangram Sans Narrow"/>
                          <a:ea typeface="+mn-ea"/>
                          <a:cs typeface="Arial" panose="020B0604020202020204" pitchFamily="34" charset="0"/>
                        </a:rPr>
                        <a:t>Оформление Паспорта доступности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79790290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PP Pangram Sans Narrow"/>
                          <a:cs typeface="Arial" panose="020B0604020202020204" pitchFamily="34" charset="0"/>
                        </a:rPr>
                        <a:t>4.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700" b="0" kern="1200" dirty="0">
                          <a:solidFill>
                            <a:schemeClr val="dk1"/>
                          </a:solidFill>
                          <a:effectLst/>
                          <a:latin typeface="PP Pangram Sans Narrow"/>
                          <a:ea typeface="+mn-ea"/>
                          <a:cs typeface="Arial" panose="020B0604020202020204" pitchFamily="34" charset="0"/>
                        </a:rPr>
                        <a:t>Разработка и согласование управленческих решений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54919413"/>
                  </a:ext>
                </a:extLst>
              </a:tr>
              <a:tr h="428498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PP Pangram Sans Narrow"/>
                          <a:cs typeface="Arial" panose="020B0604020202020204" pitchFamily="34" charset="0"/>
                        </a:rPr>
                        <a:t>5.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700" b="0" kern="1200" dirty="0">
                          <a:solidFill>
                            <a:schemeClr val="dk1"/>
                          </a:solidFill>
                          <a:effectLst/>
                          <a:latin typeface="PP Pangram Sans Narrow"/>
                          <a:ea typeface="+mn-ea"/>
                          <a:cs typeface="Arial" panose="020B0604020202020204" pitchFamily="34" charset="0"/>
                        </a:rPr>
                        <a:t>Утверждение Паспорта доступности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60904800"/>
                  </a:ext>
                </a:extLst>
              </a:tr>
              <a:tr h="449326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PP Pangram Sans Narrow"/>
                          <a:cs typeface="Arial" panose="020B0604020202020204" pitchFamily="34" charset="0"/>
                        </a:rPr>
                        <a:t>6.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700" b="0" kern="1200" dirty="0">
                          <a:solidFill>
                            <a:schemeClr val="dk1"/>
                          </a:solidFill>
                          <a:effectLst/>
                          <a:latin typeface="PP Pangram Sans Narrow"/>
                          <a:ea typeface="+mn-ea"/>
                          <a:cs typeface="Arial" panose="020B0604020202020204" pitchFamily="34" charset="0"/>
                        </a:rPr>
                        <a:t>Представление Паспорта доступности в орган власти по подведомственности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98211458"/>
                  </a:ext>
                </a:extLst>
              </a:tr>
              <a:tr h="438912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PP Pangram Sans Narrow"/>
                          <a:cs typeface="Arial" panose="020B0604020202020204" pitchFamily="34" charset="0"/>
                        </a:rPr>
                        <a:t>7.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700" b="0" kern="1200" dirty="0">
                          <a:solidFill>
                            <a:schemeClr val="dk1"/>
                          </a:solidFill>
                          <a:effectLst/>
                          <a:latin typeface="PP Pangram Sans Narrow"/>
                          <a:ea typeface="+mn-ea"/>
                          <a:cs typeface="Arial" panose="020B0604020202020204" pitchFamily="34" charset="0"/>
                        </a:rPr>
                        <a:t>Размещение актуальных данных на информационных ресурсах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20584789"/>
                  </a:ext>
                </a:extLst>
              </a:tr>
              <a:tr h="434928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PP Pangram Sans Narrow"/>
                          <a:cs typeface="Arial" panose="020B0604020202020204" pitchFamily="34" charset="0"/>
                        </a:rPr>
                        <a:t>8.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700" b="0" kern="1200" dirty="0">
                          <a:solidFill>
                            <a:schemeClr val="dk1"/>
                          </a:solidFill>
                          <a:effectLst/>
                          <a:latin typeface="PP Pangram Sans Narrow"/>
                          <a:ea typeface="+mn-ea"/>
                          <a:cs typeface="Arial" panose="020B0604020202020204" pitchFamily="34" charset="0"/>
                        </a:rPr>
                        <a:t>Проведение контрольных обследований объекта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36255034"/>
                  </a:ext>
                </a:extLst>
              </a:tr>
              <a:tr h="462269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PP Pangram Sans Narrow"/>
                          <a:cs typeface="Arial" panose="020B0604020202020204" pitchFamily="34" charset="0"/>
                        </a:rPr>
                        <a:t>9.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700" b="0" kern="1200" dirty="0">
                          <a:solidFill>
                            <a:schemeClr val="dk1"/>
                          </a:solidFill>
                          <a:effectLst/>
                          <a:latin typeface="PP Pangram Sans Narrow"/>
                          <a:ea typeface="+mn-ea"/>
                          <a:cs typeface="Arial" panose="020B0604020202020204" pitchFamily="34" charset="0"/>
                        </a:rPr>
                        <a:t>Актуализация информации в Паспорте доступности после проведения контрольного обследования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42623054"/>
                  </a:ext>
                </a:extLst>
              </a:tr>
              <a:tr h="558236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PP Pangram Sans Narrow"/>
                          <a:cs typeface="Arial" panose="020B0604020202020204" pitchFamily="34" charset="0"/>
                        </a:rPr>
                        <a:t>10.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700" b="0" kern="1200" dirty="0">
                          <a:solidFill>
                            <a:schemeClr val="dk1"/>
                          </a:solidFill>
                          <a:effectLst/>
                          <a:latin typeface="PP Pangram Sans Narrow"/>
                          <a:ea typeface="+mn-ea"/>
                          <a:cs typeface="Arial" panose="020B0604020202020204" pitchFamily="34" charset="0"/>
                        </a:rPr>
                        <a:t>Актуализация данных на сайте и других информационных ресурсах в соответствии с изменениями, внесенными в Паспорт доступности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045423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355300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Объект 13">
            <a:extLst>
              <a:ext uri="{FF2B5EF4-FFF2-40B4-BE49-F238E27FC236}">
                <a16:creationId xmlns:a16="http://schemas.microsoft.com/office/drawing/2014/main" id="{7C981938-C2F1-2AE1-6E44-55AA3957E0E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28134121"/>
              </p:ext>
            </p:extLst>
          </p:nvPr>
        </p:nvGraphicFramePr>
        <p:xfrm>
          <a:off x="171216" y="1018744"/>
          <a:ext cx="10510630" cy="2932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" name="Стрелка: вправо 14">
            <a:extLst>
              <a:ext uri="{FF2B5EF4-FFF2-40B4-BE49-F238E27FC236}">
                <a16:creationId xmlns:a16="http://schemas.microsoft.com/office/drawing/2014/main" id="{991A2856-C801-AD83-5292-E2BB18E0F206}"/>
              </a:ext>
            </a:extLst>
          </p:cNvPr>
          <p:cNvSpPr/>
          <p:nvPr/>
        </p:nvSpPr>
        <p:spPr>
          <a:xfrm>
            <a:off x="4391185" y="2249259"/>
            <a:ext cx="417250" cy="477175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" name="Объект 13">
            <a:extLst>
              <a:ext uri="{FF2B5EF4-FFF2-40B4-BE49-F238E27FC236}">
                <a16:creationId xmlns:a16="http://schemas.microsoft.com/office/drawing/2014/main" id="{66F3A90A-587E-D6AF-726B-C1A812277E4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79644570"/>
              </p:ext>
            </p:extLst>
          </p:nvPr>
        </p:nvGraphicFramePr>
        <p:xfrm>
          <a:off x="1411003" y="3365343"/>
          <a:ext cx="10590529" cy="34209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3" name="Стрелка: вправо 2">
            <a:extLst>
              <a:ext uri="{FF2B5EF4-FFF2-40B4-BE49-F238E27FC236}">
                <a16:creationId xmlns:a16="http://schemas.microsoft.com/office/drawing/2014/main" id="{197F1BC6-C7B9-D3F1-A5F9-7FF4F9668F7D}"/>
              </a:ext>
            </a:extLst>
          </p:cNvPr>
          <p:cNvSpPr/>
          <p:nvPr/>
        </p:nvSpPr>
        <p:spPr>
          <a:xfrm>
            <a:off x="6018133" y="4915570"/>
            <a:ext cx="417250" cy="477175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Текст 8">
            <a:extLst>
              <a:ext uri="{FF2B5EF4-FFF2-40B4-BE49-F238E27FC236}">
                <a16:creationId xmlns:a16="http://schemas.microsoft.com/office/drawing/2014/main" id="{8AEF6EC9-9B1F-05FF-3401-FFAF0C6D0115}"/>
              </a:ext>
            </a:extLst>
          </p:cNvPr>
          <p:cNvSpPr txBox="1">
            <a:spLocks/>
          </p:cNvSpPr>
          <p:nvPr/>
        </p:nvSpPr>
        <p:spPr>
          <a:xfrm>
            <a:off x="1413901" y="66422"/>
            <a:ext cx="9839443" cy="101597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b="1" cap="all" dirty="0">
                <a:ln w="3175" cmpd="sng">
                  <a:noFill/>
                </a:ln>
                <a:solidFill>
                  <a:schemeClr val="accent3">
                    <a:lumMod val="75000"/>
                  </a:schemeClr>
                </a:solidFill>
                <a:latin typeface="PP Pangram Sans Narrow"/>
                <a:ea typeface="+mj-ea"/>
                <a:cs typeface="+mj-cs"/>
              </a:rPr>
              <a:t>Организация государственного контроля (надзора) </a:t>
            </a:r>
            <a:br>
              <a:rPr lang="ru-RU" sz="2400" b="1" cap="all" dirty="0">
                <a:ln w="3175" cmpd="sng">
                  <a:noFill/>
                </a:ln>
                <a:solidFill>
                  <a:schemeClr val="accent3">
                    <a:lumMod val="75000"/>
                  </a:schemeClr>
                </a:solidFill>
                <a:latin typeface="PP Pangram Sans Narrow"/>
                <a:ea typeface="+mj-ea"/>
                <a:cs typeface="+mj-cs"/>
              </a:rPr>
            </a:br>
            <a:r>
              <a:rPr lang="ru-RU" sz="2400" b="1" cap="all" dirty="0">
                <a:ln w="3175" cmpd="sng">
                  <a:noFill/>
                </a:ln>
                <a:solidFill>
                  <a:schemeClr val="accent3">
                    <a:lumMod val="75000"/>
                  </a:schemeClr>
                </a:solidFill>
                <a:latin typeface="PP Pangram Sans Narrow"/>
                <a:ea typeface="+mj-ea"/>
                <a:cs typeface="+mj-cs"/>
              </a:rPr>
              <a:t>за соблюдением обязательных требований законодательства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73AC9B2-DD89-E7DB-9635-F18ED7B40A7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216" y="175401"/>
            <a:ext cx="1007697" cy="575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9656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20D25F5E-8CE3-D339-07E8-6E7070A07E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0625719"/>
              </p:ext>
            </p:extLst>
          </p:nvPr>
        </p:nvGraphicFramePr>
        <p:xfrm>
          <a:off x="991261" y="1233998"/>
          <a:ext cx="10209477" cy="57555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CDB74BE-89A8-01AD-C338-F3592204568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166" y="234819"/>
            <a:ext cx="1040908" cy="594804"/>
          </a:xfrm>
          <a:prstGeom prst="rect">
            <a:avLst/>
          </a:prstGeom>
        </p:spPr>
      </p:pic>
      <p:sp>
        <p:nvSpPr>
          <p:cNvPr id="5" name="Текст 8">
            <a:extLst>
              <a:ext uri="{FF2B5EF4-FFF2-40B4-BE49-F238E27FC236}">
                <a16:creationId xmlns:a16="http://schemas.microsoft.com/office/drawing/2014/main" id="{C0E2B35D-692E-E7E7-82DE-1440CED91100}"/>
              </a:ext>
            </a:extLst>
          </p:cNvPr>
          <p:cNvSpPr txBox="1">
            <a:spLocks/>
          </p:cNvSpPr>
          <p:nvPr/>
        </p:nvSpPr>
        <p:spPr>
          <a:xfrm>
            <a:off x="1435100" y="258336"/>
            <a:ext cx="10336598" cy="76171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  <a:ea typeface="Calibri" panose="020F0502020204030204" pitchFamily="34" charset="0"/>
                <a:cs typeface="Times New Roman" panose="02020603050405020304" pitchFamily="18" charset="0"/>
              </a:rPr>
              <a:t>Статья 1 Федерального закона от 31.07.2020 № 248-ФЗ </a:t>
            </a:r>
            <a:b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  <a:ea typeface="Calibri" panose="020F0502020204030204" pitchFamily="34" charset="0"/>
                <a:cs typeface="Times New Roman" panose="02020603050405020304" pitchFamily="18" charset="0"/>
              </a:rPr>
              <a:t>«О государственном контроле (надзоре) и муниципальном контроле в Российской Федерации» </a:t>
            </a:r>
          </a:p>
        </p:txBody>
      </p:sp>
    </p:spTree>
    <p:extLst>
      <p:ext uri="{BB962C8B-B14F-4D97-AF65-F5344CB8AC3E}">
        <p14:creationId xmlns:p14="http://schemas.microsoft.com/office/powerpoint/2010/main" val="22941540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8">
            <a:extLst>
              <a:ext uri="{FF2B5EF4-FFF2-40B4-BE49-F238E27FC236}">
                <a16:creationId xmlns:a16="http://schemas.microsoft.com/office/drawing/2014/main" id="{23B7A11C-D9E7-2BA5-E451-31309DE5CADE}"/>
              </a:ext>
            </a:extLst>
          </p:cNvPr>
          <p:cNvSpPr txBox="1">
            <a:spLocks/>
          </p:cNvSpPr>
          <p:nvPr/>
        </p:nvSpPr>
        <p:spPr>
          <a:xfrm>
            <a:off x="1318064" y="92697"/>
            <a:ext cx="10376448" cy="101597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indent="0" algn="ctr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>
                <a:solidFill>
                  <a:schemeClr val="bg2">
                    <a:lumMod val="75000"/>
                  </a:schemeClr>
                </a:solidFill>
                <a:latin typeface="PP Pangram Sans Narrow"/>
                <a:ea typeface="Calibri" panose="020F0502020204030204" pitchFamily="34" charset="0"/>
                <a:cs typeface="Times New Roman" panose="02020603050405020304" pitchFamily="18" charset="0"/>
              </a:defRPr>
            </a:lvl1pPr>
            <a:lvl2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/>
            </a:lvl2pPr>
            <a:lvl3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/>
            </a:lvl3pPr>
            <a:lvl4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4pPr>
            <a:lvl5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5pPr>
            <a:lvl6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6pPr>
            <a:lvl7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7pPr>
            <a:lvl8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8pPr>
            <a:lvl9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9pPr>
          </a:lstStyle>
          <a:p>
            <a:pPr defTabSz="457200">
              <a:spcBef>
                <a:spcPct val="0"/>
              </a:spcBef>
            </a:pPr>
            <a:r>
              <a:rPr lang="ru-RU" sz="2400" cap="all" dirty="0">
                <a:ln w="3175" cmpd="sng">
                  <a:noFill/>
                </a:ln>
                <a:solidFill>
                  <a:schemeClr val="accent3">
                    <a:lumMod val="75000"/>
                  </a:schemeClr>
                </a:solidFill>
                <a:ea typeface="+mj-ea"/>
                <a:cs typeface="+mj-cs"/>
              </a:rPr>
              <a:t>Объект и предмет государственного контроля (надзора)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827CA4D-8D25-6823-C7A9-4D6FCDCCF1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241" y="292081"/>
            <a:ext cx="1080119" cy="617210"/>
          </a:xfrm>
          <a:prstGeom prst="rect">
            <a:avLst/>
          </a:prstGeom>
        </p:spPr>
      </p:pic>
      <p:sp>
        <p:nvSpPr>
          <p:cNvPr id="12" name="Объект 12">
            <a:extLst>
              <a:ext uri="{FF2B5EF4-FFF2-40B4-BE49-F238E27FC236}">
                <a16:creationId xmlns:a16="http://schemas.microsoft.com/office/drawing/2014/main" id="{8D80AA35-63AB-1335-CFBF-2CFB10325D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5959" y="1749455"/>
            <a:ext cx="4086180" cy="1522565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  <a:ea typeface="Calibri" panose="020F0502020204030204" pitchFamily="34" charset="0"/>
                <a:cs typeface="Times New Roman" panose="02020603050405020304" pitchFamily="18" charset="0"/>
              </a:rPr>
              <a:t>Предмет государственного контроля (надзора)</a:t>
            </a:r>
          </a:p>
          <a:p>
            <a:pPr marL="0" indent="0" algn="ctr">
              <a:buNone/>
            </a:pPr>
            <a:r>
              <a:rPr lang="ru-RU" sz="2400" dirty="0">
                <a:solidFill>
                  <a:srgbClr val="304A35"/>
                </a:solidFill>
                <a:latin typeface="PP Pangram Sans Narrow"/>
                <a:ea typeface="Calibri" panose="020F0502020204030204" pitchFamily="34" charset="0"/>
                <a:cs typeface="Times New Roman" panose="02020603050405020304" pitchFamily="18" charset="0"/>
              </a:rPr>
              <a:t>(ст. 15 248-ФЗ)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DA9291-4F56-C957-F3AC-F5C6379937F5}"/>
              </a:ext>
            </a:extLst>
          </p:cNvPr>
          <p:cNvSpPr txBox="1"/>
          <p:nvPr/>
        </p:nvSpPr>
        <p:spPr>
          <a:xfrm>
            <a:off x="6684885" y="1749455"/>
            <a:ext cx="5009628" cy="1522565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indent="0" algn="ctr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2400" b="1" cap="none">
                <a:solidFill>
                  <a:srgbClr val="304A35"/>
                </a:solidFill>
                <a:effectLst/>
                <a:latin typeface="PP Pangram Sans Narrow"/>
                <a:ea typeface="Calibri" panose="020F050202020403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cap="none">
                <a:effectLst/>
              </a:defRPr>
            </a:lvl2pPr>
            <a:lvl3pPr marL="1200150" indent="-28575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cap="none">
                <a:effectLst/>
              </a:defRPr>
            </a:lvl3pPr>
            <a:lvl4pPr marL="1543050" indent="-17145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cap="none">
                <a:effectLst/>
              </a:defRPr>
            </a:lvl4pPr>
            <a:lvl5pPr marL="2000250" indent="-17145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cap="none">
                <a:effectLst/>
              </a:defRPr>
            </a:lvl5pPr>
            <a:lvl6pPr marL="2514600" indent="-22860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cap="none">
                <a:effectLst/>
              </a:defRPr>
            </a:lvl6pPr>
            <a:lvl7pPr marL="2971800" indent="-22860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cap="none">
                <a:effectLst/>
              </a:defRPr>
            </a:lvl7pPr>
            <a:lvl8pPr marL="3429000" indent="-22860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cap="none">
                <a:effectLst/>
              </a:defRPr>
            </a:lvl8pPr>
            <a:lvl9pPr marL="3886200" indent="-22860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cap="none">
                <a:effectLst/>
              </a:defRPr>
            </a:lvl9pPr>
          </a:lstStyle>
          <a:p>
            <a:r>
              <a:rPr lang="ru-RU" b="0" dirty="0"/>
              <a:t>Соблюдение обязательных требований, установленных нормативными правовыми актами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EE55D0B-5850-C37F-DA76-96C9B8CEA339}"/>
              </a:ext>
            </a:extLst>
          </p:cNvPr>
          <p:cNvSpPr txBox="1"/>
          <p:nvPr/>
        </p:nvSpPr>
        <p:spPr>
          <a:xfrm>
            <a:off x="995959" y="3912799"/>
            <a:ext cx="4086180" cy="1522564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indent="0" algn="ctr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2400" b="1" cap="none">
                <a:solidFill>
                  <a:srgbClr val="304A35"/>
                </a:solidFill>
                <a:effectLst/>
                <a:latin typeface="PP Pangram Sans Narrow"/>
                <a:ea typeface="Calibri" panose="020F050202020403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cap="none">
                <a:effectLst/>
              </a:defRPr>
            </a:lvl2pPr>
            <a:lvl3pPr marL="1200150" indent="-28575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cap="none">
                <a:effectLst/>
              </a:defRPr>
            </a:lvl3pPr>
            <a:lvl4pPr marL="1543050" indent="-17145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cap="none">
                <a:effectLst/>
              </a:defRPr>
            </a:lvl4pPr>
            <a:lvl5pPr marL="2000250" indent="-17145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cap="none">
                <a:effectLst/>
              </a:defRPr>
            </a:lvl5pPr>
            <a:lvl6pPr marL="2514600" indent="-22860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cap="none">
                <a:effectLst/>
              </a:defRPr>
            </a:lvl6pPr>
            <a:lvl7pPr marL="2971800" indent="-22860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cap="none">
                <a:effectLst/>
              </a:defRPr>
            </a:lvl7pPr>
            <a:lvl8pPr marL="3429000" indent="-22860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cap="none">
                <a:effectLst/>
              </a:defRPr>
            </a:lvl8pPr>
            <a:lvl9pPr marL="3886200" indent="-22860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cap="none">
                <a:effectLst/>
              </a:defRPr>
            </a:lvl9pPr>
          </a:lstStyle>
          <a:p>
            <a:r>
              <a:rPr lang="ru-RU" dirty="0">
                <a:solidFill>
                  <a:schemeClr val="accent3">
                    <a:lumMod val="75000"/>
                  </a:schemeClr>
                </a:solidFill>
              </a:rPr>
              <a:t>Объект государственного контроля (надзора)</a:t>
            </a:r>
          </a:p>
          <a:p>
            <a:r>
              <a:rPr lang="ru-RU" b="0" dirty="0"/>
              <a:t>(ст. 16 248-ФЗ)</a:t>
            </a:r>
          </a:p>
        </p:txBody>
      </p:sp>
      <p:sp>
        <p:nvSpPr>
          <p:cNvPr id="11" name="Стрелка: вправо 10">
            <a:extLst>
              <a:ext uri="{FF2B5EF4-FFF2-40B4-BE49-F238E27FC236}">
                <a16:creationId xmlns:a16="http://schemas.microsoft.com/office/drawing/2014/main" id="{12BB1144-0E84-EA21-8BA3-AA397364191D}"/>
              </a:ext>
            </a:extLst>
          </p:cNvPr>
          <p:cNvSpPr/>
          <p:nvPr/>
        </p:nvSpPr>
        <p:spPr>
          <a:xfrm>
            <a:off x="5370896" y="2237296"/>
            <a:ext cx="1193533" cy="539015"/>
          </a:xfrm>
          <a:prstGeom prst="rightArrow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3E38933-417A-D67D-E56D-1C318D2FC118}"/>
              </a:ext>
            </a:extLst>
          </p:cNvPr>
          <p:cNvSpPr txBox="1"/>
          <p:nvPr/>
        </p:nvSpPr>
        <p:spPr>
          <a:xfrm>
            <a:off x="6769035" y="3703320"/>
            <a:ext cx="4925477" cy="1965960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indent="0" algn="ctr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2400" b="1" cap="none">
                <a:solidFill>
                  <a:srgbClr val="304A35"/>
                </a:solidFill>
                <a:effectLst/>
                <a:latin typeface="PP Pangram Sans Narrow"/>
                <a:ea typeface="Calibri" panose="020F050202020403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cap="none">
                <a:effectLst/>
              </a:defRPr>
            </a:lvl2pPr>
            <a:lvl3pPr marL="1200150" indent="-28575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cap="none">
                <a:effectLst/>
              </a:defRPr>
            </a:lvl3pPr>
            <a:lvl4pPr marL="1543050" indent="-17145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cap="none">
                <a:effectLst/>
              </a:defRPr>
            </a:lvl4pPr>
            <a:lvl5pPr marL="2000250" indent="-17145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cap="none">
                <a:effectLst/>
              </a:defRPr>
            </a:lvl5pPr>
            <a:lvl6pPr marL="2514600" indent="-22860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cap="none">
                <a:effectLst/>
              </a:defRPr>
            </a:lvl6pPr>
            <a:lvl7pPr marL="2971800" indent="-22860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cap="none">
                <a:effectLst/>
              </a:defRPr>
            </a:lvl7pPr>
            <a:lvl8pPr marL="3429000" indent="-22860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cap="none">
                <a:effectLst/>
              </a:defRPr>
            </a:lvl8pPr>
            <a:lvl9pPr marL="3886200" indent="-22860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cap="none">
                <a:effectLst/>
              </a:defRPr>
            </a:lvl9pPr>
          </a:lstStyle>
          <a:p>
            <a:r>
              <a:rPr lang="ru-RU" b="0" dirty="0"/>
              <a:t>Деятельность, действия (бездействие) граждан </a:t>
            </a:r>
            <a:br>
              <a:rPr lang="ru-RU" b="0" dirty="0"/>
            </a:br>
            <a:r>
              <a:rPr lang="ru-RU" b="0" dirty="0"/>
              <a:t>и организаций, в рамках которых должны соблюдаться обязательные требования</a:t>
            </a:r>
          </a:p>
        </p:txBody>
      </p:sp>
      <p:sp>
        <p:nvSpPr>
          <p:cNvPr id="8" name="Стрелка: вправо 7">
            <a:extLst>
              <a:ext uri="{FF2B5EF4-FFF2-40B4-BE49-F238E27FC236}">
                <a16:creationId xmlns:a16="http://schemas.microsoft.com/office/drawing/2014/main" id="{DB830799-AC6E-4C92-F189-BEA4D70DB8BA}"/>
              </a:ext>
            </a:extLst>
          </p:cNvPr>
          <p:cNvSpPr/>
          <p:nvPr/>
        </p:nvSpPr>
        <p:spPr>
          <a:xfrm>
            <a:off x="5328821" y="4399827"/>
            <a:ext cx="1193533" cy="539015"/>
          </a:xfrm>
          <a:prstGeom prst="rightArrow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15404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Стрелка: вправо с вырезом 176">
            <a:extLst>
              <a:ext uri="{FF2B5EF4-FFF2-40B4-BE49-F238E27FC236}">
                <a16:creationId xmlns:a16="http://schemas.microsoft.com/office/drawing/2014/main" id="{D4411DD2-3AC3-48D8-A8FE-11AA26FFBCDE}"/>
              </a:ext>
            </a:extLst>
          </p:cNvPr>
          <p:cNvSpPr/>
          <p:nvPr/>
        </p:nvSpPr>
        <p:spPr>
          <a:xfrm>
            <a:off x="356382" y="2809323"/>
            <a:ext cx="4513330" cy="2755083"/>
          </a:xfrm>
          <a:prstGeom prst="notchedRightArrow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78F8C46F-1A02-4787-8511-BD4CEFCAE0C7}"/>
              </a:ext>
            </a:extLst>
          </p:cNvPr>
          <p:cNvSpPr txBox="1"/>
          <p:nvPr/>
        </p:nvSpPr>
        <p:spPr>
          <a:xfrm>
            <a:off x="3046379" y="4503605"/>
            <a:ext cx="60992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800" b="1" i="0" u="none" strike="noStrike" baseline="0" dirty="0"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34EB0CE1-2E41-4F9B-9EBD-29BB52E410D5}"/>
              </a:ext>
            </a:extLst>
          </p:cNvPr>
          <p:cNvSpPr txBox="1"/>
          <p:nvPr/>
        </p:nvSpPr>
        <p:spPr>
          <a:xfrm>
            <a:off x="356382" y="445452"/>
            <a:ext cx="11128933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300" b="1" i="0" u="none" strike="noStrike" baseline="0" dirty="0">
                <a:latin typeface="+mj-lt"/>
              </a:rPr>
              <a:t> </a:t>
            </a:r>
          </a:p>
        </p:txBody>
      </p:sp>
      <p:sp>
        <p:nvSpPr>
          <p:cNvPr id="133" name="Стрелка: вправо 132">
            <a:extLst>
              <a:ext uri="{FF2B5EF4-FFF2-40B4-BE49-F238E27FC236}">
                <a16:creationId xmlns:a16="http://schemas.microsoft.com/office/drawing/2014/main" id="{EB37F6A9-D4E5-4CA3-AA81-6464E78B49B0}"/>
              </a:ext>
            </a:extLst>
          </p:cNvPr>
          <p:cNvSpPr/>
          <p:nvPr/>
        </p:nvSpPr>
        <p:spPr>
          <a:xfrm>
            <a:off x="231006" y="2096172"/>
            <a:ext cx="4923464" cy="4055110"/>
          </a:xfrm>
          <a:custGeom>
            <a:avLst/>
            <a:gdLst>
              <a:gd name="connsiteX0" fmla="*/ 0 w 5158593"/>
              <a:gd name="connsiteY0" fmla="*/ 986533 h 3946133"/>
              <a:gd name="connsiteX1" fmla="*/ 3185527 w 5158593"/>
              <a:gd name="connsiteY1" fmla="*/ 986533 h 3946133"/>
              <a:gd name="connsiteX2" fmla="*/ 3185527 w 5158593"/>
              <a:gd name="connsiteY2" fmla="*/ 0 h 3946133"/>
              <a:gd name="connsiteX3" fmla="*/ 5158593 w 5158593"/>
              <a:gd name="connsiteY3" fmla="*/ 1973067 h 3946133"/>
              <a:gd name="connsiteX4" fmla="*/ 3185527 w 5158593"/>
              <a:gd name="connsiteY4" fmla="*/ 3946133 h 3946133"/>
              <a:gd name="connsiteX5" fmla="*/ 3185527 w 5158593"/>
              <a:gd name="connsiteY5" fmla="*/ 2959600 h 3946133"/>
              <a:gd name="connsiteX6" fmla="*/ 0 w 5158593"/>
              <a:gd name="connsiteY6" fmla="*/ 2959600 h 3946133"/>
              <a:gd name="connsiteX7" fmla="*/ 0 w 5158593"/>
              <a:gd name="connsiteY7" fmla="*/ 986533 h 3946133"/>
              <a:gd name="connsiteX0" fmla="*/ 0 w 5158593"/>
              <a:gd name="connsiteY0" fmla="*/ 986533 h 3946133"/>
              <a:gd name="connsiteX1" fmla="*/ 3185527 w 5158593"/>
              <a:gd name="connsiteY1" fmla="*/ 986533 h 3946133"/>
              <a:gd name="connsiteX2" fmla="*/ 3185527 w 5158593"/>
              <a:gd name="connsiteY2" fmla="*/ 0 h 3946133"/>
              <a:gd name="connsiteX3" fmla="*/ 5158593 w 5158593"/>
              <a:gd name="connsiteY3" fmla="*/ 1973067 h 3946133"/>
              <a:gd name="connsiteX4" fmla="*/ 3185527 w 5158593"/>
              <a:gd name="connsiteY4" fmla="*/ 3946133 h 3946133"/>
              <a:gd name="connsiteX5" fmla="*/ 3185527 w 5158593"/>
              <a:gd name="connsiteY5" fmla="*/ 2959600 h 3946133"/>
              <a:gd name="connsiteX6" fmla="*/ 21265 w 5158593"/>
              <a:gd name="connsiteY6" fmla="*/ 3002130 h 3946133"/>
              <a:gd name="connsiteX7" fmla="*/ 0 w 5158593"/>
              <a:gd name="connsiteY7" fmla="*/ 986533 h 3946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58593" h="3946133">
                <a:moveTo>
                  <a:pt x="0" y="986533"/>
                </a:moveTo>
                <a:lnTo>
                  <a:pt x="3185527" y="986533"/>
                </a:lnTo>
                <a:lnTo>
                  <a:pt x="3185527" y="0"/>
                </a:lnTo>
                <a:lnTo>
                  <a:pt x="5158593" y="1973067"/>
                </a:lnTo>
                <a:lnTo>
                  <a:pt x="3185527" y="3946133"/>
                </a:lnTo>
                <a:lnTo>
                  <a:pt x="3185527" y="2959600"/>
                </a:lnTo>
                <a:lnTo>
                  <a:pt x="21265" y="3002130"/>
                </a:lnTo>
                <a:lnTo>
                  <a:pt x="0" y="986533"/>
                </a:lnTo>
                <a:close/>
              </a:path>
            </a:pathLst>
          </a:custGeom>
          <a:noFill/>
          <a:ln w="381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r>
              <a:rPr lang="ru-RU" sz="25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ОБЕСПЕЧИВАЕТСЯ</a:t>
            </a:r>
          </a:p>
          <a:p>
            <a:pPr algn="ctr"/>
            <a:r>
              <a:rPr lang="ru-RU" sz="25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 ПОСРЕДСТВОМ</a:t>
            </a:r>
          </a:p>
        </p:txBody>
      </p:sp>
      <p:sp>
        <p:nvSpPr>
          <p:cNvPr id="51" name="Прямоугольник 82">
            <a:extLst>
              <a:ext uri="{FF2B5EF4-FFF2-40B4-BE49-F238E27FC236}">
                <a16:creationId xmlns:a16="http://schemas.microsoft.com/office/drawing/2014/main" id="{7C39ADDC-9F30-47D1-B825-DC57DCE72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5170820" y="5251051"/>
            <a:ext cx="6588367" cy="701929"/>
          </a:xfrm>
          <a:prstGeom prst="rect">
            <a:avLst/>
          </a:prstGeom>
          <a:noFill/>
          <a:ln>
            <a:noFill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110" name="Объект 109">
            <a:extLst>
              <a:ext uri="{FF2B5EF4-FFF2-40B4-BE49-F238E27FC236}">
                <a16:creationId xmlns:a16="http://schemas.microsoft.com/office/drawing/2014/main" id="{07C2D1E4-834E-47AC-B5E4-371E013078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7195" y="2096172"/>
            <a:ext cx="6471991" cy="1812575"/>
          </a:xfrm>
          <a:prstGeom prst="roundRect">
            <a:avLst>
              <a:gd name="adj" fmla="val 40666"/>
            </a:avLst>
          </a:prstGeom>
          <a:noFill/>
          <a:ln w="57150" cap="flat" cmpd="sng" algn="ctr">
            <a:solidFill>
              <a:schemeClr val="accent3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0" indent="0" algn="ctr">
              <a:lnSpc>
                <a:spcPct val="110000"/>
              </a:lnSpc>
              <a:spcBef>
                <a:spcPts val="300"/>
              </a:spcBef>
              <a:buClr>
                <a:schemeClr val="tx1">
                  <a:lumMod val="85000"/>
                  <a:lumOff val="15000"/>
                </a:schemeClr>
              </a:buClr>
              <a:buNone/>
            </a:pPr>
            <a:r>
              <a:rPr lang="ru-RU" sz="25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  <a:cs typeface="Arial" panose="020B0604020202020204" pitchFamily="34" charset="0"/>
              </a:rPr>
              <a:t>16 видов  </a:t>
            </a:r>
          </a:p>
          <a:p>
            <a:pPr marL="0" indent="0" algn="ctr">
              <a:lnSpc>
                <a:spcPct val="110000"/>
              </a:lnSpc>
              <a:spcBef>
                <a:spcPts val="300"/>
              </a:spcBef>
              <a:buClr>
                <a:schemeClr val="tx1">
                  <a:lumMod val="85000"/>
                  <a:lumOff val="15000"/>
                </a:schemeClr>
              </a:buClr>
              <a:buNone/>
            </a:pPr>
            <a:r>
              <a:rPr lang="ru-RU" sz="25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  <a:cs typeface="Arial" panose="020B0604020202020204" pitchFamily="34" charset="0"/>
              </a:rPr>
              <a:t>ГОСУДАРСТВЕННОГО КОНТРОЛЯ (НАДЗОРА):</a:t>
            </a:r>
          </a:p>
          <a:p>
            <a:pPr marL="0" indent="0" algn="ctr">
              <a:lnSpc>
                <a:spcPct val="110000"/>
              </a:lnSpc>
              <a:spcBef>
                <a:spcPts val="300"/>
              </a:spcBef>
              <a:buClr>
                <a:schemeClr val="tx1">
                  <a:lumMod val="85000"/>
                  <a:lumOff val="15000"/>
                </a:schemeClr>
              </a:buClr>
              <a:buNone/>
            </a:pPr>
            <a:r>
              <a:rPr lang="ru-RU" sz="2200" dirty="0">
                <a:solidFill>
                  <a:schemeClr val="accent3">
                    <a:lumMod val="75000"/>
                  </a:schemeClr>
                </a:solidFill>
                <a:latin typeface="PP Pangram Sans Narrow"/>
                <a:cs typeface="Arial" panose="020B0604020202020204" pitchFamily="34" charset="0"/>
              </a:rPr>
              <a:t>   - 11 федеральных видов</a:t>
            </a:r>
          </a:p>
          <a:p>
            <a:pPr marL="0" indent="0" algn="ctr">
              <a:lnSpc>
                <a:spcPct val="110000"/>
              </a:lnSpc>
              <a:spcBef>
                <a:spcPts val="300"/>
              </a:spcBef>
              <a:buClr>
                <a:schemeClr val="tx1">
                  <a:lumMod val="85000"/>
                  <a:lumOff val="15000"/>
                </a:schemeClr>
              </a:buClr>
              <a:buNone/>
            </a:pPr>
            <a:r>
              <a:rPr lang="ru-RU" sz="2200" dirty="0">
                <a:solidFill>
                  <a:schemeClr val="accent3">
                    <a:lumMod val="75000"/>
                  </a:schemeClr>
                </a:solidFill>
                <a:latin typeface="PP Pangram Sans Narrow"/>
                <a:cs typeface="Arial" panose="020B0604020202020204" pitchFamily="34" charset="0"/>
              </a:rPr>
              <a:t>   - 5 региональных видов   </a:t>
            </a:r>
          </a:p>
        </p:txBody>
      </p:sp>
      <p:sp>
        <p:nvSpPr>
          <p:cNvPr id="117" name="Объект 109">
            <a:extLst>
              <a:ext uri="{FF2B5EF4-FFF2-40B4-BE49-F238E27FC236}">
                <a16:creationId xmlns:a16="http://schemas.microsoft.com/office/drawing/2014/main" id="{6B57D79F-9E17-49E1-B87C-D2EC398B47A3}"/>
              </a:ext>
            </a:extLst>
          </p:cNvPr>
          <p:cNvSpPr txBox="1">
            <a:spLocks/>
          </p:cNvSpPr>
          <p:nvPr/>
        </p:nvSpPr>
        <p:spPr>
          <a:xfrm>
            <a:off x="5358837" y="4286861"/>
            <a:ext cx="6408525" cy="963098"/>
          </a:xfrm>
          <a:prstGeom prst="roundRect">
            <a:avLst>
              <a:gd name="adj" fmla="val 42477"/>
            </a:avLst>
          </a:prstGeom>
          <a:noFill/>
          <a:ln w="57150" cap="flat" cmpd="sng" algn="ctr">
            <a:solidFill>
              <a:schemeClr val="accent3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2500" lnSpcReduction="10000"/>
          </a:bodyPr>
          <a:lstStyle>
            <a:lvl1pPr indent="0" algn="ctr">
              <a:lnSpc>
                <a:spcPct val="110000"/>
              </a:lnSpc>
              <a:spcBef>
                <a:spcPts val="300"/>
              </a:spcBef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None/>
              <a:defRPr sz="2200">
                <a:solidFill>
                  <a:schemeClr val="tx1"/>
                </a:solidFill>
                <a:cs typeface="Arial" panose="020B0604020202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МУНИЦИПАЛЬНОГО КОНТРОЛЯ </a:t>
            </a:r>
            <a:br>
              <a:rPr lang="ru-RU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</a:br>
            <a:r>
              <a:rPr lang="ru-RU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в сфере благоустройства</a:t>
            </a:r>
          </a:p>
        </p:txBody>
      </p:sp>
      <p:sp>
        <p:nvSpPr>
          <p:cNvPr id="118" name="Объект 109">
            <a:extLst>
              <a:ext uri="{FF2B5EF4-FFF2-40B4-BE49-F238E27FC236}">
                <a16:creationId xmlns:a16="http://schemas.microsoft.com/office/drawing/2014/main" id="{9CB42F86-4587-4AA3-B4C2-20E0289EA920}"/>
              </a:ext>
            </a:extLst>
          </p:cNvPr>
          <p:cNvSpPr txBox="1">
            <a:spLocks/>
          </p:cNvSpPr>
          <p:nvPr/>
        </p:nvSpPr>
        <p:spPr>
          <a:xfrm>
            <a:off x="5358837" y="5624956"/>
            <a:ext cx="6416700" cy="701929"/>
          </a:xfrm>
          <a:prstGeom prst="roundRect">
            <a:avLst>
              <a:gd name="adj" fmla="val 50000"/>
            </a:avLst>
          </a:prstGeom>
          <a:noFill/>
          <a:ln w="57150" cap="flat" cmpd="sng" algn="ctr">
            <a:solidFill>
              <a:schemeClr val="accent3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  <a:lvl1pPr indent="0" algn="ctr">
              <a:lnSpc>
                <a:spcPct val="110000"/>
              </a:lnSpc>
              <a:spcBef>
                <a:spcPts val="300"/>
              </a:spcBef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None/>
              <a:defRPr sz="2200">
                <a:solidFill>
                  <a:schemeClr val="tx1"/>
                </a:solidFill>
                <a:cs typeface="Arial" panose="020B0604020202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Экспертизы проектной документации</a:t>
            </a:r>
          </a:p>
        </p:txBody>
      </p:sp>
      <p:sp>
        <p:nvSpPr>
          <p:cNvPr id="2" name="Текст 8">
            <a:extLst>
              <a:ext uri="{FF2B5EF4-FFF2-40B4-BE49-F238E27FC236}">
                <a16:creationId xmlns:a16="http://schemas.microsoft.com/office/drawing/2014/main" id="{D72F9972-2A0F-69BC-FE4E-F02F9C02BF25}"/>
              </a:ext>
            </a:extLst>
          </p:cNvPr>
          <p:cNvSpPr txBox="1">
            <a:spLocks/>
          </p:cNvSpPr>
          <p:nvPr/>
        </p:nvSpPr>
        <p:spPr>
          <a:xfrm>
            <a:off x="1118181" y="31558"/>
            <a:ext cx="10717437" cy="96309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indent="0" algn="ctr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>
                <a:solidFill>
                  <a:schemeClr val="bg2">
                    <a:lumMod val="75000"/>
                  </a:schemeClr>
                </a:solidFill>
                <a:latin typeface="PP Pangram Sans Narrow"/>
                <a:ea typeface="Calibri" panose="020F0502020204030204" pitchFamily="34" charset="0"/>
                <a:cs typeface="Times New Roman" panose="02020603050405020304" pitchFamily="18" charset="0"/>
              </a:defRPr>
            </a:lvl1pPr>
            <a:lvl2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>
                <a:solidFill>
                  <a:schemeClr val="dk1"/>
                </a:solidFill>
              </a:defRPr>
            </a:lvl2pPr>
            <a:lvl3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>
                <a:solidFill>
                  <a:schemeClr val="dk1"/>
                </a:solidFill>
              </a:defRPr>
            </a:lvl3pPr>
            <a:lvl4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>
                <a:solidFill>
                  <a:schemeClr val="dk1"/>
                </a:solidFill>
              </a:defRPr>
            </a:lvl4pPr>
            <a:lvl5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>
                <a:solidFill>
                  <a:schemeClr val="dk1"/>
                </a:solidFill>
              </a:defRPr>
            </a:lvl5pPr>
            <a:lvl6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>
                <a:solidFill>
                  <a:schemeClr val="dk1"/>
                </a:solidFill>
              </a:defRPr>
            </a:lvl6pPr>
            <a:lvl7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>
                <a:solidFill>
                  <a:schemeClr val="dk1"/>
                </a:solidFill>
              </a:defRPr>
            </a:lvl7pPr>
            <a:lvl8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>
                <a:solidFill>
                  <a:schemeClr val="dk1"/>
                </a:solidFill>
              </a:defRPr>
            </a:lvl8pPr>
            <a:lvl9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>
                <a:solidFill>
                  <a:schemeClr val="dk1"/>
                </a:solidFill>
              </a:defRPr>
            </a:lvl9pPr>
          </a:lstStyle>
          <a:p>
            <a:pPr defTabSz="457200">
              <a:spcBef>
                <a:spcPct val="0"/>
              </a:spcBef>
            </a:pPr>
            <a:r>
              <a:rPr lang="ru-RU" sz="2400" cap="all" dirty="0">
                <a:ln w="3175" cmpd="sng">
                  <a:noFill/>
                </a:ln>
                <a:solidFill>
                  <a:schemeClr val="accent3">
                    <a:lumMod val="75000"/>
                  </a:schemeClr>
                </a:solidFill>
                <a:ea typeface="+mj-ea"/>
                <a:cs typeface="+mj-cs"/>
              </a:rPr>
              <a:t>Соблюдение обязательных требований к обеспечению доступности</a:t>
            </a:r>
          </a:p>
        </p:txBody>
      </p:sp>
      <p:sp>
        <p:nvSpPr>
          <p:cNvPr id="3" name="Объект 12">
            <a:extLst>
              <a:ext uri="{FF2B5EF4-FFF2-40B4-BE49-F238E27FC236}">
                <a16:creationId xmlns:a16="http://schemas.microsoft.com/office/drawing/2014/main" id="{2250A0E2-BEE9-5E8C-BE85-E8BD9C02209C}"/>
              </a:ext>
            </a:extLst>
          </p:cNvPr>
          <p:cNvSpPr txBox="1">
            <a:spLocks/>
          </p:cNvSpPr>
          <p:nvPr/>
        </p:nvSpPr>
        <p:spPr>
          <a:xfrm>
            <a:off x="1178913" y="987700"/>
            <a:ext cx="10515600" cy="8110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400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Статья 15.1. включила в себя закрытый перечень видов контроля (надзора) </a:t>
            </a:r>
            <a:br>
              <a:rPr lang="ru-RU" sz="2400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</a:br>
            <a:r>
              <a:rPr lang="ru-RU" sz="2400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в указанной области, в том числе: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501CB1B-4633-C7F6-0BE2-9E97E2C127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006" y="209567"/>
            <a:ext cx="947907" cy="541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5553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9667780-581B-16DA-BFD8-BAA987FF72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886" y="138431"/>
            <a:ext cx="1155980" cy="660560"/>
          </a:xfrm>
          <a:prstGeom prst="rect">
            <a:avLst/>
          </a:prstGeom>
        </p:spPr>
      </p:pic>
      <p:graphicFrame>
        <p:nvGraphicFramePr>
          <p:cNvPr id="10" name="Схема 9">
            <a:extLst>
              <a:ext uri="{FF2B5EF4-FFF2-40B4-BE49-F238E27FC236}">
                <a16:creationId xmlns:a16="http://schemas.microsoft.com/office/drawing/2014/main" id="{8646F2A1-E3CA-EC02-EBB8-59FBC4C918D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37228600"/>
              </p:ext>
            </p:extLst>
          </p:nvPr>
        </p:nvGraphicFramePr>
        <p:xfrm>
          <a:off x="810990" y="158530"/>
          <a:ext cx="10868446" cy="23716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1" name="Схема 10">
            <a:extLst>
              <a:ext uri="{FF2B5EF4-FFF2-40B4-BE49-F238E27FC236}">
                <a16:creationId xmlns:a16="http://schemas.microsoft.com/office/drawing/2014/main" id="{95AE9292-B3F8-914C-4DB5-89CD1456C2F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4293165"/>
              </p:ext>
            </p:extLst>
          </p:nvPr>
        </p:nvGraphicFramePr>
        <p:xfrm>
          <a:off x="236152" y="1774672"/>
          <a:ext cx="11719696" cy="44062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2" name="Стрелка: вниз 11">
            <a:extLst>
              <a:ext uri="{FF2B5EF4-FFF2-40B4-BE49-F238E27FC236}">
                <a16:creationId xmlns:a16="http://schemas.microsoft.com/office/drawing/2014/main" id="{B053089A-74BF-A705-ED0D-5CF376702760}"/>
              </a:ext>
            </a:extLst>
          </p:cNvPr>
          <p:cNvSpPr/>
          <p:nvPr/>
        </p:nvSpPr>
        <p:spPr>
          <a:xfrm>
            <a:off x="1735405" y="2108319"/>
            <a:ext cx="134496" cy="266329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: вниз 12">
            <a:extLst>
              <a:ext uri="{FF2B5EF4-FFF2-40B4-BE49-F238E27FC236}">
                <a16:creationId xmlns:a16="http://schemas.microsoft.com/office/drawing/2014/main" id="{594D0A9F-6014-FDF7-D741-3F3B261F088B}"/>
              </a:ext>
            </a:extLst>
          </p:cNvPr>
          <p:cNvSpPr/>
          <p:nvPr/>
        </p:nvSpPr>
        <p:spPr>
          <a:xfrm>
            <a:off x="10126790" y="2148142"/>
            <a:ext cx="134496" cy="266329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: вниз 13">
            <a:extLst>
              <a:ext uri="{FF2B5EF4-FFF2-40B4-BE49-F238E27FC236}">
                <a16:creationId xmlns:a16="http://schemas.microsoft.com/office/drawing/2014/main" id="{A4D6525B-6887-7191-788C-E0E1A518AC46}"/>
              </a:ext>
            </a:extLst>
          </p:cNvPr>
          <p:cNvSpPr/>
          <p:nvPr/>
        </p:nvSpPr>
        <p:spPr>
          <a:xfrm>
            <a:off x="5839527" y="2174776"/>
            <a:ext cx="134496" cy="266329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5" name="Схема 14">
            <a:extLst>
              <a:ext uri="{FF2B5EF4-FFF2-40B4-BE49-F238E27FC236}">
                <a16:creationId xmlns:a16="http://schemas.microsoft.com/office/drawing/2014/main" id="{B71BF072-499D-951C-FD5B-16C4BAC222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74801011"/>
              </p:ext>
            </p:extLst>
          </p:nvPr>
        </p:nvGraphicFramePr>
        <p:xfrm>
          <a:off x="252202" y="4066561"/>
          <a:ext cx="4490347" cy="32757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</p:spTree>
    <p:extLst>
      <p:ext uri="{BB962C8B-B14F-4D97-AF65-F5344CB8AC3E}">
        <p14:creationId xmlns:p14="http://schemas.microsoft.com/office/powerpoint/2010/main" val="37050187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B6AFDD0-2337-D558-DED7-522B9C7332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886" y="138431"/>
            <a:ext cx="1155980" cy="660560"/>
          </a:xfrm>
          <a:prstGeom prst="rect">
            <a:avLst/>
          </a:prstGeom>
        </p:spPr>
      </p:pic>
      <p:graphicFrame>
        <p:nvGraphicFramePr>
          <p:cNvPr id="13" name="Схема 12">
            <a:extLst>
              <a:ext uri="{FF2B5EF4-FFF2-40B4-BE49-F238E27FC236}">
                <a16:creationId xmlns:a16="http://schemas.microsoft.com/office/drawing/2014/main" id="{F224F105-8C8B-C608-2732-B1B180E427E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19449515"/>
              </p:ext>
            </p:extLst>
          </p:nvPr>
        </p:nvGraphicFramePr>
        <p:xfrm>
          <a:off x="319593" y="138431"/>
          <a:ext cx="10945386" cy="30184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4" name="Схема 13">
            <a:extLst>
              <a:ext uri="{FF2B5EF4-FFF2-40B4-BE49-F238E27FC236}">
                <a16:creationId xmlns:a16="http://schemas.microsoft.com/office/drawing/2014/main" id="{ED4A1C59-39C1-32C2-BFEC-C2736376B7A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42468255"/>
              </p:ext>
            </p:extLst>
          </p:nvPr>
        </p:nvGraphicFramePr>
        <p:xfrm>
          <a:off x="319593" y="2897820"/>
          <a:ext cx="11634886" cy="32175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5" name="Стрелка: вниз 14">
            <a:extLst>
              <a:ext uri="{FF2B5EF4-FFF2-40B4-BE49-F238E27FC236}">
                <a16:creationId xmlns:a16="http://schemas.microsoft.com/office/drawing/2014/main" id="{1624BA69-322C-A2C8-83C9-9199CE2C8009}"/>
              </a:ext>
            </a:extLst>
          </p:cNvPr>
          <p:cNvSpPr/>
          <p:nvPr/>
        </p:nvSpPr>
        <p:spPr>
          <a:xfrm>
            <a:off x="1190600" y="2804975"/>
            <a:ext cx="134496" cy="266329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: вниз 15">
            <a:extLst>
              <a:ext uri="{FF2B5EF4-FFF2-40B4-BE49-F238E27FC236}">
                <a16:creationId xmlns:a16="http://schemas.microsoft.com/office/drawing/2014/main" id="{4732B422-AD23-1C9B-378D-45E48E3BF531}"/>
              </a:ext>
            </a:extLst>
          </p:cNvPr>
          <p:cNvSpPr/>
          <p:nvPr/>
        </p:nvSpPr>
        <p:spPr>
          <a:xfrm>
            <a:off x="9525891" y="2862310"/>
            <a:ext cx="134496" cy="266329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: вниз 16">
            <a:extLst>
              <a:ext uri="{FF2B5EF4-FFF2-40B4-BE49-F238E27FC236}">
                <a16:creationId xmlns:a16="http://schemas.microsoft.com/office/drawing/2014/main" id="{F83709D0-99D7-0AF6-3057-2E9EAEFFFF41}"/>
              </a:ext>
            </a:extLst>
          </p:cNvPr>
          <p:cNvSpPr/>
          <p:nvPr/>
        </p:nvSpPr>
        <p:spPr>
          <a:xfrm>
            <a:off x="5507834" y="2822731"/>
            <a:ext cx="134496" cy="266329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8714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3999" y="138431"/>
            <a:ext cx="9144000" cy="947786"/>
          </a:xfrm>
          <a:effectLst/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Основные барьеры и препятствия, </a:t>
            </a:r>
            <a:b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</a:b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связанные с инвалидностью</a:t>
            </a: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BB6A1343-39F5-A723-8A5C-287D8AFFEC4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6859893"/>
              </p:ext>
            </p:extLst>
          </p:nvPr>
        </p:nvGraphicFramePr>
        <p:xfrm>
          <a:off x="551384" y="2521258"/>
          <a:ext cx="11089231" cy="37494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D834DA5-A750-8835-2A8E-A0AFB9D9919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886" y="138431"/>
            <a:ext cx="1155980" cy="66056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F7CED53-50A9-89B4-AA6E-60C309D5ECAD}"/>
              </a:ext>
            </a:extLst>
          </p:cNvPr>
          <p:cNvSpPr txBox="1"/>
          <p:nvPr/>
        </p:nvSpPr>
        <p:spPr>
          <a:xfrm>
            <a:off x="1310936" y="1329363"/>
            <a:ext cx="95701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Барьеры</a:t>
            </a:r>
            <a:r>
              <a:rPr lang="ru-RU" sz="2000" b="1" dirty="0">
                <a:solidFill>
                  <a:schemeClr val="bg1"/>
                </a:solidFill>
                <a:latin typeface="PP Pangram Sans Narrow"/>
              </a:rPr>
              <a:t> </a:t>
            </a:r>
            <a:r>
              <a:rPr lang="ru-RU" sz="2000" b="1" dirty="0">
                <a:solidFill>
                  <a:schemeClr val="bg1">
                    <a:lumMod val="75000"/>
                    <a:lumOff val="25000"/>
                  </a:schemeClr>
                </a:solidFill>
                <a:latin typeface="PP Pangram Sans Narrow"/>
              </a:rPr>
              <a:t>- это факторы, которые имеют место в окружающей человека среде, которые посредством своего отсутствия или присутствия ограничивают функционирование и создают инвалидность</a:t>
            </a:r>
          </a:p>
        </p:txBody>
      </p:sp>
    </p:spTree>
    <p:extLst>
      <p:ext uri="{BB962C8B-B14F-4D97-AF65-F5344CB8AC3E}">
        <p14:creationId xmlns:p14="http://schemas.microsoft.com/office/powerpoint/2010/main" val="4102412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3999" y="138431"/>
            <a:ext cx="9144000" cy="947786"/>
          </a:xfrm>
          <a:effectLst/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Основные пути преодоления барьеров</a:t>
            </a: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BB6A1343-39F5-A723-8A5C-287D8AFFEC4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43240511"/>
              </p:ext>
            </p:extLst>
          </p:nvPr>
        </p:nvGraphicFramePr>
        <p:xfrm>
          <a:off x="513348" y="1347537"/>
          <a:ext cx="11127268" cy="49231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D834DA5-A750-8835-2A8E-A0AFB9D9919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758" y="257024"/>
            <a:ext cx="1155980" cy="66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1324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3999" y="138431"/>
            <a:ext cx="9144000" cy="947786"/>
          </a:xfrm>
          <a:effectLst/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Этапы устранения барьеров на объекте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D834DA5-A750-8835-2A8E-A0AFB9D991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886" y="138431"/>
            <a:ext cx="1155980" cy="660560"/>
          </a:xfrm>
          <a:prstGeom prst="rect">
            <a:avLst/>
          </a:prstGeom>
        </p:spPr>
      </p:pic>
      <p:graphicFrame>
        <p:nvGraphicFramePr>
          <p:cNvPr id="11" name="Схема 10">
            <a:extLst>
              <a:ext uri="{FF2B5EF4-FFF2-40B4-BE49-F238E27FC236}">
                <a16:creationId xmlns:a16="http://schemas.microsoft.com/office/drawing/2014/main" id="{691DB3DE-1766-3521-504C-E4CDF6EB488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2901847"/>
              </p:ext>
            </p:extLst>
          </p:nvPr>
        </p:nvGraphicFramePr>
        <p:xfrm>
          <a:off x="577515" y="1261872"/>
          <a:ext cx="10844463" cy="52030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F72FCB24-D6BE-EFE3-3CFF-988B89077390}"/>
              </a:ext>
            </a:extLst>
          </p:cNvPr>
          <p:cNvSpPr txBox="1"/>
          <p:nvPr/>
        </p:nvSpPr>
        <p:spPr>
          <a:xfrm>
            <a:off x="817209" y="1868525"/>
            <a:ext cx="1003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PP Pangram Sans Narrow"/>
              </a:rPr>
              <a:t>1 этап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A6D0A92-9DA8-7570-DC8F-3E049BC7A5B5}"/>
              </a:ext>
            </a:extLst>
          </p:cNvPr>
          <p:cNvSpPr txBox="1"/>
          <p:nvPr/>
        </p:nvSpPr>
        <p:spPr>
          <a:xfrm>
            <a:off x="770022" y="3475722"/>
            <a:ext cx="1003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PP Pangram Sans Narrow"/>
              </a:rPr>
              <a:t>2 этап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4328A0B-1455-C775-6C22-13D5C243B10A}"/>
              </a:ext>
            </a:extLst>
          </p:cNvPr>
          <p:cNvSpPr txBox="1"/>
          <p:nvPr/>
        </p:nvSpPr>
        <p:spPr>
          <a:xfrm>
            <a:off x="817209" y="5459069"/>
            <a:ext cx="1003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PP Pangram Sans Narrow"/>
              </a:rPr>
              <a:t>3 этап</a:t>
            </a:r>
          </a:p>
        </p:txBody>
      </p:sp>
    </p:spTree>
    <p:extLst>
      <p:ext uri="{BB962C8B-B14F-4D97-AF65-F5344CB8AC3E}">
        <p14:creationId xmlns:p14="http://schemas.microsoft.com/office/powerpoint/2010/main" val="8992059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0337" y="115219"/>
            <a:ext cx="9731326" cy="1143000"/>
          </a:xfrm>
          <a:effectLst/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6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подходы к формированию доступной среды </a:t>
            </a:r>
            <a:br>
              <a:rPr lang="ru-RU" sz="26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</a:br>
            <a:r>
              <a:rPr lang="ru-RU" sz="26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для инвалидов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50244" y="1669243"/>
            <a:ext cx="5277270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32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Универсальный дизайн </a:t>
            </a:r>
            <a:r>
              <a:rPr lang="ru-RU" sz="3200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- </a:t>
            </a:r>
            <a:r>
              <a:rPr lang="ru-RU" sz="3200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</a:rPr>
              <a:t>дизайн предметов, обстановок, программ и услуг, призванный их сделать </a:t>
            </a:r>
            <a:r>
              <a:rPr lang="ru-RU" sz="32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в максимально возможной степени пригодными к использованию для всех людей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PP Pangram Sans Narrow"/>
            </a:endParaRPr>
          </a:p>
          <a:p>
            <a:pPr marL="0" indent="0">
              <a:buNone/>
            </a:pPr>
            <a:endParaRPr lang="ru-RU" sz="3200" dirty="0">
              <a:solidFill>
                <a:schemeClr val="bg1">
                  <a:lumMod val="85000"/>
                  <a:lumOff val="15000"/>
                </a:schemeClr>
              </a:solidFill>
              <a:latin typeface="PP Pangram Sans Narrow"/>
            </a:endParaRPr>
          </a:p>
          <a:p>
            <a:pPr marL="0" indent="0">
              <a:buNone/>
            </a:pPr>
            <a:endParaRPr lang="ru-RU" sz="3200" dirty="0">
              <a:solidFill>
                <a:schemeClr val="bg1">
                  <a:lumMod val="85000"/>
                  <a:lumOff val="15000"/>
                </a:schemeClr>
              </a:solidFill>
              <a:latin typeface="PP Pangram Sans Narrow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64487" y="1340768"/>
            <a:ext cx="5277270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32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Разумное приспособление </a:t>
            </a:r>
            <a:r>
              <a:rPr lang="ru-RU" sz="3200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- </a:t>
            </a:r>
            <a:r>
              <a:rPr lang="ru-RU" sz="3200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</a:rPr>
              <a:t>внесение, когда это нужно в конкретном случае, необходимых и подходящих модификаций и коррективов, </a:t>
            </a:r>
            <a:r>
              <a:rPr lang="ru-RU" sz="32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не становящихся несоразмерным и неоправданным бременем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PP Pangram Sans Narrow"/>
            </a:endParaRPr>
          </a:p>
          <a:p>
            <a:pPr marL="0" indent="0">
              <a:buNone/>
            </a:pPr>
            <a:endParaRPr lang="ru-RU" sz="3200" dirty="0">
              <a:solidFill>
                <a:schemeClr val="bg1">
                  <a:lumMod val="85000"/>
                  <a:lumOff val="15000"/>
                </a:schemeClr>
              </a:solidFill>
              <a:latin typeface="PP Pangram Sans Narrow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3034147" y="5949280"/>
            <a:ext cx="8229600" cy="679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endParaRPr lang="ru-RU" sz="500" b="1" i="1" dirty="0">
              <a:solidFill>
                <a:schemeClr val="bg2">
                  <a:lumMod val="75000"/>
                </a:schemeClr>
              </a:solidFill>
              <a:latin typeface="PP Pangram Sans Narrow"/>
            </a:endParaRPr>
          </a:p>
          <a:p>
            <a:pPr marL="0" indent="0" algn="ctr">
              <a:buNone/>
            </a:pPr>
            <a:r>
              <a:rPr lang="ru-RU" sz="2700" b="1" i="1" dirty="0">
                <a:solidFill>
                  <a:schemeClr val="bg2">
                    <a:lumMod val="75000"/>
                  </a:schemeClr>
                </a:solidFill>
                <a:latin typeface="PP Pangram Sans Narrow"/>
              </a:rPr>
              <a:t>        </a:t>
            </a:r>
            <a:r>
              <a:rPr lang="ru-RU" sz="2700" i="1" dirty="0">
                <a:solidFill>
                  <a:schemeClr val="bg2">
                    <a:lumMod val="75000"/>
                  </a:schemeClr>
                </a:solidFill>
                <a:latin typeface="PP Pangram Sans Narrow"/>
              </a:rPr>
              <a:t>(ст.2 Конвенции ООН о правах инвалидов)</a:t>
            </a:r>
          </a:p>
          <a:p>
            <a:pPr marL="0" indent="0">
              <a:buFont typeface="Wingdings" pitchFamily="2" charset="2"/>
              <a:buChar char="Ø"/>
            </a:pPr>
            <a:endParaRPr lang="ru-RU" dirty="0">
              <a:solidFill>
                <a:schemeClr val="bg2">
                  <a:lumMod val="75000"/>
                </a:schemeClr>
              </a:solidFill>
              <a:latin typeface="PP Pangram Sans Narrow"/>
            </a:endParaRPr>
          </a:p>
          <a:p>
            <a:pPr>
              <a:buFont typeface="Arial" pitchFamily="34" charset="0"/>
              <a:buNone/>
            </a:pPr>
            <a:endParaRPr lang="ru-RU" dirty="0">
              <a:solidFill>
                <a:schemeClr val="bg2">
                  <a:lumMod val="75000"/>
                </a:schemeClr>
              </a:solidFill>
              <a:latin typeface="PP Pangram Sans Narrow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674D038-CC01-FED6-4ED7-C121C0742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886" y="138431"/>
            <a:ext cx="1155980" cy="660560"/>
          </a:xfrm>
          <a:prstGeom prst="rect">
            <a:avLst/>
          </a:prstGeom>
        </p:spPr>
      </p:pic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D5E8C1D7-0C58-4E3B-9D6C-8F3EF064D5F2}"/>
              </a:ext>
            </a:extLst>
          </p:cNvPr>
          <p:cNvCxnSpPr>
            <a:cxnSpLocks/>
          </p:cNvCxnSpPr>
          <p:nvPr/>
        </p:nvCxnSpPr>
        <p:spPr>
          <a:xfrm>
            <a:off x="5827514" y="1340768"/>
            <a:ext cx="0" cy="3937085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19355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F7FAF3-6815-4FF0-9385-C072EB763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9945" y="-157884"/>
            <a:ext cx="9322853" cy="1507067"/>
          </a:xfr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ru-RU" sz="28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Проектные решения должны обеспечивать для МГН: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4D54D65-1159-4CDB-A938-27EF66F155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8854" y="2019262"/>
            <a:ext cx="9145034" cy="3615267"/>
          </a:xfrm>
        </p:spPr>
        <p:txBody>
          <a:bodyPr>
            <a:noAutofit/>
          </a:bodyPr>
          <a:lstStyle/>
          <a:p>
            <a:pPr algn="just"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доступность </a:t>
            </a:r>
            <a:r>
              <a:rPr lang="ru-RU" sz="2400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</a:rPr>
              <a:t>с учётом расстояний и параметров путей движения </a:t>
            </a:r>
            <a:br>
              <a:rPr lang="ru-RU" sz="2400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</a:rPr>
            </a:br>
            <a:r>
              <a:rPr lang="ru-RU" sz="2400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</a:rPr>
              <a:t>к местам обслуживания</a:t>
            </a:r>
          </a:p>
          <a:p>
            <a:pPr algn="just"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безопасность </a:t>
            </a:r>
            <a:r>
              <a:rPr lang="ru-RU" sz="2400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</a:rPr>
              <a:t>путей движения, в том числе эвакуационных, </a:t>
            </a:r>
            <a:br>
              <a:rPr lang="ru-RU" sz="2400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</a:rPr>
            </a:br>
            <a:r>
              <a:rPr lang="ru-RU" sz="2400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</a:rPr>
              <a:t>мест целевого посещения и оказания услуги, мест приложения труда</a:t>
            </a:r>
          </a:p>
          <a:p>
            <a:pPr algn="just"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</a:rPr>
              <a:t>условия для своевременной и беспрепятственной 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эвакуации </a:t>
            </a:r>
            <a:b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</a:br>
            <a:r>
              <a:rPr lang="ru-RU" sz="2400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</a:rPr>
              <a:t>из здания, сооружения или в пожаробезопасную зону </a:t>
            </a:r>
            <a:br>
              <a:rPr lang="ru-RU" sz="2400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</a:rPr>
            </a:br>
            <a:r>
              <a:rPr lang="ru-RU" sz="2400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</a:rPr>
              <a:t>для исключения воздействия опасных факторов пожара</a:t>
            </a:r>
          </a:p>
          <a:p>
            <a:pPr algn="just"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</a:rPr>
              <a:t>условия для своевременного получения 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полноценной </a:t>
            </a:r>
            <a:b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</a:b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и качественной информации</a:t>
            </a:r>
            <a:r>
              <a:rPr lang="ru-RU" sz="2400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, </a:t>
            </a:r>
            <a:r>
              <a:rPr lang="ru-RU" sz="2400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</a:rPr>
              <a:t>необходимой для движения </a:t>
            </a:r>
            <a:br>
              <a:rPr lang="ru-RU" sz="2400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</a:rPr>
            </a:br>
            <a:r>
              <a:rPr lang="ru-RU" sz="2400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</a:rPr>
              <a:t>к месту целевого посещения и при оказании услуги</a:t>
            </a:r>
          </a:p>
          <a:p>
            <a:pPr marL="0" indent="0" algn="r">
              <a:buNone/>
            </a:pPr>
            <a:r>
              <a:rPr lang="ru-RU" sz="2400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(п. 4.3 СП 59.13330.2020)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EB43E0D-0D37-4666-A82D-8996F88F29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203" y="265370"/>
            <a:ext cx="1155980" cy="66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5041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6A33D0-A0AF-49F8-9692-3A94E4F11D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7981" y="159909"/>
            <a:ext cx="10671133" cy="806563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Принципы формирования условий доступности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8848AA-A76F-42B4-93CC-F26ABC74EE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936" y="1943184"/>
            <a:ext cx="4946567" cy="3615267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400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п. 4.4 СП 59.13330.2020</a:t>
            </a:r>
          </a:p>
          <a:p>
            <a:pPr marL="0" indent="0" algn="just">
              <a:buNone/>
            </a:pPr>
            <a:r>
              <a:rPr lang="ru-RU" sz="2400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</a:rPr>
              <a:t>В зданиях и сооружениях должны быть обеспечены для МГН 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условия использования в полном объёме помещений для безопасного осуществления необходимой деятельности самостоятельно либо с помощью сопровождающего, </a:t>
            </a:r>
            <a:r>
              <a:rPr lang="ru-RU" sz="2400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</a:rPr>
              <a:t>а также 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для эвакуации </a:t>
            </a:r>
            <a:r>
              <a:rPr lang="ru-RU" sz="2400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</a:rPr>
              <a:t>в случае чрезвычайной ситуации</a:t>
            </a:r>
          </a:p>
          <a:p>
            <a:pPr marL="0" indent="0">
              <a:buNone/>
            </a:pPr>
            <a:endParaRPr lang="ru-RU" sz="2400" dirty="0">
              <a:solidFill>
                <a:schemeClr val="accent3">
                  <a:lumMod val="75000"/>
                </a:schemeClr>
              </a:solidFill>
              <a:latin typeface="Candara" panose="020E0502030303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7475273-D530-2346-43DE-10ECA0392E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886" y="232910"/>
            <a:ext cx="1155980" cy="660560"/>
          </a:xfrm>
          <a:prstGeom prst="rect">
            <a:avLst/>
          </a:prstGeom>
        </p:spPr>
      </p:pic>
      <p:sp>
        <p:nvSpPr>
          <p:cNvPr id="6" name="Объект 2">
            <a:extLst>
              <a:ext uri="{FF2B5EF4-FFF2-40B4-BE49-F238E27FC236}">
                <a16:creationId xmlns:a16="http://schemas.microsoft.com/office/drawing/2014/main" id="{CDEE7D0D-BAFE-4FF5-872B-25E64F4E36CE}"/>
              </a:ext>
            </a:extLst>
          </p:cNvPr>
          <p:cNvSpPr txBox="1">
            <a:spLocks/>
          </p:cNvSpPr>
          <p:nvPr/>
        </p:nvSpPr>
        <p:spPr>
          <a:xfrm>
            <a:off x="6977011" y="1621366"/>
            <a:ext cx="4395537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prstClr val="white"/>
              </a:buClr>
              <a:buSzPct val="80000"/>
              <a:buFont typeface="Wingdings 3" panose="05040102010807070707" pitchFamily="18" charset="2"/>
              <a:buNone/>
              <a:tabLst/>
              <a:defRPr/>
            </a:pPr>
            <a:r>
              <a:rPr kumimoji="0" lang="ru-RU" sz="240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uLnTx/>
                <a:uFillTx/>
                <a:latin typeface="PP Pangram Sans Narrow"/>
              </a:rPr>
              <a:t>п. 4.5 СП 59.13330.2020</a:t>
            </a:r>
          </a:p>
          <a:p>
            <a:pPr marL="0" indent="0" algn="just">
              <a:buNone/>
            </a:pPr>
            <a:r>
              <a:rPr lang="ru-RU" sz="2400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</a:rPr>
              <a:t>Проектные решения объектов, доступных для МГН, 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не должны ограничивать условия жизнедеятельности или ущемлять возможности других групп населения</a:t>
            </a:r>
            <a:r>
              <a:rPr lang="ru-RU" sz="2400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, </a:t>
            </a:r>
            <a:r>
              <a:rPr lang="ru-RU" sz="2400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</a:rPr>
              <a:t>находящихся в здании (сооружении)</a:t>
            </a:r>
          </a:p>
          <a:p>
            <a:pPr marL="0" indent="0">
              <a:buFont typeface="Wingdings 3" panose="05040102010807070707" pitchFamily="18" charset="2"/>
              <a:buNone/>
            </a:pPr>
            <a:endParaRPr lang="ru-RU" sz="2400" dirty="0">
              <a:solidFill>
                <a:schemeClr val="accent3">
                  <a:lumMod val="75000"/>
                </a:schemeClr>
              </a:solidFill>
              <a:latin typeface="Candara" panose="020E0502030303020204" pitchFamily="34" charset="0"/>
            </a:endParaRP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3830CA4A-5AC3-4EAE-9FF6-00511FFF5184}"/>
              </a:ext>
            </a:extLst>
          </p:cNvPr>
          <p:cNvCxnSpPr>
            <a:cxnSpLocks/>
          </p:cNvCxnSpPr>
          <p:nvPr/>
        </p:nvCxnSpPr>
        <p:spPr>
          <a:xfrm>
            <a:off x="6305890" y="1621366"/>
            <a:ext cx="0" cy="3937085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410960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E6BE8A-52F6-4737-9814-86153DD296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021" y="138432"/>
            <a:ext cx="9436331" cy="939598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Приказ Росстандарта от 02.04.2020 № 687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1F75ED1-8243-4F9F-A01F-FAE7C7CA4B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0876" y="1437287"/>
            <a:ext cx="10569275" cy="4658558"/>
          </a:xfrm>
        </p:spPr>
        <p:txBody>
          <a:bodyPr>
            <a:noAutofit/>
          </a:bodyPr>
          <a:lstStyle/>
          <a:p>
            <a:pPr algn="just"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8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СП 59.13330.2020 </a:t>
            </a:r>
            <a:r>
              <a:rPr lang="ru-RU" sz="1800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</a:rPr>
              <a:t>«СНиП 35-01-2001 Доступность зданий и сооружений для маломобильных групп населения» (с 1 июля 2021 года)</a:t>
            </a:r>
          </a:p>
          <a:p>
            <a:pPr algn="just"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8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СП 136.13330.2012 </a:t>
            </a:r>
            <a:r>
              <a:rPr lang="ru-RU" sz="1800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</a:rPr>
              <a:t>«Здания и сооружения. Общие положения проектирования с учётом доступности для маломобильных групп населения» (с изменением № 1)</a:t>
            </a:r>
          </a:p>
          <a:p>
            <a:pPr algn="just"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8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СП 137.13330.2012 </a:t>
            </a:r>
            <a:r>
              <a:rPr lang="ru-RU" sz="1800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</a:rPr>
              <a:t>«Жилая среда с планировочными элементами, доступными инвалидам. Правила проектирования» (с изменением № 1)</a:t>
            </a:r>
          </a:p>
          <a:p>
            <a:pPr algn="just"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8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СП 138.13330.2012 </a:t>
            </a:r>
            <a:r>
              <a:rPr lang="ru-RU" sz="1800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</a:rPr>
              <a:t>«Общественные здания и сооружения, доступные маломобильным группам населения. Правила проектирования» (с изменением № 1)</a:t>
            </a:r>
          </a:p>
          <a:p>
            <a:pPr algn="just"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8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СП 139.13330.2012 </a:t>
            </a:r>
            <a:r>
              <a:rPr lang="ru-RU" sz="1800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</a:rPr>
              <a:t>«Здания и помещения с местами труда для инвалидов. Правила проектирования» (с изменением № 1)</a:t>
            </a:r>
          </a:p>
          <a:p>
            <a:pPr algn="just"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8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СП 140.13330.2012 </a:t>
            </a:r>
            <a:r>
              <a:rPr lang="ru-RU" sz="1800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</a:rPr>
              <a:t>«Городская среда. Правила проектирования для маломобильных групп населения» (с изменением № 1)</a:t>
            </a:r>
          </a:p>
          <a:p>
            <a:pPr algn="just"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8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СП 141.13330.2012 </a:t>
            </a:r>
            <a:r>
              <a:rPr lang="ru-RU" sz="1800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</a:rPr>
              <a:t>«Учреждения социального обслуживания маломобильных групп населения. Правила расчёта и размещения» (с изменением № 1)</a:t>
            </a:r>
            <a:endParaRPr lang="en-US" sz="1800" dirty="0">
              <a:solidFill>
                <a:schemeClr val="bg1">
                  <a:lumMod val="85000"/>
                  <a:lumOff val="15000"/>
                </a:schemeClr>
              </a:solidFill>
              <a:latin typeface="PP Pangram Sans Narrow"/>
            </a:endParaRPr>
          </a:p>
          <a:p>
            <a:pPr algn="just"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8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СП 143.13330.2012 </a:t>
            </a:r>
            <a:r>
              <a:rPr lang="ru-RU" sz="1800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</a:rPr>
              <a:t>«Помещения для досуговой и физкультурно-оздоровительной деятельности маломобильных групп населения. Правила проектирования»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733899F-CAB9-36CC-9D6B-FEE92CC04C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886" y="138431"/>
            <a:ext cx="1155980" cy="66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1229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E6BE8A-52F6-4737-9814-86153DD296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3276" y="1"/>
            <a:ext cx="11248724" cy="962526"/>
          </a:xfr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ru-RU" sz="28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Иные национальные стандарты и своды правил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1F75ED1-8243-4F9F-A01F-FAE7C7CA4B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4967" y="1434164"/>
            <a:ext cx="11782066" cy="5285405"/>
          </a:xfrm>
        </p:spPr>
        <p:txBody>
          <a:bodyPr>
            <a:noAutofit/>
          </a:bodyPr>
          <a:lstStyle/>
          <a:p>
            <a:pPr algn="just"/>
            <a:r>
              <a:rPr lang="ru-RU" sz="1400" b="1" i="0" strike="noStrike" dirty="0">
                <a:solidFill>
                  <a:schemeClr val="accent3">
                    <a:lumMod val="75000"/>
                  </a:schemeClr>
                </a:solidFill>
                <a:effectLst/>
                <a:latin typeface="PP Pangram Sans Narrow"/>
              </a:rPr>
              <a:t>ГОСТ Р 51671-2020</a:t>
            </a:r>
            <a:r>
              <a:rPr lang="ru-RU" sz="1400" b="0" i="0" dirty="0">
                <a:solidFill>
                  <a:schemeClr val="accent3">
                    <a:lumMod val="75000"/>
                  </a:schemeClr>
                </a:solidFill>
                <a:effectLst/>
                <a:latin typeface="PP Pangram Sans Narrow"/>
              </a:rPr>
              <a:t> </a:t>
            </a:r>
            <a:r>
              <a:rPr lang="ru-RU" sz="1400" b="0" i="0" dirty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PP Pangram Sans Narrow"/>
              </a:rPr>
              <a:t>Средства связи и информации технические общего пользования, доступные для инвалидов. Классификация. Требования доступности и безопасности.</a:t>
            </a:r>
          </a:p>
          <a:p>
            <a:pPr algn="just"/>
            <a:r>
              <a:rPr lang="ru-RU" sz="1400" b="1" i="0" strike="noStrike" dirty="0">
                <a:solidFill>
                  <a:schemeClr val="accent3">
                    <a:lumMod val="75000"/>
                  </a:schemeClr>
                </a:solidFill>
                <a:effectLst/>
                <a:latin typeface="PP Pangram Sans Narrow"/>
              </a:rPr>
              <a:t>ГОСТ Р 52872-2019</a:t>
            </a:r>
            <a:r>
              <a:rPr lang="ru-RU" sz="1400" b="0" i="0" dirty="0">
                <a:solidFill>
                  <a:schemeClr val="accent3">
                    <a:lumMod val="75000"/>
                  </a:schemeClr>
                </a:solidFill>
                <a:effectLst/>
                <a:latin typeface="PP Pangram Sans Narrow"/>
              </a:rPr>
              <a:t> </a:t>
            </a:r>
            <a:r>
              <a:rPr lang="ru-RU" sz="1400" b="0" i="0" dirty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PP Pangram Sans Narrow"/>
              </a:rPr>
              <a:t>Интернет-ресурсы и другая информация, представленная в электронно-цифровой форме. Приложения для стационарных и мобильных устройств, иные пользовательские интерфейсы. Требования доступности для людей с инвалидностью и других лиц с ограничениями жизнедеятельности.</a:t>
            </a:r>
          </a:p>
          <a:p>
            <a:pPr algn="just"/>
            <a:r>
              <a:rPr lang="ru-RU" sz="1400" b="1" i="0" strike="noStrike" dirty="0">
                <a:solidFill>
                  <a:schemeClr val="accent3">
                    <a:lumMod val="75000"/>
                  </a:schemeClr>
                </a:solidFill>
                <a:effectLst/>
                <a:latin typeface="PP Pangram Sans Narrow"/>
              </a:rPr>
              <a:t>ГОСТ Р 52131-2019</a:t>
            </a:r>
            <a:r>
              <a:rPr lang="ru-RU" sz="1400" b="0" i="0" dirty="0">
                <a:solidFill>
                  <a:schemeClr val="accent3">
                    <a:lumMod val="75000"/>
                  </a:schemeClr>
                </a:solidFill>
                <a:effectLst/>
                <a:latin typeface="PP Pangram Sans Narrow"/>
              </a:rPr>
              <a:t> </a:t>
            </a:r>
            <a:r>
              <a:rPr lang="ru-RU" sz="1400" b="0" i="0" dirty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PP Pangram Sans Narrow"/>
              </a:rPr>
              <a:t>Средства отображения информации знаковые для инвалидов. Технические требования.</a:t>
            </a:r>
          </a:p>
          <a:p>
            <a:pPr algn="just"/>
            <a:r>
              <a:rPr lang="ru-RU" sz="1400" b="1" i="0" strike="noStrike" dirty="0">
                <a:solidFill>
                  <a:schemeClr val="accent3">
                    <a:lumMod val="75000"/>
                  </a:schemeClr>
                </a:solidFill>
                <a:effectLst/>
                <a:latin typeface="PP Pangram Sans Narrow"/>
              </a:rPr>
              <a:t>ГОСТ Р 54410-2011/ISO/IEC TR 19766:2007</a:t>
            </a:r>
            <a:r>
              <a:rPr lang="ru-RU" sz="1400" b="0" i="0" dirty="0">
                <a:solidFill>
                  <a:schemeClr val="accent3">
                    <a:lumMod val="75000"/>
                  </a:schemeClr>
                </a:solidFill>
                <a:effectLst/>
                <a:latin typeface="PP Pangram Sans Narrow"/>
              </a:rPr>
              <a:t> </a:t>
            </a:r>
            <a:r>
              <a:rPr lang="ru-RU" sz="1400" b="0" i="0" dirty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PP Pangram Sans Narrow"/>
              </a:rPr>
              <a:t>Информационные технологии. Рекомендации по дизайну графических значков и символов, доступных всем пользователям, включая граждан пожилого возраста и лиц с ограничениями жизнедеятельности.</a:t>
            </a:r>
          </a:p>
          <a:p>
            <a:pPr algn="just"/>
            <a:r>
              <a:rPr lang="ru-RU" sz="1400" b="1" i="0" strike="noStrike" dirty="0">
                <a:solidFill>
                  <a:schemeClr val="accent3">
                    <a:lumMod val="75000"/>
                  </a:schemeClr>
                </a:solidFill>
                <a:effectLst/>
                <a:latin typeface="PP Pangram Sans Narrow"/>
              </a:rPr>
              <a:t>ГОСТ Р ИСО 10542-1-2015</a:t>
            </a:r>
            <a:r>
              <a:rPr lang="ru-RU" sz="1400" b="0" i="0" dirty="0">
                <a:solidFill>
                  <a:schemeClr val="accent3">
                    <a:lumMod val="75000"/>
                  </a:schemeClr>
                </a:solidFill>
                <a:effectLst/>
                <a:latin typeface="PP Pangram Sans Narrow"/>
              </a:rPr>
              <a:t> </a:t>
            </a:r>
            <a:r>
              <a:rPr lang="ru-RU" sz="1400" b="0" i="0" dirty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PP Pangram Sans Narrow"/>
              </a:rPr>
              <a:t>Системы и устройства технические для инвалидов или людей с ограничениями жизнедеятельности. Устройства крепления кресел-колясок и системы удержания пользователей.</a:t>
            </a:r>
          </a:p>
          <a:p>
            <a:pPr algn="just"/>
            <a:r>
              <a:rPr lang="ru-RU" sz="1400" b="1" i="0" strike="noStrike" dirty="0">
                <a:solidFill>
                  <a:schemeClr val="accent3">
                    <a:lumMod val="75000"/>
                  </a:schemeClr>
                </a:solidFill>
                <a:effectLst/>
                <a:latin typeface="PP Pangram Sans Narrow"/>
              </a:rPr>
              <a:t>ГОСТ Р 51083-2021</a:t>
            </a:r>
            <a:r>
              <a:rPr lang="ru-RU" sz="1400" b="0" i="0" dirty="0">
                <a:solidFill>
                  <a:schemeClr val="accent3">
                    <a:lumMod val="75000"/>
                  </a:schemeClr>
                </a:solidFill>
                <a:effectLst/>
                <a:latin typeface="PP Pangram Sans Narrow"/>
              </a:rPr>
              <a:t> </a:t>
            </a:r>
            <a:r>
              <a:rPr lang="ru-RU" sz="1400" b="0" i="0" dirty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PP Pangram Sans Narrow"/>
              </a:rPr>
              <a:t>Кресла-коляски с ручным приводом. Общие технические условия</a:t>
            </a:r>
            <a:r>
              <a:rPr lang="ru-RU" sz="1400" b="0" i="1" dirty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PP Pangram Sans Narrow"/>
              </a:rPr>
              <a:t>.</a:t>
            </a:r>
            <a:endParaRPr lang="ru-RU" sz="1400" b="0" i="0" dirty="0">
              <a:solidFill>
                <a:schemeClr val="bg1">
                  <a:lumMod val="85000"/>
                  <a:lumOff val="15000"/>
                </a:schemeClr>
              </a:solidFill>
              <a:effectLst/>
              <a:latin typeface="PP Pangram Sans Narrow"/>
            </a:endParaRPr>
          </a:p>
          <a:p>
            <a:pPr algn="just"/>
            <a:r>
              <a:rPr lang="ru-RU" sz="1400" b="1" i="0" strike="noStrike" dirty="0">
                <a:solidFill>
                  <a:schemeClr val="accent3">
                    <a:lumMod val="75000"/>
                  </a:schemeClr>
                </a:solidFill>
                <a:effectLst/>
                <a:latin typeface="PP Pangram Sans Narrow"/>
              </a:rPr>
              <a:t>ГОСТ Р 57959-2017</a:t>
            </a:r>
            <a:r>
              <a:rPr lang="ru-RU" sz="1400" b="0" i="0" dirty="0">
                <a:solidFill>
                  <a:schemeClr val="accent3">
                    <a:lumMod val="75000"/>
                  </a:schemeClr>
                </a:solidFill>
                <a:effectLst/>
                <a:latin typeface="PP Pangram Sans Narrow"/>
              </a:rPr>
              <a:t> </a:t>
            </a:r>
            <a:r>
              <a:rPr lang="ru-RU" sz="1400" b="0" i="0" dirty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PP Pangram Sans Narrow"/>
              </a:rPr>
              <a:t>Реабилитация инвалидов. Рабочее место для инвалида с поражением опорно-двигательного аппарата.</a:t>
            </a:r>
          </a:p>
          <a:p>
            <a:pPr algn="just"/>
            <a:r>
              <a:rPr lang="ru-RU" sz="1400" b="1" i="0" strike="noStrike" dirty="0">
                <a:solidFill>
                  <a:schemeClr val="accent3">
                    <a:lumMod val="75000"/>
                  </a:schemeClr>
                </a:solidFill>
                <a:effectLst/>
                <a:latin typeface="PP Pangram Sans Narrow"/>
              </a:rPr>
              <a:t>ГОСТ Р 54406-2021</a:t>
            </a:r>
            <a:r>
              <a:rPr lang="ru-RU" sz="1400" b="0" i="0" dirty="0">
                <a:solidFill>
                  <a:schemeClr val="accent3">
                    <a:lumMod val="75000"/>
                  </a:schemeClr>
                </a:solidFill>
                <a:effectLst/>
                <a:latin typeface="PP Pangram Sans Narrow"/>
              </a:rPr>
              <a:t> </a:t>
            </a:r>
            <a:r>
              <a:rPr lang="ru-RU" sz="1400" b="0" i="0" dirty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PP Pangram Sans Narrow"/>
              </a:rPr>
              <a:t>Пандусы, установленные на транспортных средствах, для пользователей кресел-колясок и людей с ограниченной подвижностью. Требования безопасности и испытания.</a:t>
            </a:r>
          </a:p>
          <a:p>
            <a:pPr algn="just"/>
            <a:r>
              <a:rPr lang="ru-RU" sz="1400" b="1" i="0" strike="noStrike" dirty="0">
                <a:solidFill>
                  <a:schemeClr val="accent3">
                    <a:lumMod val="75000"/>
                  </a:schemeClr>
                </a:solidFill>
                <a:effectLst/>
                <a:latin typeface="PP Pangram Sans Narrow"/>
              </a:rPr>
              <a:t>ГОСТ Р 57763-2017</a:t>
            </a:r>
            <a:r>
              <a:rPr lang="ru-RU" sz="1400" b="0" i="0" dirty="0">
                <a:solidFill>
                  <a:schemeClr val="accent3">
                    <a:lumMod val="75000"/>
                  </a:schemeClr>
                </a:solidFill>
                <a:effectLst/>
                <a:latin typeface="PP Pangram Sans Narrow"/>
              </a:rPr>
              <a:t> </a:t>
            </a:r>
            <a:r>
              <a:rPr lang="ru-RU" sz="1400" b="0" i="0" dirty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PP Pangram Sans Narrow"/>
              </a:rPr>
              <a:t>Скрытые субтитры для инвалидов по слуху. Общие технические требования.</a:t>
            </a:r>
          </a:p>
          <a:p>
            <a:pPr algn="just"/>
            <a:r>
              <a:rPr lang="ru-RU" sz="1400" b="1" i="0" strike="noStrike" dirty="0">
                <a:solidFill>
                  <a:schemeClr val="accent3">
                    <a:lumMod val="75000"/>
                  </a:schemeClr>
                </a:solidFill>
                <a:effectLst/>
                <a:latin typeface="PP Pangram Sans Narrow"/>
              </a:rPr>
              <a:t>ГОСТ Р 57636-2017</a:t>
            </a:r>
            <a:r>
              <a:rPr lang="ru-RU" sz="1400" b="0" i="0" dirty="0">
                <a:solidFill>
                  <a:schemeClr val="accent3">
                    <a:lumMod val="75000"/>
                  </a:schemeClr>
                </a:solidFill>
                <a:effectLst/>
                <a:latin typeface="PP Pangram Sans Narrow"/>
              </a:rPr>
              <a:t> </a:t>
            </a:r>
            <a:r>
              <a:rPr lang="ru-RU" sz="1400" b="0" i="0" dirty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PP Pangram Sans Narrow"/>
              </a:rPr>
              <a:t>Язык русский жестовый. Услуги по переводу для инвалидов по слуху. Основные положения.</a:t>
            </a:r>
          </a:p>
          <a:p>
            <a:pPr algn="just"/>
            <a:r>
              <a:rPr lang="ru-RU" sz="1400" b="1" i="0" strike="noStrike" dirty="0">
                <a:solidFill>
                  <a:schemeClr val="accent3">
                    <a:lumMod val="75000"/>
                  </a:schemeClr>
                </a:solidFill>
                <a:effectLst/>
                <a:latin typeface="PP Pangram Sans Narrow"/>
              </a:rPr>
              <a:t>ГОСТ Р 57767-2017</a:t>
            </a:r>
            <a:r>
              <a:rPr lang="ru-RU" sz="1400" b="0" i="0" dirty="0">
                <a:solidFill>
                  <a:schemeClr val="accent3">
                    <a:lumMod val="75000"/>
                  </a:schemeClr>
                </a:solidFill>
                <a:effectLst/>
                <a:latin typeface="PP Pangram Sans Narrow"/>
              </a:rPr>
              <a:t> </a:t>
            </a:r>
            <a:r>
              <a:rPr lang="ru-RU" sz="1400" b="0" i="0" dirty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PP Pangram Sans Narrow"/>
              </a:rPr>
              <a:t>Субтитры к кино- и видеопродукции для инвалидов по слуху. Общие технические требования по информационной доступности.</a:t>
            </a:r>
          </a:p>
          <a:p>
            <a:pPr algn="just"/>
            <a:r>
              <a:rPr lang="ru-RU" sz="1400" b="1" i="0" strike="noStrike" dirty="0">
                <a:solidFill>
                  <a:schemeClr val="accent3">
                    <a:lumMod val="75000"/>
                  </a:schemeClr>
                </a:solidFill>
                <a:effectLst/>
                <a:latin typeface="PP Pangram Sans Narrow"/>
              </a:rPr>
              <a:t>ГОСТ Р 59810-2021</a:t>
            </a:r>
            <a:r>
              <a:rPr lang="ru-RU" sz="1400" b="0" i="0" dirty="0">
                <a:solidFill>
                  <a:schemeClr val="accent3">
                    <a:lumMod val="75000"/>
                  </a:schemeClr>
                </a:solidFill>
                <a:effectLst/>
                <a:latin typeface="PP Pangram Sans Narrow"/>
              </a:rPr>
              <a:t>  </a:t>
            </a:r>
            <a:r>
              <a:rPr lang="ru-RU" sz="1400" b="0" i="0" dirty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PP Pangram Sans Narrow"/>
              </a:rPr>
              <a:t>Средства вспомогательные для инвалидов. Сигнализаторы звука цифровые. Классификация. Технические требования и методы контроля.</a:t>
            </a:r>
          </a:p>
          <a:p>
            <a:pPr algn="just"/>
            <a:r>
              <a:rPr lang="ru-RU" sz="1400" b="1" i="0" strike="noStrike" dirty="0">
                <a:solidFill>
                  <a:schemeClr val="accent3">
                    <a:lumMod val="75000"/>
                  </a:schemeClr>
                </a:solidFill>
                <a:effectLst/>
                <a:latin typeface="PP Pangram Sans Narrow"/>
              </a:rPr>
              <a:t>ГОСТ Р 51633-2021</a:t>
            </a:r>
            <a:r>
              <a:rPr lang="ru-RU" sz="1400" b="0" i="0" dirty="0">
                <a:solidFill>
                  <a:schemeClr val="accent3">
                    <a:lumMod val="75000"/>
                  </a:schemeClr>
                </a:solidFill>
                <a:effectLst/>
                <a:latin typeface="PP Pangram Sans Narrow"/>
              </a:rPr>
              <a:t> </a:t>
            </a:r>
            <a:r>
              <a:rPr lang="ru-RU" sz="1400" b="0" i="0" dirty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PP Pangram Sans Narrow"/>
              </a:rPr>
              <a:t>Устройства и приспособления реабилитационные, используемые инвалидами в жилых помещениях. Общие технические требования.</a:t>
            </a:r>
          </a:p>
          <a:p>
            <a:pPr marL="0" indent="0" algn="just">
              <a:buNone/>
            </a:pPr>
            <a:endParaRPr lang="ru-RU" sz="1400" b="0" i="0" dirty="0">
              <a:solidFill>
                <a:schemeClr val="accent3">
                  <a:lumMod val="75000"/>
                </a:schemeClr>
              </a:solidFill>
              <a:effectLst/>
              <a:latin typeface="PP Pangram Sans Narrow"/>
            </a:endParaRPr>
          </a:p>
          <a:p>
            <a:pPr marL="0" indent="0" algn="just">
              <a:buNone/>
            </a:pPr>
            <a:endParaRPr lang="ru-RU" sz="1400" b="0" i="0" dirty="0">
              <a:solidFill>
                <a:schemeClr val="accent3">
                  <a:lumMod val="75000"/>
                </a:schemeClr>
              </a:solidFill>
              <a:effectLst/>
              <a:latin typeface="PP Pangram Sans Narrow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C2540AE-1799-12F7-5027-03D23879E4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886" y="138431"/>
            <a:ext cx="969964" cy="554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78672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E6BE8A-52F6-4737-9814-86153DD296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3276" y="1"/>
            <a:ext cx="11248724" cy="962526"/>
          </a:xfr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ru-RU" sz="28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Иные национальные стандарты и своды правил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1F75ED1-8243-4F9F-A01F-FAE7C7CA4B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698" y="1166433"/>
            <a:ext cx="11782066" cy="5430919"/>
          </a:xfrm>
        </p:spPr>
        <p:txBody>
          <a:bodyPr>
            <a:noAutofit/>
          </a:bodyPr>
          <a:lstStyle/>
          <a:p>
            <a:pPr algn="just"/>
            <a:r>
              <a:rPr lang="ru-RU" sz="1400" b="1" i="0" dirty="0">
                <a:solidFill>
                  <a:schemeClr val="accent3">
                    <a:lumMod val="75000"/>
                  </a:schemeClr>
                </a:solidFill>
                <a:effectLst/>
                <a:latin typeface="PP Pangram Sans Narrow"/>
              </a:rPr>
              <a:t>ГОСТ Р 52873-2021 </a:t>
            </a:r>
            <a:r>
              <a:rPr lang="ru-RU" sz="1400" b="0" i="0" dirty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PP Pangram Sans Narrow"/>
              </a:rPr>
              <a:t>Комплексы электронно-цифровые интерактивные, рассчитанные на использование людьми с инвалидностью и другими ограничениями жизнедеятельности. Системы вывода текстовой информации в форме синтезированной речи. Технические требования.</a:t>
            </a:r>
          </a:p>
          <a:p>
            <a:pPr algn="just"/>
            <a:r>
              <a:rPr lang="ru-RU" sz="1400" b="1" i="0" dirty="0">
                <a:solidFill>
                  <a:schemeClr val="accent3">
                    <a:lumMod val="75000"/>
                  </a:schemeClr>
                </a:solidFill>
                <a:effectLst/>
                <a:latin typeface="PP Pangram Sans Narrow"/>
              </a:rPr>
              <a:t>ГОСТ Р 59591-2021 </a:t>
            </a:r>
            <a:r>
              <a:rPr lang="ru-RU" sz="1400" b="0" i="0" dirty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PP Pangram Sans Narrow"/>
              </a:rPr>
              <a:t>Тактильно-звуковые устройства для информационного обеспечения инвалидов по зрению. Звуковые указатели. Звуковые маяки. Тактильно-сенсорные терминалы. Разработка, производство, условия применения.</a:t>
            </a:r>
          </a:p>
          <a:p>
            <a:pPr algn="just"/>
            <a:r>
              <a:rPr lang="ru-RU" sz="1400" b="1" i="0" dirty="0">
                <a:solidFill>
                  <a:schemeClr val="accent3">
                    <a:lumMod val="75000"/>
                  </a:schemeClr>
                </a:solidFill>
                <a:effectLst/>
                <a:latin typeface="PP Pangram Sans Narrow"/>
              </a:rPr>
              <a:t>ГОСТ Р 59601-2021 </a:t>
            </a:r>
            <a:r>
              <a:rPr lang="ru-RU" sz="1400" b="0" i="0" dirty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PP Pangram Sans Narrow"/>
              </a:rPr>
              <a:t>Тактильные мнемосхемы и указатели. Разработка, производство, условия применения.</a:t>
            </a:r>
          </a:p>
          <a:p>
            <a:pPr algn="just"/>
            <a:r>
              <a:rPr lang="ru-RU" sz="14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ГОСТ Р 59602-2021 </a:t>
            </a:r>
            <a:r>
              <a:rPr lang="ru-RU" sz="1400" b="0" i="0" dirty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PP Pangram Sans Narrow"/>
              </a:rPr>
              <a:t>Тактильно-визуальные средства информирования и навигации для инвалидов по зрению. Технические требования.</a:t>
            </a:r>
          </a:p>
          <a:p>
            <a:pPr algn="just"/>
            <a:r>
              <a:rPr lang="ru-RU" sz="14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ГОСТ Р 52874-2021 </a:t>
            </a:r>
            <a:r>
              <a:rPr lang="ru-RU" sz="1400" b="0" i="0" dirty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PP Pangram Sans Narrow"/>
              </a:rPr>
              <a:t>Рабочее место для инвалидов по зрению специальное. Порядок разработки и сопровождения.</a:t>
            </a:r>
          </a:p>
          <a:p>
            <a:pPr algn="just"/>
            <a:r>
              <a:rPr lang="ru-RU" sz="14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ГОСТ Р 51645-2017 </a:t>
            </a:r>
            <a:r>
              <a:rPr lang="ru-RU" sz="1400" b="0" i="0" dirty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PP Pangram Sans Narrow"/>
              </a:rPr>
              <a:t>Рабочее место для инвалида по зрению типовое специальное компьютерное. Технические требования к оборудованию и к производственной среде.</a:t>
            </a:r>
          </a:p>
          <a:p>
            <a:pPr algn="just"/>
            <a:r>
              <a:rPr lang="ru-RU" sz="14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ГОСТ Р 56832-2020 </a:t>
            </a:r>
            <a:r>
              <a:rPr lang="ru-RU" sz="1400" b="0" i="0" dirty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PP Pangram Sans Narrow"/>
              </a:rPr>
              <a:t>Шрифт Брайля. Требования и размеры.</a:t>
            </a:r>
          </a:p>
          <a:p>
            <a:pPr algn="just"/>
            <a:r>
              <a:rPr lang="ru-RU" sz="14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ГОСТ Р 58511-2019 </a:t>
            </a:r>
            <a:r>
              <a:rPr lang="ru-RU" sz="1400" b="0" i="0" dirty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PP Pangram Sans Narrow"/>
              </a:rPr>
              <a:t>Символы Брайля и оформление </a:t>
            </a:r>
            <a:r>
              <a:rPr lang="ru-RU" sz="1400" b="0" i="0" dirty="0" err="1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PP Pangram Sans Narrow"/>
              </a:rPr>
              <a:t>брайлевских</a:t>
            </a:r>
            <a:r>
              <a:rPr lang="ru-RU" sz="1400" b="0" i="0" dirty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PP Pangram Sans Narrow"/>
              </a:rPr>
              <a:t> изданий.</a:t>
            </a:r>
          </a:p>
          <a:p>
            <a:pPr algn="just"/>
            <a:r>
              <a:rPr lang="ru-RU" sz="14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ГОСТ Р ИСО 17049-2015 </a:t>
            </a:r>
            <a:r>
              <a:rPr lang="ru-RU" sz="1400" b="0" i="0" dirty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PP Pangram Sans Narrow"/>
              </a:rPr>
              <a:t>Доступный дизайн. Применение шрифта Брайля на указателях, оборудовании и аппаратах.</a:t>
            </a:r>
          </a:p>
          <a:p>
            <a:pPr algn="just"/>
            <a:r>
              <a:rPr lang="ru-RU" sz="14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ГОСТ Р 58512-2019 </a:t>
            </a:r>
            <a:r>
              <a:rPr lang="ru-RU" sz="1400" b="0" i="0" dirty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PP Pangram Sans Narrow"/>
              </a:rPr>
              <a:t>Рельефно-графические изображения для слепых. Технические характеристики.</a:t>
            </a:r>
          </a:p>
          <a:p>
            <a:pPr algn="just"/>
            <a:r>
              <a:rPr lang="ru-RU" sz="14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ГОСТ Р 52871-2017 </a:t>
            </a:r>
            <a:r>
              <a:rPr lang="ru-RU" sz="1400" b="0" i="0" dirty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PP Pangram Sans Narrow"/>
              </a:rPr>
              <a:t>Дисплеи для слабовидящих. Требования и характеристики.</a:t>
            </a:r>
          </a:p>
          <a:p>
            <a:pPr algn="just"/>
            <a:r>
              <a:rPr lang="ru-RU" sz="14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ГОСТ Р ИСО 23600-2013</a:t>
            </a:r>
            <a:r>
              <a:rPr lang="ru-RU" sz="1400" b="1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</a:rPr>
              <a:t> </a:t>
            </a:r>
            <a:r>
              <a:rPr lang="ru-RU" sz="1400" b="0" i="0" dirty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PP Pangram Sans Narrow"/>
              </a:rPr>
              <a:t>Вспомогательные технические средства для лиц с нарушением функций зрения и лиц с нарушением функций зрения и слуха. Звуковые и тактильные сигналы дорожных светофоров.</a:t>
            </a:r>
          </a:p>
          <a:p>
            <a:pPr algn="just"/>
            <a:r>
              <a:rPr lang="ru-RU" sz="14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ГОСТ Р 59431-2021 </a:t>
            </a:r>
            <a:r>
              <a:rPr lang="ru-RU" sz="1400" b="0" i="0" dirty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PP Pangram Sans Narrow"/>
              </a:rPr>
              <a:t>Система </a:t>
            </a:r>
            <a:r>
              <a:rPr lang="ru-RU" sz="1400" b="0" i="0" dirty="0" err="1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PP Pangram Sans Narrow"/>
              </a:rPr>
              <a:t>радиоинформирования</a:t>
            </a:r>
            <a:r>
              <a:rPr lang="ru-RU" sz="1400" b="0" i="0" dirty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PP Pangram Sans Narrow"/>
              </a:rPr>
              <a:t> и звукового ориентирования для инвалидов по зрению и других маломобильных групп населения. Технические требования. Методы испытаний.</a:t>
            </a:r>
          </a:p>
          <a:p>
            <a:pPr algn="just"/>
            <a:r>
              <a:rPr lang="ru-RU" sz="1400" b="1" i="0" dirty="0">
                <a:solidFill>
                  <a:schemeClr val="accent3">
                    <a:lumMod val="75000"/>
                  </a:schemeClr>
                </a:solidFill>
                <a:effectLst/>
                <a:latin typeface="PP Pangram Sans Narrow"/>
              </a:rPr>
              <a:t>ГОСТ Р 57891-2022 </a:t>
            </a:r>
            <a:r>
              <a:rPr lang="ru-RU" sz="1400" b="0" i="0" dirty="0" err="1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PP Pangram Sans Narrow"/>
              </a:rPr>
              <a:t>Тифлокомментирование</a:t>
            </a:r>
            <a:r>
              <a:rPr lang="ru-RU" sz="1400" b="0" i="0" dirty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PP Pangram Sans Narrow"/>
              </a:rPr>
              <a:t> и </a:t>
            </a:r>
            <a:r>
              <a:rPr lang="ru-RU" sz="1400" b="0" i="0" dirty="0" err="1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PP Pangram Sans Narrow"/>
              </a:rPr>
              <a:t>тифлокомментарий</a:t>
            </a:r>
            <a:r>
              <a:rPr lang="ru-RU" sz="1400" b="0" i="0" dirty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PP Pangram Sans Narrow"/>
              </a:rPr>
              <a:t>. Термины и определения.</a:t>
            </a:r>
          </a:p>
          <a:p>
            <a:pPr algn="just"/>
            <a:r>
              <a:rPr lang="ru-RU" sz="1400" b="1" i="0" dirty="0">
                <a:solidFill>
                  <a:schemeClr val="accent3">
                    <a:lumMod val="75000"/>
                  </a:schemeClr>
                </a:solidFill>
                <a:effectLst/>
                <a:latin typeface="PP Pangram Sans Narrow"/>
              </a:rPr>
              <a:t>ГОСТ Р 59813-2021 </a:t>
            </a:r>
            <a:r>
              <a:rPr lang="ru-RU" sz="1400" b="0" i="0" dirty="0" err="1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PP Pangram Sans Narrow"/>
              </a:rPr>
              <a:t>Тифлокомментирование</a:t>
            </a:r>
            <a:r>
              <a:rPr lang="ru-RU" sz="1400" b="0" i="0" dirty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PP Pangram Sans Narrow"/>
              </a:rPr>
              <a:t>. Общие требования.</a:t>
            </a:r>
          </a:p>
          <a:p>
            <a:pPr algn="just"/>
            <a:endParaRPr lang="ru-RU" sz="1400" b="0" i="0" dirty="0">
              <a:solidFill>
                <a:schemeClr val="accent3">
                  <a:lumMod val="75000"/>
                </a:schemeClr>
              </a:solidFill>
              <a:effectLst/>
              <a:latin typeface="PP Pangram Sans Narrow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C2540AE-1799-12F7-5027-03D23879E4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886" y="138431"/>
            <a:ext cx="1036570" cy="592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83929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E6BE8A-52F6-4737-9814-86153DD296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3276" y="1"/>
            <a:ext cx="11248724" cy="962526"/>
          </a:xfr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ru-RU" sz="28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Иные национальные стандарты и своды правил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1F75ED1-8243-4F9F-A01F-FAE7C7CA4B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886" y="1100957"/>
            <a:ext cx="11782066" cy="5285405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just"/>
            <a:r>
              <a:rPr lang="ru-RU" sz="15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ГОСТ 33652-2019 </a:t>
            </a:r>
            <a:r>
              <a:rPr lang="ru-RU" sz="1500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</a:rPr>
              <a:t>Лифты. Специальные требования безопасности и доступности для инвалидов и других маломобильных групп населения.</a:t>
            </a:r>
          </a:p>
          <a:p>
            <a:pPr algn="just"/>
            <a:r>
              <a:rPr lang="ru-RU" sz="15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ГОСТ Р 55966-2014 (CEN/TS 81-76:2011) </a:t>
            </a:r>
            <a:r>
              <a:rPr lang="ru-RU" sz="1500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</a:rPr>
              <a:t>Лифты. Специальные требования безопасности к лифтам, используемым для эвакуации инвалидов и других маломобильных групп населения.</a:t>
            </a:r>
          </a:p>
          <a:p>
            <a:pPr algn="just"/>
            <a:r>
              <a:rPr lang="ru-RU" sz="15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ГОСТ Р 57448-2017</a:t>
            </a:r>
            <a:r>
              <a:rPr lang="ru-RU" sz="1500" b="1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</a:rPr>
              <a:t> </a:t>
            </a:r>
            <a:r>
              <a:rPr lang="ru-RU" sz="1500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</a:rPr>
              <a:t>Платформы подъёмные для инвалидов и других маломобильных групп населения. Ввод в эксплуатацию. Общие требования.</a:t>
            </a:r>
          </a:p>
          <a:p>
            <a:pPr algn="just"/>
            <a:r>
              <a:rPr lang="ru-RU" sz="15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ГОСТ Р 56421-2015 </a:t>
            </a:r>
            <a:r>
              <a:rPr lang="ru-RU" sz="1500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</a:rPr>
              <a:t>Платформы подъёмные для инвалидов и других маломобильных групп населения. Общие требования безопасности при эксплуатации.</a:t>
            </a:r>
          </a:p>
          <a:p>
            <a:pPr algn="just"/>
            <a:r>
              <a:rPr lang="ru-RU" sz="15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ГОСТ Р 55641-2013 </a:t>
            </a:r>
            <a:r>
              <a:rPr lang="ru-RU" sz="1500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</a:rPr>
              <a:t>Платформы подъёмные для инвалидов и других маломобильных групп населения. Диспетчерский контроль. Общие технические требования.</a:t>
            </a:r>
          </a:p>
          <a:p>
            <a:pPr algn="just"/>
            <a:r>
              <a:rPr lang="ru-RU" sz="15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ГОСТ Р 34682.1-2020 (EN 81-40:2008) </a:t>
            </a:r>
            <a:r>
              <a:rPr lang="ru-RU" sz="1500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</a:rPr>
              <a:t>Платформы подъемные для инвалидов и других маломобильных групп населения. Требования безопасности к устройству и установке. Часть 1. Платформы лестничные и с наклонным перемещением.</a:t>
            </a:r>
          </a:p>
          <a:p>
            <a:pPr algn="just"/>
            <a:r>
              <a:rPr lang="ru-RU" sz="15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ГОСТ Р 34682.2-2020 (EN 81-41:2010)</a:t>
            </a:r>
            <a:r>
              <a:rPr lang="ru-RU" sz="1500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 </a:t>
            </a:r>
            <a:r>
              <a:rPr lang="ru-RU" sz="1500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</a:rPr>
              <a:t>Платформы подъемные для инвалидов и других маломобильных групп населения. Требования безопасности к устройству и установке. Часть 2. Платформы с вертикальным перемещением.</a:t>
            </a:r>
          </a:p>
          <a:p>
            <a:pPr algn="just"/>
            <a:r>
              <a:rPr lang="ru-RU" sz="15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ГОСТ Р 34682.3-2020 </a:t>
            </a:r>
            <a:r>
              <a:rPr lang="ru-RU" sz="1500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</a:rPr>
              <a:t>Платформы подъемные для инвалидов и других маломобильных групп населения. Требования безопасности к устройству и установке. Часть 3. Правила и методы исследований (испытаний) и измерений при сертификации. Правила отбора образцов.</a:t>
            </a:r>
          </a:p>
          <a:p>
            <a:pPr algn="just"/>
            <a:r>
              <a:rPr lang="ru-RU" sz="15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ГОСТ Р ИСО 10535-2010 </a:t>
            </a:r>
            <a:r>
              <a:rPr lang="ru-RU" sz="1500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</a:rPr>
              <a:t>Подъёмники для инвалидов. Требования и методы испытаний.</a:t>
            </a:r>
          </a:p>
          <a:p>
            <a:pPr algn="just"/>
            <a:r>
              <a:rPr lang="ru-RU" sz="15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ГОСТ Р 51764-2019 </a:t>
            </a:r>
            <a:r>
              <a:rPr lang="ru-RU" sz="1500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</a:rPr>
              <a:t>Устройства подъёмные транспортные реабилитационные для инвалидов. Общие технические требования.</a:t>
            </a:r>
          </a:p>
          <a:p>
            <a:pPr algn="just"/>
            <a:r>
              <a:rPr lang="ru-RU" sz="15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ГОСТ Р 51632-2021  </a:t>
            </a:r>
            <a:r>
              <a:rPr lang="ru-RU" sz="1500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</a:rPr>
              <a:t>Технические средства реабилитации людей с ограничениями жизнедеятельности. Общие технические требования и методы испытаний.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C2540AE-1799-12F7-5027-03D23879E4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886" y="138431"/>
            <a:ext cx="1155980" cy="66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34093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E6BE8A-52F6-4737-9814-86153DD296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3276" y="1"/>
            <a:ext cx="11248724" cy="962526"/>
          </a:xfr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ru-RU" sz="28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Иные национальные стандарты и своды правил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1F75ED1-8243-4F9F-A01F-FAE7C7CA4B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638" y="937421"/>
            <a:ext cx="11248724" cy="5775064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just"/>
            <a:r>
              <a:rPr lang="ru-RU" sz="14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ГОСТ Р 59432-2021 </a:t>
            </a:r>
            <a:r>
              <a:rPr lang="ru-RU" sz="1400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</a:rPr>
              <a:t>Дороги автомобильные общего пользования. Доступность для инвалидов и других маломобильных групп населения. Общие требования.</a:t>
            </a:r>
          </a:p>
          <a:p>
            <a:pPr algn="just"/>
            <a:r>
              <a:rPr lang="ru-RU" sz="14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ГОСТ Р 34689-2020 </a:t>
            </a:r>
            <a:r>
              <a:rPr lang="ru-RU" sz="1400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</a:rPr>
              <a:t>Вагоны метрополитена. Технические требования для перевозки инвалидов.</a:t>
            </a:r>
          </a:p>
          <a:p>
            <a:pPr algn="just"/>
            <a:r>
              <a:rPr lang="ru-RU" sz="14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ГОСТ 33190-2019 </a:t>
            </a:r>
            <a:r>
              <a:rPr lang="ru-RU" sz="1400" dirty="0">
                <a:solidFill>
                  <a:schemeClr val="bg1"/>
                </a:solidFill>
                <a:latin typeface="PP Pangram Sans Narrow"/>
              </a:rPr>
              <a:t>Вагоны пассажирские локомотивной тяги и моторвагонный подвижной состав. Технические требования для перевозки инвалидов и методы контроля.</a:t>
            </a:r>
          </a:p>
          <a:p>
            <a:pPr algn="just"/>
            <a:r>
              <a:rPr lang="ru-RU" sz="14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ГОСТ Р 50958-96</a:t>
            </a:r>
            <a:r>
              <a:rPr lang="ru-RU" sz="1400" b="1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</a:rPr>
              <a:t> </a:t>
            </a:r>
            <a:r>
              <a:rPr lang="ru-RU" sz="1400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</a:rPr>
              <a:t>Вагоны трамвайные. Технические требования для перевозки инвалидов.</a:t>
            </a:r>
          </a:p>
          <a:p>
            <a:pPr algn="just"/>
            <a:r>
              <a:rPr lang="ru-RU" sz="14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ГОСТ Р 51090-2017 </a:t>
            </a:r>
            <a:r>
              <a:rPr lang="ru-RU" sz="1400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</a:rPr>
              <a:t>Средства общественного пассажирского транспорта. Общие технические требования доступности безопасности для инвалидов.</a:t>
            </a:r>
          </a:p>
          <a:p>
            <a:pPr algn="just"/>
            <a:r>
              <a:rPr lang="ru-RU" sz="14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ГОСТ Р 58225-2018 </a:t>
            </a:r>
            <a:r>
              <a:rPr lang="ru-RU" sz="1400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</a:rPr>
              <a:t>Авиационная техника. Оборудование для обеспечения посадки в воздушное судно людей с ограниченными возможностями. Функциональные требования и требования безопасности.</a:t>
            </a:r>
          </a:p>
          <a:p>
            <a:pPr algn="just"/>
            <a:r>
              <a:rPr lang="ru-RU" sz="14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ГОСТ 32613-2014 </a:t>
            </a:r>
            <a:r>
              <a:rPr lang="ru-RU" sz="1400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</a:rPr>
              <a:t>Туристские услуги. Услуги туризма для людей с ограниченными физическими возможностями. Общие требования.</a:t>
            </a:r>
          </a:p>
          <a:p>
            <a:pPr algn="just"/>
            <a:r>
              <a:rPr lang="ru-RU" sz="14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ГОСТ Р 58178-2018 </a:t>
            </a:r>
            <a:r>
              <a:rPr lang="ru-RU" sz="1400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</a:rPr>
              <a:t>Сохранение объектов культурного наследия. Доступность объектов культурного наследия для маломобильных групп населения. Общие требования.</a:t>
            </a:r>
          </a:p>
          <a:p>
            <a:pPr algn="just"/>
            <a:r>
              <a:rPr lang="ru-RU" sz="14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ГОСТ Р 57958-2017 </a:t>
            </a:r>
            <a:r>
              <a:rPr lang="ru-RU" sz="1400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</a:rPr>
              <a:t>Условия труда инвалидов. Требования доступности и безопасности.</a:t>
            </a:r>
          </a:p>
          <a:p>
            <a:pPr algn="just"/>
            <a:r>
              <a:rPr lang="ru-RU" sz="14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ГОСТ Р 51645-2017 </a:t>
            </a:r>
            <a:r>
              <a:rPr lang="ru-RU" sz="1400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</a:rPr>
              <a:t>Рабочее место для инвалида по зрению типовое специальное компьютерное. Технические требования к оборудованию и к производственной среде.</a:t>
            </a:r>
          </a:p>
          <a:p>
            <a:pPr algn="just"/>
            <a:r>
              <a:rPr lang="ru-RU" sz="14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ГОСТ Р 52873-2021 </a:t>
            </a:r>
            <a:r>
              <a:rPr lang="ru-RU" sz="1400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</a:rPr>
              <a:t>Комплексы электронно-цифровые интерактивные, рассчитанные на использование людьми с инвалидностью и другими ограничениями жизнедеятельности. Системы вывода текстовой информации в форме синтезированной речи. Технические требования.</a:t>
            </a:r>
          </a:p>
          <a:p>
            <a:pPr algn="just"/>
            <a:r>
              <a:rPr lang="ru-RU" sz="14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ГОСТ Р 52874-2021 </a:t>
            </a:r>
            <a:r>
              <a:rPr lang="ru-RU" sz="1400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</a:rPr>
              <a:t>Рабочее место для инвалидов по зрению специальное. Порядок разработки и сопровождения.</a:t>
            </a:r>
          </a:p>
          <a:p>
            <a:pPr algn="just"/>
            <a:r>
              <a:rPr lang="ru-RU" sz="1400" b="1" dirty="0">
                <a:solidFill>
                  <a:schemeClr val="accent3">
                    <a:lumMod val="75000"/>
                  </a:schemeClr>
                </a:solidFill>
                <a:latin typeface="PP Pangram Sans Narrow"/>
              </a:rPr>
              <a:t>ГОСТ Р 58261-2018 </a:t>
            </a:r>
            <a:r>
              <a:rPr lang="ru-RU" sz="1400" dirty="0">
                <a:solidFill>
                  <a:schemeClr val="bg1">
                    <a:lumMod val="85000"/>
                    <a:lumOff val="15000"/>
                  </a:schemeClr>
                </a:solidFill>
                <a:latin typeface="PP Pangram Sans Narrow"/>
              </a:rPr>
              <a:t>Медико-социальная экспертиза. Требования доступности для инвалидов объектов и услуг.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C2540AE-1799-12F7-5027-03D23879E4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886" y="138431"/>
            <a:ext cx="1155980" cy="66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81849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99">
            <a:alpha val="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E351BAF9-52EB-B4A1-896A-B810F1EBB5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7192" y="219186"/>
            <a:ext cx="11444288" cy="923544"/>
          </a:xfrm>
        </p:spPr>
        <p:txBody>
          <a:bodyPr anchor="t" anchorCtr="0">
            <a:normAutofit/>
          </a:bodyPr>
          <a:lstStyle/>
          <a:p>
            <a:pPr>
              <a:lnSpc>
                <a:spcPts val="2940"/>
              </a:lnSpc>
            </a:pPr>
            <a:r>
              <a:rPr lang="ru-RU" sz="2500" b="1" dirty="0">
                <a:solidFill>
                  <a:srgbClr val="017D68"/>
                </a:solidFill>
                <a:latin typeface="PP Pangram Sans Narrow"/>
              </a:rPr>
              <a:t>ПРАВОВОЙ ПОДХОД К ФОРМИРОВАНИЮ </a:t>
            </a:r>
            <a:br>
              <a:rPr lang="ru-RU" sz="2500" b="1" dirty="0">
                <a:solidFill>
                  <a:srgbClr val="017D68"/>
                </a:solidFill>
                <a:latin typeface="PP Pangram Sans Narrow"/>
              </a:rPr>
            </a:br>
            <a:r>
              <a:rPr lang="ru-RU" sz="2500" b="1" dirty="0">
                <a:solidFill>
                  <a:srgbClr val="017D68"/>
                </a:solidFill>
                <a:latin typeface="PP Pangram Sans Narrow"/>
              </a:rPr>
              <a:t>ПОРЯДКОВ ОБЕСПЕЧЕНИЯ УСЛОВИЙ ДОСТУПНОСТИ В РЕГИОНАХ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34BEBEBA-6BAB-FB3E-8C09-46EFB440BF58}"/>
              </a:ext>
            </a:extLst>
          </p:cNvPr>
          <p:cNvSpPr/>
          <p:nvPr/>
        </p:nvSpPr>
        <p:spPr>
          <a:xfrm>
            <a:off x="4895808" y="1404789"/>
            <a:ext cx="4055615" cy="704005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НПА высшего органа исполнительной власти субъекта Российской Федерации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FFE983CE-EB24-C9DA-5D55-52A1D8FAD546}"/>
              </a:ext>
            </a:extLst>
          </p:cNvPr>
          <p:cNvSpPr/>
          <p:nvPr/>
        </p:nvSpPr>
        <p:spPr>
          <a:xfrm rot="16200000">
            <a:off x="2181482" y="3478336"/>
            <a:ext cx="4164664" cy="781237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Подведомственные организации (учреждения) по компетенции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BE1EC05B-530D-BA8E-00B0-33C60D7B5BEA}"/>
              </a:ext>
            </a:extLst>
          </p:cNvPr>
          <p:cNvSpPr/>
          <p:nvPr/>
        </p:nvSpPr>
        <p:spPr>
          <a:xfrm>
            <a:off x="9061732" y="2493230"/>
            <a:ext cx="2695167" cy="878634"/>
          </a:xfrm>
          <a:prstGeom prst="roundRect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Реестр объектов социальной инфраструктуры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08D989FF-7F91-D3A5-96E8-9D80FA8C86D9}"/>
              </a:ext>
            </a:extLst>
          </p:cNvPr>
          <p:cNvCxnSpPr>
            <a:cxnSpLocks/>
          </p:cNvCxnSpPr>
          <p:nvPr/>
        </p:nvCxnSpPr>
        <p:spPr>
          <a:xfrm flipH="1">
            <a:off x="490166" y="1999687"/>
            <a:ext cx="320171" cy="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7F160E76-8A4F-B820-9C39-40D6454D4F1F}"/>
              </a:ext>
            </a:extLst>
          </p:cNvPr>
          <p:cNvCxnSpPr>
            <a:cxnSpLocks/>
          </p:cNvCxnSpPr>
          <p:nvPr/>
        </p:nvCxnSpPr>
        <p:spPr>
          <a:xfrm>
            <a:off x="490166" y="5731228"/>
            <a:ext cx="320171" cy="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A71CA2BC-82DC-1F1F-8598-B806EA62DC3E}"/>
              </a:ext>
            </a:extLst>
          </p:cNvPr>
          <p:cNvCxnSpPr>
            <a:cxnSpLocks/>
          </p:cNvCxnSpPr>
          <p:nvPr/>
        </p:nvCxnSpPr>
        <p:spPr>
          <a:xfrm>
            <a:off x="490165" y="5103967"/>
            <a:ext cx="320171" cy="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4CC684A2-8F74-2406-097D-D2670EB66A94}"/>
              </a:ext>
            </a:extLst>
          </p:cNvPr>
          <p:cNvCxnSpPr>
            <a:cxnSpLocks/>
          </p:cNvCxnSpPr>
          <p:nvPr/>
        </p:nvCxnSpPr>
        <p:spPr>
          <a:xfrm>
            <a:off x="490164" y="4345333"/>
            <a:ext cx="320171" cy="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1BD0B19D-6AB4-CC57-9C3C-0A7949964B4F}"/>
              </a:ext>
            </a:extLst>
          </p:cNvPr>
          <p:cNvCxnSpPr>
            <a:cxnSpLocks/>
          </p:cNvCxnSpPr>
          <p:nvPr/>
        </p:nvCxnSpPr>
        <p:spPr>
          <a:xfrm>
            <a:off x="490164" y="3843190"/>
            <a:ext cx="320171" cy="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55CDE359-E6D1-4238-E825-DC014E70EBE3}"/>
              </a:ext>
            </a:extLst>
          </p:cNvPr>
          <p:cNvCxnSpPr>
            <a:cxnSpLocks/>
          </p:cNvCxnSpPr>
          <p:nvPr/>
        </p:nvCxnSpPr>
        <p:spPr>
          <a:xfrm>
            <a:off x="490164" y="3385767"/>
            <a:ext cx="320171" cy="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5C27ABB9-A3E0-46CB-643F-6ECCB28947B7}"/>
              </a:ext>
            </a:extLst>
          </p:cNvPr>
          <p:cNvCxnSpPr>
            <a:cxnSpLocks/>
          </p:cNvCxnSpPr>
          <p:nvPr/>
        </p:nvCxnSpPr>
        <p:spPr>
          <a:xfrm>
            <a:off x="482418" y="2917987"/>
            <a:ext cx="320171" cy="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56395236-27F3-496D-EE93-BF9A48F7BF1B}"/>
              </a:ext>
            </a:extLst>
          </p:cNvPr>
          <p:cNvCxnSpPr>
            <a:cxnSpLocks/>
          </p:cNvCxnSpPr>
          <p:nvPr/>
        </p:nvCxnSpPr>
        <p:spPr>
          <a:xfrm>
            <a:off x="482418" y="2465318"/>
            <a:ext cx="320171" cy="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034AA8A1-55BB-0612-0F4C-133FF4443896}"/>
              </a:ext>
            </a:extLst>
          </p:cNvPr>
          <p:cNvCxnSpPr>
            <a:cxnSpLocks/>
          </p:cNvCxnSpPr>
          <p:nvPr/>
        </p:nvCxnSpPr>
        <p:spPr>
          <a:xfrm>
            <a:off x="431481" y="1619944"/>
            <a:ext cx="4464327" cy="4361"/>
          </a:xfrm>
          <a:prstGeom prst="line">
            <a:avLst/>
          </a:prstGeom>
          <a:ln w="762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7DCB533D-A6D9-1A1F-87EB-CF7D91628AF2}"/>
              </a:ext>
            </a:extLst>
          </p:cNvPr>
          <p:cNvCxnSpPr>
            <a:cxnSpLocks/>
          </p:cNvCxnSpPr>
          <p:nvPr/>
        </p:nvCxnSpPr>
        <p:spPr>
          <a:xfrm>
            <a:off x="464064" y="6068830"/>
            <a:ext cx="6253252" cy="0"/>
          </a:xfrm>
          <a:prstGeom prst="line">
            <a:avLst/>
          </a:prstGeom>
          <a:ln w="762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>
            <a:extLst>
              <a:ext uri="{FF2B5EF4-FFF2-40B4-BE49-F238E27FC236}">
                <a16:creationId xmlns:a16="http://schemas.microsoft.com/office/drawing/2014/main" id="{22C432A2-C293-159B-84FE-254C0632BA76}"/>
              </a:ext>
            </a:extLst>
          </p:cNvPr>
          <p:cNvCxnSpPr>
            <a:cxnSpLocks/>
            <a:stCxn id="33" idx="3"/>
          </p:cNvCxnSpPr>
          <p:nvPr/>
        </p:nvCxnSpPr>
        <p:spPr>
          <a:xfrm>
            <a:off x="3091957" y="1966623"/>
            <a:ext cx="781233" cy="14827"/>
          </a:xfrm>
          <a:prstGeom prst="straightConnector1">
            <a:avLst/>
          </a:prstGeom>
          <a:ln w="762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06D3DE10-0F6C-BA53-BDE2-EA12B0D9A182}"/>
              </a:ext>
            </a:extLst>
          </p:cNvPr>
          <p:cNvCxnSpPr>
            <a:cxnSpLocks/>
          </p:cNvCxnSpPr>
          <p:nvPr/>
        </p:nvCxnSpPr>
        <p:spPr>
          <a:xfrm>
            <a:off x="3091956" y="2452503"/>
            <a:ext cx="781237" cy="0"/>
          </a:xfrm>
          <a:prstGeom prst="straightConnector1">
            <a:avLst/>
          </a:prstGeom>
          <a:ln w="762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FC64C1AD-5575-CBF9-EC2B-AAEFA2DFFD04}"/>
              </a:ext>
            </a:extLst>
          </p:cNvPr>
          <p:cNvCxnSpPr>
            <a:cxnSpLocks/>
          </p:cNvCxnSpPr>
          <p:nvPr/>
        </p:nvCxnSpPr>
        <p:spPr>
          <a:xfrm>
            <a:off x="3091955" y="2922905"/>
            <a:ext cx="781237" cy="0"/>
          </a:xfrm>
          <a:prstGeom prst="straightConnector1">
            <a:avLst/>
          </a:prstGeom>
          <a:ln w="762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>
            <a:extLst>
              <a:ext uri="{FF2B5EF4-FFF2-40B4-BE49-F238E27FC236}">
                <a16:creationId xmlns:a16="http://schemas.microsoft.com/office/drawing/2014/main" id="{C5F41F5F-8F64-7943-7783-4DB6CA3B4D26}"/>
              </a:ext>
            </a:extLst>
          </p:cNvPr>
          <p:cNvCxnSpPr>
            <a:cxnSpLocks/>
          </p:cNvCxnSpPr>
          <p:nvPr/>
        </p:nvCxnSpPr>
        <p:spPr>
          <a:xfrm>
            <a:off x="3091956" y="3403065"/>
            <a:ext cx="781237" cy="0"/>
          </a:xfrm>
          <a:prstGeom prst="straightConnector1">
            <a:avLst/>
          </a:prstGeom>
          <a:ln w="762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B413EC2A-B3AB-C875-2703-D08C43E9F192}"/>
              </a:ext>
            </a:extLst>
          </p:cNvPr>
          <p:cNvCxnSpPr>
            <a:cxnSpLocks/>
          </p:cNvCxnSpPr>
          <p:nvPr/>
        </p:nvCxnSpPr>
        <p:spPr>
          <a:xfrm>
            <a:off x="3091955" y="3865406"/>
            <a:ext cx="781237" cy="0"/>
          </a:xfrm>
          <a:prstGeom prst="straightConnector1">
            <a:avLst/>
          </a:prstGeom>
          <a:ln w="762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>
            <a:extLst>
              <a:ext uri="{FF2B5EF4-FFF2-40B4-BE49-F238E27FC236}">
                <a16:creationId xmlns:a16="http://schemas.microsoft.com/office/drawing/2014/main" id="{00A2D4E5-6A55-C7B9-20D7-6245E1A6AD39}"/>
              </a:ext>
            </a:extLst>
          </p:cNvPr>
          <p:cNvCxnSpPr>
            <a:cxnSpLocks/>
          </p:cNvCxnSpPr>
          <p:nvPr/>
        </p:nvCxnSpPr>
        <p:spPr>
          <a:xfrm>
            <a:off x="3091954" y="4345333"/>
            <a:ext cx="781237" cy="0"/>
          </a:xfrm>
          <a:prstGeom prst="straightConnector1">
            <a:avLst/>
          </a:prstGeom>
          <a:ln w="762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>
            <a:extLst>
              <a:ext uri="{FF2B5EF4-FFF2-40B4-BE49-F238E27FC236}">
                <a16:creationId xmlns:a16="http://schemas.microsoft.com/office/drawing/2014/main" id="{B75647A3-654C-52E6-D2F8-710FE0FA8C88}"/>
              </a:ext>
            </a:extLst>
          </p:cNvPr>
          <p:cNvCxnSpPr>
            <a:cxnSpLocks/>
          </p:cNvCxnSpPr>
          <p:nvPr/>
        </p:nvCxnSpPr>
        <p:spPr>
          <a:xfrm>
            <a:off x="3091954" y="5114679"/>
            <a:ext cx="781237" cy="0"/>
          </a:xfrm>
          <a:prstGeom prst="straightConnector1">
            <a:avLst/>
          </a:prstGeom>
          <a:ln w="762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>
            <a:extLst>
              <a:ext uri="{FF2B5EF4-FFF2-40B4-BE49-F238E27FC236}">
                <a16:creationId xmlns:a16="http://schemas.microsoft.com/office/drawing/2014/main" id="{E608BE7C-39D2-AB04-1420-35E120261114}"/>
              </a:ext>
            </a:extLst>
          </p:cNvPr>
          <p:cNvCxnSpPr>
            <a:cxnSpLocks/>
          </p:cNvCxnSpPr>
          <p:nvPr/>
        </p:nvCxnSpPr>
        <p:spPr>
          <a:xfrm>
            <a:off x="3091954" y="5731228"/>
            <a:ext cx="781237" cy="0"/>
          </a:xfrm>
          <a:prstGeom prst="straightConnector1">
            <a:avLst/>
          </a:prstGeom>
          <a:ln w="762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>
            <a:extLst>
              <a:ext uri="{FF2B5EF4-FFF2-40B4-BE49-F238E27FC236}">
                <a16:creationId xmlns:a16="http://schemas.microsoft.com/office/drawing/2014/main" id="{74950E59-948F-F562-8D52-1A463F09F358}"/>
              </a:ext>
            </a:extLst>
          </p:cNvPr>
          <p:cNvCxnSpPr>
            <a:cxnSpLocks/>
          </p:cNvCxnSpPr>
          <p:nvPr/>
        </p:nvCxnSpPr>
        <p:spPr>
          <a:xfrm flipH="1">
            <a:off x="4654432" y="4058648"/>
            <a:ext cx="781237" cy="0"/>
          </a:xfrm>
          <a:prstGeom prst="straightConnector1">
            <a:avLst/>
          </a:prstGeom>
          <a:ln w="762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5FE12905-206D-CBE5-7CD2-7345DB9628E8}"/>
              </a:ext>
            </a:extLst>
          </p:cNvPr>
          <p:cNvCxnSpPr>
            <a:cxnSpLocks/>
          </p:cNvCxnSpPr>
          <p:nvPr/>
        </p:nvCxnSpPr>
        <p:spPr>
          <a:xfrm>
            <a:off x="8292820" y="4187469"/>
            <a:ext cx="412599" cy="0"/>
          </a:xfrm>
          <a:prstGeom prst="line">
            <a:avLst/>
          </a:prstGeom>
          <a:ln w="762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4085DD64-EC29-7CAA-8BC9-43B2F11D1BFB}"/>
              </a:ext>
            </a:extLst>
          </p:cNvPr>
          <p:cNvCxnSpPr>
            <a:cxnSpLocks/>
          </p:cNvCxnSpPr>
          <p:nvPr/>
        </p:nvCxnSpPr>
        <p:spPr>
          <a:xfrm>
            <a:off x="8705419" y="3191554"/>
            <a:ext cx="356313" cy="0"/>
          </a:xfrm>
          <a:prstGeom prst="line">
            <a:avLst/>
          </a:prstGeom>
          <a:ln w="762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id="{BF066265-A71C-A514-C8DB-BD8CB0FF748C}"/>
              </a:ext>
            </a:extLst>
          </p:cNvPr>
          <p:cNvCxnSpPr>
            <a:cxnSpLocks/>
          </p:cNvCxnSpPr>
          <p:nvPr/>
        </p:nvCxnSpPr>
        <p:spPr>
          <a:xfrm>
            <a:off x="8717523" y="5058070"/>
            <a:ext cx="467800" cy="0"/>
          </a:xfrm>
          <a:prstGeom prst="line">
            <a:avLst/>
          </a:prstGeom>
          <a:ln w="762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B7B93F55-B047-4265-5A1A-D18FB7C66B75}"/>
              </a:ext>
            </a:extLst>
          </p:cNvPr>
          <p:cNvCxnSpPr>
            <a:cxnSpLocks/>
          </p:cNvCxnSpPr>
          <p:nvPr/>
        </p:nvCxnSpPr>
        <p:spPr>
          <a:xfrm>
            <a:off x="8705419" y="3157173"/>
            <a:ext cx="0" cy="1946794"/>
          </a:xfrm>
          <a:prstGeom prst="line">
            <a:avLst/>
          </a:prstGeom>
          <a:ln w="762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Прямоугольник: скругленные углы 32">
            <a:extLst>
              <a:ext uri="{FF2B5EF4-FFF2-40B4-BE49-F238E27FC236}">
                <a16:creationId xmlns:a16="http://schemas.microsoft.com/office/drawing/2014/main" id="{B8822B8C-8CC4-3415-DF85-0C058E2D778F}"/>
              </a:ext>
            </a:extLst>
          </p:cNvPr>
          <p:cNvSpPr/>
          <p:nvPr/>
        </p:nvSpPr>
        <p:spPr>
          <a:xfrm>
            <a:off x="703864" y="1786623"/>
            <a:ext cx="2388093" cy="360000"/>
          </a:xfrm>
          <a:prstGeom prst="roundRect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Труд и занятость</a:t>
            </a:r>
          </a:p>
        </p:txBody>
      </p:sp>
      <p:cxnSp>
        <p:nvCxnSpPr>
          <p:cNvPr id="34" name="Прямая со стрелкой 33">
            <a:extLst>
              <a:ext uri="{FF2B5EF4-FFF2-40B4-BE49-F238E27FC236}">
                <a16:creationId xmlns:a16="http://schemas.microsoft.com/office/drawing/2014/main" id="{114A51B6-566B-82F8-3ED3-9507524ECBD1}"/>
              </a:ext>
            </a:extLst>
          </p:cNvPr>
          <p:cNvCxnSpPr>
            <a:cxnSpLocks/>
          </p:cNvCxnSpPr>
          <p:nvPr/>
        </p:nvCxnSpPr>
        <p:spPr>
          <a:xfrm flipV="1">
            <a:off x="6679216" y="4840633"/>
            <a:ext cx="0" cy="1228197"/>
          </a:xfrm>
          <a:prstGeom prst="straightConnector1">
            <a:avLst/>
          </a:prstGeom>
          <a:ln w="762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Прямоугольник: скругленные углы 34">
            <a:extLst>
              <a:ext uri="{FF2B5EF4-FFF2-40B4-BE49-F238E27FC236}">
                <a16:creationId xmlns:a16="http://schemas.microsoft.com/office/drawing/2014/main" id="{E260AF85-AAEC-80FB-FC7B-97CC3E2846BC}"/>
              </a:ext>
            </a:extLst>
          </p:cNvPr>
          <p:cNvSpPr/>
          <p:nvPr/>
        </p:nvSpPr>
        <p:spPr>
          <a:xfrm>
            <a:off x="9128510" y="4526140"/>
            <a:ext cx="2410062" cy="878636"/>
          </a:xfrm>
          <a:prstGeom prst="roundRect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Карта доступности ОСИ</a:t>
            </a:r>
          </a:p>
        </p:txBody>
      </p:sp>
      <p:sp>
        <p:nvSpPr>
          <p:cNvPr id="36" name="Прямоугольник: скругленные углы 35">
            <a:extLst>
              <a:ext uri="{FF2B5EF4-FFF2-40B4-BE49-F238E27FC236}">
                <a16:creationId xmlns:a16="http://schemas.microsoft.com/office/drawing/2014/main" id="{C380AE64-A44F-66DF-23F6-C8EC70B9A449}"/>
              </a:ext>
            </a:extLst>
          </p:cNvPr>
          <p:cNvSpPr/>
          <p:nvPr/>
        </p:nvSpPr>
        <p:spPr>
          <a:xfrm>
            <a:off x="703864" y="5508507"/>
            <a:ext cx="2388093" cy="360000"/>
          </a:xfrm>
          <a:prstGeom prst="roundRect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Информация и связь</a:t>
            </a:r>
          </a:p>
        </p:txBody>
      </p:sp>
      <p:sp>
        <p:nvSpPr>
          <p:cNvPr id="37" name="Прямоугольник: скругленные углы 36">
            <a:extLst>
              <a:ext uri="{FF2B5EF4-FFF2-40B4-BE49-F238E27FC236}">
                <a16:creationId xmlns:a16="http://schemas.microsoft.com/office/drawing/2014/main" id="{EE8198F0-2886-9EDC-C0A1-766D1FADCDD9}"/>
              </a:ext>
            </a:extLst>
          </p:cNvPr>
          <p:cNvSpPr/>
          <p:nvPr/>
        </p:nvSpPr>
        <p:spPr>
          <a:xfrm>
            <a:off x="703863" y="2247337"/>
            <a:ext cx="2388093" cy="360000"/>
          </a:xfrm>
          <a:prstGeom prst="roundRect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Здравоохранение</a:t>
            </a:r>
          </a:p>
        </p:txBody>
      </p:sp>
      <p:sp>
        <p:nvSpPr>
          <p:cNvPr id="38" name="Прямоугольник: скругленные углы 37">
            <a:extLst>
              <a:ext uri="{FF2B5EF4-FFF2-40B4-BE49-F238E27FC236}">
                <a16:creationId xmlns:a16="http://schemas.microsoft.com/office/drawing/2014/main" id="{FAD2899F-42D5-A7F5-2EBF-196E72B3E1D6}"/>
              </a:ext>
            </a:extLst>
          </p:cNvPr>
          <p:cNvSpPr/>
          <p:nvPr/>
        </p:nvSpPr>
        <p:spPr>
          <a:xfrm>
            <a:off x="703864" y="2698526"/>
            <a:ext cx="2388093" cy="360000"/>
          </a:xfrm>
          <a:prstGeom prst="roundRect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Культура и туризм</a:t>
            </a:r>
          </a:p>
        </p:txBody>
      </p:sp>
      <p:sp>
        <p:nvSpPr>
          <p:cNvPr id="39" name="Прямоугольник: скругленные углы 38">
            <a:extLst>
              <a:ext uri="{FF2B5EF4-FFF2-40B4-BE49-F238E27FC236}">
                <a16:creationId xmlns:a16="http://schemas.microsoft.com/office/drawing/2014/main" id="{3442EF26-2FEC-7832-EA29-55565D0FD06B}"/>
              </a:ext>
            </a:extLst>
          </p:cNvPr>
          <p:cNvSpPr/>
          <p:nvPr/>
        </p:nvSpPr>
        <p:spPr>
          <a:xfrm>
            <a:off x="703863" y="3168765"/>
            <a:ext cx="2388093" cy="360000"/>
          </a:xfrm>
          <a:prstGeom prst="roundRect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Образование и наука</a:t>
            </a:r>
          </a:p>
        </p:txBody>
      </p:sp>
      <p:sp>
        <p:nvSpPr>
          <p:cNvPr id="40" name="Прямоугольник: скругленные углы 39">
            <a:extLst>
              <a:ext uri="{FF2B5EF4-FFF2-40B4-BE49-F238E27FC236}">
                <a16:creationId xmlns:a16="http://schemas.microsoft.com/office/drawing/2014/main" id="{A82DC871-6194-9B1F-F779-2C38F43336C4}"/>
              </a:ext>
            </a:extLst>
          </p:cNvPr>
          <p:cNvSpPr/>
          <p:nvPr/>
        </p:nvSpPr>
        <p:spPr>
          <a:xfrm>
            <a:off x="703864" y="3630126"/>
            <a:ext cx="2388093" cy="360000"/>
          </a:xfrm>
          <a:prstGeom prst="roundRect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Строительство и ЖКХ</a:t>
            </a:r>
          </a:p>
        </p:txBody>
      </p:sp>
      <p:sp>
        <p:nvSpPr>
          <p:cNvPr id="41" name="Прямоугольник: скругленные углы 40">
            <a:extLst>
              <a:ext uri="{FF2B5EF4-FFF2-40B4-BE49-F238E27FC236}">
                <a16:creationId xmlns:a16="http://schemas.microsoft.com/office/drawing/2014/main" id="{1BD79E74-3727-EDDA-746E-5A111D027D46}"/>
              </a:ext>
            </a:extLst>
          </p:cNvPr>
          <p:cNvSpPr/>
          <p:nvPr/>
        </p:nvSpPr>
        <p:spPr>
          <a:xfrm>
            <a:off x="703863" y="4090840"/>
            <a:ext cx="2388093" cy="508986"/>
          </a:xfrm>
          <a:prstGeom prst="roundRect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Транспорт и дорожное хозяйство</a:t>
            </a:r>
          </a:p>
        </p:txBody>
      </p:sp>
      <p:sp>
        <p:nvSpPr>
          <p:cNvPr id="42" name="Прямоугольник: скругленные углы 41">
            <a:extLst>
              <a:ext uri="{FF2B5EF4-FFF2-40B4-BE49-F238E27FC236}">
                <a16:creationId xmlns:a16="http://schemas.microsoft.com/office/drawing/2014/main" id="{688C4970-9511-5787-62F2-A7C6BF1F96F3}"/>
              </a:ext>
            </a:extLst>
          </p:cNvPr>
          <p:cNvSpPr/>
          <p:nvPr/>
        </p:nvSpPr>
        <p:spPr>
          <a:xfrm>
            <a:off x="703864" y="4698070"/>
            <a:ext cx="2388093" cy="720000"/>
          </a:xfrm>
          <a:prstGeom prst="roundRect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Физическая культура, спорт и молодежная политика</a:t>
            </a:r>
          </a:p>
        </p:txBody>
      </p:sp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EA7E1CE6-F943-5B01-8AD5-700F18BE939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31" r="16419"/>
          <a:stretch/>
        </p:blipFill>
        <p:spPr>
          <a:xfrm>
            <a:off x="11141191" y="5085511"/>
            <a:ext cx="880882" cy="760635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4587B6CF-1D5B-1B51-1E0A-7C7F85A43E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1191" y="2993372"/>
            <a:ext cx="855333" cy="855333"/>
          </a:xfrm>
          <a:prstGeom prst="rect">
            <a:avLst/>
          </a:prstGeom>
        </p:spPr>
      </p:pic>
      <p:sp>
        <p:nvSpPr>
          <p:cNvPr id="45" name="Прямоугольник: скругленные углы 44">
            <a:extLst>
              <a:ext uri="{FF2B5EF4-FFF2-40B4-BE49-F238E27FC236}">
                <a16:creationId xmlns:a16="http://schemas.microsoft.com/office/drawing/2014/main" id="{6DE0554F-471F-03D5-C3D0-E1FE103E3FE6}"/>
              </a:ext>
            </a:extLst>
          </p:cNvPr>
          <p:cNvSpPr/>
          <p:nvPr/>
        </p:nvSpPr>
        <p:spPr>
          <a:xfrm>
            <a:off x="5319775" y="3528765"/>
            <a:ext cx="3010065" cy="1311868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Уполномоченный орган исполнительной власти </a:t>
            </a:r>
            <a:b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 сфере социальной защиты населения</a:t>
            </a:r>
          </a:p>
        </p:txBody>
      </p:sp>
      <p:cxnSp>
        <p:nvCxnSpPr>
          <p:cNvPr id="68" name="Прямая соединительная линия 67">
            <a:extLst>
              <a:ext uri="{FF2B5EF4-FFF2-40B4-BE49-F238E27FC236}">
                <a16:creationId xmlns:a16="http://schemas.microsoft.com/office/drawing/2014/main" id="{72FBD45E-9C6A-A991-67D9-EC081EEE6F89}"/>
              </a:ext>
            </a:extLst>
          </p:cNvPr>
          <p:cNvCxnSpPr>
            <a:cxnSpLocks/>
          </p:cNvCxnSpPr>
          <p:nvPr/>
        </p:nvCxnSpPr>
        <p:spPr>
          <a:xfrm>
            <a:off x="451961" y="1594867"/>
            <a:ext cx="12102" cy="4512063"/>
          </a:xfrm>
          <a:prstGeom prst="line">
            <a:avLst/>
          </a:prstGeom>
          <a:ln w="762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 стрелкой 75">
            <a:extLst>
              <a:ext uri="{FF2B5EF4-FFF2-40B4-BE49-F238E27FC236}">
                <a16:creationId xmlns:a16="http://schemas.microsoft.com/office/drawing/2014/main" id="{4EAFEE3C-A2C9-1E74-BBA4-5F0EADD64E58}"/>
              </a:ext>
            </a:extLst>
          </p:cNvPr>
          <p:cNvCxnSpPr>
            <a:cxnSpLocks/>
          </p:cNvCxnSpPr>
          <p:nvPr/>
        </p:nvCxnSpPr>
        <p:spPr>
          <a:xfrm>
            <a:off x="6617732" y="2146623"/>
            <a:ext cx="0" cy="1382142"/>
          </a:xfrm>
          <a:prstGeom prst="straightConnector1">
            <a:avLst/>
          </a:prstGeom>
          <a:ln w="762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671714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>
            <a:extLst>
              <a:ext uri="{FF2B5EF4-FFF2-40B4-BE49-F238E27FC236}">
                <a16:creationId xmlns:a16="http://schemas.microsoft.com/office/drawing/2014/main" id="{50E63461-7821-CAE6-AD45-D68E44760184}"/>
              </a:ext>
            </a:extLst>
          </p:cNvPr>
          <p:cNvSpPr/>
          <p:nvPr/>
        </p:nvSpPr>
        <p:spPr>
          <a:xfrm>
            <a:off x="0" y="1292147"/>
            <a:ext cx="7799615" cy="4598233"/>
          </a:xfrm>
          <a:custGeom>
            <a:avLst/>
            <a:gdLst>
              <a:gd name="connsiteX0" fmla="*/ 0 w 5007429"/>
              <a:gd name="connsiteY0" fmla="*/ 0 h 5687568"/>
              <a:gd name="connsiteX1" fmla="*/ 5007429 w 5007429"/>
              <a:gd name="connsiteY1" fmla="*/ 0 h 5687568"/>
              <a:gd name="connsiteX2" fmla="*/ 5007429 w 5007429"/>
              <a:gd name="connsiteY2" fmla="*/ 5687568 h 5687568"/>
              <a:gd name="connsiteX3" fmla="*/ 0 w 5007429"/>
              <a:gd name="connsiteY3" fmla="*/ 5687568 h 5687568"/>
              <a:gd name="connsiteX4" fmla="*/ 0 w 5007429"/>
              <a:gd name="connsiteY4" fmla="*/ 0 h 5687568"/>
              <a:gd name="connsiteX0" fmla="*/ 0 w 7799615"/>
              <a:gd name="connsiteY0" fmla="*/ 0 h 5687568"/>
              <a:gd name="connsiteX1" fmla="*/ 7799615 w 7799615"/>
              <a:gd name="connsiteY1" fmla="*/ 10886 h 5687568"/>
              <a:gd name="connsiteX2" fmla="*/ 5007429 w 7799615"/>
              <a:gd name="connsiteY2" fmla="*/ 5687568 h 5687568"/>
              <a:gd name="connsiteX3" fmla="*/ 0 w 7799615"/>
              <a:gd name="connsiteY3" fmla="*/ 5687568 h 5687568"/>
              <a:gd name="connsiteX4" fmla="*/ 0 w 7799615"/>
              <a:gd name="connsiteY4" fmla="*/ 0 h 5687568"/>
              <a:gd name="connsiteX0" fmla="*/ 0 w 7799615"/>
              <a:gd name="connsiteY0" fmla="*/ 0 h 5714782"/>
              <a:gd name="connsiteX1" fmla="*/ 7799615 w 7799615"/>
              <a:gd name="connsiteY1" fmla="*/ 10886 h 5714782"/>
              <a:gd name="connsiteX2" fmla="*/ 5023757 w 7799615"/>
              <a:gd name="connsiteY2" fmla="*/ 5714782 h 5714782"/>
              <a:gd name="connsiteX3" fmla="*/ 0 w 7799615"/>
              <a:gd name="connsiteY3" fmla="*/ 5687568 h 5714782"/>
              <a:gd name="connsiteX4" fmla="*/ 0 w 7799615"/>
              <a:gd name="connsiteY4" fmla="*/ 0 h 5714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99615" h="5714782">
                <a:moveTo>
                  <a:pt x="0" y="0"/>
                </a:moveTo>
                <a:lnTo>
                  <a:pt x="7799615" y="10886"/>
                </a:lnTo>
                <a:lnTo>
                  <a:pt x="5023757" y="5714782"/>
                </a:lnTo>
                <a:lnTo>
                  <a:pt x="0" y="5687568"/>
                </a:lnTo>
                <a:lnTo>
                  <a:pt x="0" y="0"/>
                </a:lnTo>
                <a:close/>
              </a:path>
            </a:pathLst>
          </a:custGeom>
          <a:solidFill>
            <a:srgbClr val="13442B"/>
          </a:solidFill>
          <a:ln w="12700" cap="flat" cmpd="sng" algn="ctr">
            <a:solidFill>
              <a:srgbClr val="1E5945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FFFFF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Рисунок 8" descr="A building with trees in front of it&#10;&#10;Description automatically generated with medium confidence">
            <a:extLst>
              <a:ext uri="{FF2B5EF4-FFF2-40B4-BE49-F238E27FC236}">
                <a16:creationId xmlns:a16="http://schemas.microsoft.com/office/drawing/2014/main" id="{7E665922-816F-3863-3F55-30DE63890AC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519" r="16216" b="1"/>
          <a:stretch/>
        </p:blipFill>
        <p:spPr>
          <a:xfrm>
            <a:off x="5366251" y="3673536"/>
            <a:ext cx="6825749" cy="2216844"/>
          </a:xfrm>
          <a:custGeom>
            <a:avLst/>
            <a:gdLst/>
            <a:ahLst/>
            <a:cxnLst/>
            <a:rect l="l" t="t" r="r" b="b"/>
            <a:pathLst>
              <a:path w="6825749" h="2755142">
                <a:moveTo>
                  <a:pt x="3353180" y="0"/>
                </a:moveTo>
                <a:lnTo>
                  <a:pt x="4045207" y="0"/>
                </a:lnTo>
                <a:lnTo>
                  <a:pt x="4045207" y="1"/>
                </a:lnTo>
                <a:lnTo>
                  <a:pt x="4692417" y="1"/>
                </a:lnTo>
                <a:lnTo>
                  <a:pt x="4781930" y="1"/>
                </a:lnTo>
                <a:lnTo>
                  <a:pt x="4781930" y="0"/>
                </a:lnTo>
                <a:lnTo>
                  <a:pt x="5473957" y="0"/>
                </a:lnTo>
                <a:lnTo>
                  <a:pt x="5473957" y="1"/>
                </a:lnTo>
                <a:lnTo>
                  <a:pt x="6680412" y="1"/>
                </a:lnTo>
                <a:lnTo>
                  <a:pt x="6680412" y="2798"/>
                </a:lnTo>
                <a:lnTo>
                  <a:pt x="6825749" y="2798"/>
                </a:lnTo>
                <a:lnTo>
                  <a:pt x="6825749" y="2755142"/>
                </a:lnTo>
                <a:lnTo>
                  <a:pt x="4748668" y="2755142"/>
                </a:lnTo>
                <a:lnTo>
                  <a:pt x="4748668" y="2755099"/>
                </a:lnTo>
                <a:lnTo>
                  <a:pt x="3535184" y="2755099"/>
                </a:lnTo>
                <a:lnTo>
                  <a:pt x="3321602" y="2755099"/>
                </a:lnTo>
                <a:lnTo>
                  <a:pt x="3321602" y="2755100"/>
                </a:lnTo>
                <a:lnTo>
                  <a:pt x="1892852" y="2755100"/>
                </a:lnTo>
                <a:lnTo>
                  <a:pt x="1428750" y="2755100"/>
                </a:lnTo>
                <a:lnTo>
                  <a:pt x="0" y="2755100"/>
                </a:lnTo>
                <a:lnTo>
                  <a:pt x="1345020" y="10"/>
                </a:lnTo>
                <a:lnTo>
                  <a:pt x="1677909" y="10"/>
                </a:lnTo>
                <a:lnTo>
                  <a:pt x="1677909" y="2"/>
                </a:lnTo>
                <a:lnTo>
                  <a:pt x="1748771" y="2"/>
                </a:lnTo>
                <a:lnTo>
                  <a:pt x="1748771" y="1"/>
                </a:lnTo>
                <a:lnTo>
                  <a:pt x="2296604" y="1"/>
                </a:lnTo>
                <a:lnTo>
                  <a:pt x="2296604" y="2"/>
                </a:lnTo>
                <a:lnTo>
                  <a:pt x="3106658" y="2"/>
                </a:lnTo>
                <a:lnTo>
                  <a:pt x="3177521" y="2"/>
                </a:lnTo>
                <a:lnTo>
                  <a:pt x="3177521" y="1"/>
                </a:lnTo>
                <a:lnTo>
                  <a:pt x="3263667" y="1"/>
                </a:lnTo>
                <a:lnTo>
                  <a:pt x="3353180" y="1"/>
                </a:lnTo>
                <a:close/>
              </a:path>
            </a:pathLst>
          </a:custGeom>
          <a:ln w="6350">
            <a:solidFill>
              <a:srgbClr val="13442B"/>
            </a:solidFill>
          </a:ln>
        </p:spPr>
      </p:pic>
      <p:sp>
        <p:nvSpPr>
          <p:cNvPr id="6" name="TextBox 6">
            <a:extLst>
              <a:ext uri="{FF2B5EF4-FFF2-40B4-BE49-F238E27FC236}">
                <a16:creationId xmlns:a16="http://schemas.microsoft.com/office/drawing/2014/main" id="{B4294AFA-E22D-6CFC-7D21-A90525EE402F}"/>
              </a:ext>
            </a:extLst>
          </p:cNvPr>
          <p:cNvSpPr txBox="1"/>
          <p:nvPr/>
        </p:nvSpPr>
        <p:spPr>
          <a:xfrm>
            <a:off x="7247111" y="2009951"/>
            <a:ext cx="483393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13442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ФЕДЕРАЛЬНОЕ ГОСУДАРСТВЕННОЕ УЧРЕЖДЕНИЕ ДОПОЛНИТЕЛЬНОГО ПРОФЕССИОНАЛЬНОГО ОБРАЗОВАНИЯ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13442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«САНКТ-ПЕТЕРБУРГСКИЙ ИНСТИТУТ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13442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УСОВЕРШЕНСТВОВАНИЯ ВРАЧЕЙ-ЭКСПЕРТОВ»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13442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МИНИСТЕРСТВА ТРУДА И СОЦИАЛЬНОЙ ЗАЩИТЫ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13442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РОССИЙСКОЙ ФЕДЕРАЦИИ</a:t>
            </a:r>
          </a:p>
        </p:txBody>
      </p:sp>
      <p:pic>
        <p:nvPicPr>
          <p:cNvPr id="7" name="Рисунок 8">
            <a:extLst>
              <a:ext uri="{FF2B5EF4-FFF2-40B4-BE49-F238E27FC236}">
                <a16:creationId xmlns:a16="http://schemas.microsoft.com/office/drawing/2014/main" id="{D7A97D57-7D1A-AE0A-650C-7D8BF87ABD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6378" y="495209"/>
            <a:ext cx="2535404" cy="1403968"/>
          </a:xfrm>
          <a:prstGeom prst="rect">
            <a:avLst/>
          </a:prstGeom>
        </p:spPr>
      </p:pic>
      <p:sp>
        <p:nvSpPr>
          <p:cNvPr id="8" name="TextBox 11">
            <a:extLst>
              <a:ext uri="{FF2B5EF4-FFF2-40B4-BE49-F238E27FC236}">
                <a16:creationId xmlns:a16="http://schemas.microsoft.com/office/drawing/2014/main" id="{636B31B5-21B0-5011-974C-71D3966B8315}"/>
              </a:ext>
            </a:extLst>
          </p:cNvPr>
          <p:cNvSpPr txBox="1"/>
          <p:nvPr/>
        </p:nvSpPr>
        <p:spPr>
          <a:xfrm>
            <a:off x="5366251" y="6001153"/>
            <a:ext cx="6825749" cy="361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7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194044, г. Санкт-Петербург, Большой Сампсониевский пр., д. 11/12</a:t>
            </a:r>
          </a:p>
        </p:txBody>
      </p:sp>
      <p:pic>
        <p:nvPicPr>
          <p:cNvPr id="9" name="Рисунок 14">
            <a:extLst>
              <a:ext uri="{FF2B5EF4-FFF2-40B4-BE49-F238E27FC236}">
                <a16:creationId xmlns:a16="http://schemas.microsoft.com/office/drawing/2014/main" id="{D1495B73-E479-CE0B-42C8-C65EBE28C78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87" t="814" r="10601" b="21119"/>
          <a:stretch/>
        </p:blipFill>
        <p:spPr>
          <a:xfrm>
            <a:off x="10809929" y="4528211"/>
            <a:ext cx="1172711" cy="1196194"/>
          </a:xfrm>
          <a:prstGeom prst="rect">
            <a:avLst/>
          </a:prstGeom>
        </p:spPr>
      </p:pic>
      <p:pic>
        <p:nvPicPr>
          <p:cNvPr id="10" name="Рисунок 16">
            <a:extLst>
              <a:ext uri="{FF2B5EF4-FFF2-40B4-BE49-F238E27FC236}">
                <a16:creationId xmlns:a16="http://schemas.microsoft.com/office/drawing/2014/main" id="{611DE3E5-C9E1-66C8-927D-D68B782A647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24" t="8001" r="9915" b="23528"/>
          <a:stretch/>
        </p:blipFill>
        <p:spPr>
          <a:xfrm>
            <a:off x="3689492" y="4528211"/>
            <a:ext cx="1222039" cy="1193783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3B8AB943-2602-A2C6-F947-989AA7E7986D}"/>
              </a:ext>
            </a:extLst>
          </p:cNvPr>
          <p:cNvSpPr txBox="1">
            <a:spLocks/>
          </p:cNvSpPr>
          <p:nvPr/>
        </p:nvSpPr>
        <p:spPr>
          <a:xfrm>
            <a:off x="110951" y="1573769"/>
            <a:ext cx="6318423" cy="47290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29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PT Sans" panose="020B0503020203020204" pitchFamily="34" charset="77"/>
                <a:ea typeface="+mj-ea"/>
                <a:cs typeface="+mj-cs"/>
              </a:rPr>
              <a:t>СПАСИБО ЗА ВНИМАНИЕ!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AC13FD4-2667-2C0B-6E29-8AA4F6E43EDD}"/>
              </a:ext>
            </a:extLst>
          </p:cNvPr>
          <p:cNvSpPr txBox="1"/>
          <p:nvPr/>
        </p:nvSpPr>
        <p:spPr>
          <a:xfrm>
            <a:off x="253642" y="2599786"/>
            <a:ext cx="603408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Федеральный ресурсный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(информационно-методический) центр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по формированию доступной среды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для инвалидов и маломобильных групп населения</a:t>
            </a:r>
          </a:p>
        </p:txBody>
      </p:sp>
    </p:spTree>
    <p:extLst>
      <p:ext uri="{BB962C8B-B14F-4D97-AF65-F5344CB8AC3E}">
        <p14:creationId xmlns:p14="http://schemas.microsoft.com/office/powerpoint/2010/main" val="287190732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1135</TotalTime>
  <Words>5354</Words>
  <Application>Microsoft Office PowerPoint</Application>
  <PresentationFormat>Широкоэкранный</PresentationFormat>
  <Paragraphs>381</Paragraphs>
  <Slides>41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41</vt:i4>
      </vt:variant>
    </vt:vector>
  </HeadingPairs>
  <TitlesOfParts>
    <vt:vector size="53" baseType="lpstr">
      <vt:lpstr>Arial</vt:lpstr>
      <vt:lpstr>Calibri</vt:lpstr>
      <vt:lpstr>Calibri Light</vt:lpstr>
      <vt:lpstr>Candara</vt:lpstr>
      <vt:lpstr>Century Gothic</vt:lpstr>
      <vt:lpstr>PP Pangram Sans Narrow</vt:lpstr>
      <vt:lpstr>PT Sans</vt:lpstr>
      <vt:lpstr>Times New Roman</vt:lpstr>
      <vt:lpstr>Wingdings</vt:lpstr>
      <vt:lpstr>Wingdings 3</vt:lpstr>
      <vt:lpstr>Сектор</vt:lpstr>
      <vt:lpstr>Тема Office</vt:lpstr>
      <vt:lpstr>Презентация PowerPoint</vt:lpstr>
      <vt:lpstr>Основные Нормативные правовые документы  в сфере формирования доступной среды для инвалидов</vt:lpstr>
      <vt:lpstr>Конвенция о правах инвалидов ООН</vt:lpstr>
      <vt:lpstr>Принципы Конвенции ООН</vt:lpstr>
      <vt:lpstr>Федеральный закон от 01.12.2014 № 419-ФЗ «О внесении изменений в отдельные законодательные акты Российской Федерации по вопросам социальной защиты инвалидов в связи с ратификацией Конвенции о правах инвалидов»</vt:lpstr>
      <vt:lpstr>Понятие «инвалид»</vt:lpstr>
      <vt:lpstr>Поддержка лиц с Овз и инвалидов как национальная цель развития российской федерации</vt:lpstr>
      <vt:lpstr>Презентация PowerPoint</vt:lpstr>
      <vt:lpstr>Федеральный закон от 24.11.1995 № 181-ФЗ  «О социальной защите инвалидов в Российской Федерации»</vt:lpstr>
      <vt:lpstr>Федеральный закон от 24.11.1995 № 181-ФЗ  «О социальной защите инвалидов в Российской Федерации»</vt:lpstr>
      <vt:lpstr>Презентация PowerPoint</vt:lpstr>
      <vt:lpstr>Презентация PowerPoint</vt:lpstr>
      <vt:lpstr>Нормативно-правовые документы в проектировании и строительстве по обеспечению доступности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Основные барьеры и препятствия,  связанные с инвалидностью</vt:lpstr>
      <vt:lpstr>Основные пути преодоления барьеров</vt:lpstr>
      <vt:lpstr>Этапы устранения барьеров на объекте</vt:lpstr>
      <vt:lpstr>подходы к формированию доступной среды  для инвалидов</vt:lpstr>
      <vt:lpstr>Проектные решения должны обеспечивать для МГН:</vt:lpstr>
      <vt:lpstr>Принципы формирования условий доступности</vt:lpstr>
      <vt:lpstr>Приказ Росстандарта от 02.04.2020 № 687</vt:lpstr>
      <vt:lpstr>Иные национальные стандарты и своды правил</vt:lpstr>
      <vt:lpstr>Иные национальные стандарты и своды правил</vt:lpstr>
      <vt:lpstr>Иные национальные стандарты и своды правил</vt:lpstr>
      <vt:lpstr>Иные национальные стандарты и своды правил</vt:lpstr>
      <vt:lpstr>ПРАВОВОЙ ПОДХОД К ФОРМИРОВАНИЮ  ПОРЯДКОВ ОБЕСПЕЧЕНИЯ УСЛОВИЙ ДОСТУПНОСТИ В РЕГИОНАХ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Оксана</dc:creator>
  <cp:lastModifiedBy>Оксана</cp:lastModifiedBy>
  <cp:revision>32</cp:revision>
  <dcterms:created xsi:type="dcterms:W3CDTF">2022-11-10T08:01:37Z</dcterms:created>
  <dcterms:modified xsi:type="dcterms:W3CDTF">2023-04-27T12:04:33Z</dcterms:modified>
</cp:coreProperties>
</file>