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A33B2F5-1800-44ED-AB55-F83E332780E5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7882796-18D9-46C3-9B82-77D71A04019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159125"/>
            <a:ext cx="8062912" cy="1470025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28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КУЛЬТУРНО - ДОСУГОВАЯ ДЕЯТЕЛЬНОСТЬ, КАК СРЕДСТВО СОЦИАЛИЗАЦИИ И РАЗВИТИЯ ЦЕЛОСТНОЙ ЛИЧНОСТИ ДЕТЕЙ С 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ОВЗ</a:t>
            </a:r>
            <a:b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(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путем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взаимодействия сотрудников и 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детей)</a:t>
            </a: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712968" cy="1752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300" b="1" dirty="0"/>
              <a:t>Санкт-Петербургское государственное бюджетное стационарное учреждение социального обслуживания</a:t>
            </a:r>
          </a:p>
          <a:p>
            <a:pPr algn="ctr"/>
            <a:r>
              <a:rPr lang="ru-RU" sz="2300" b="1" dirty="0"/>
              <a:t>Дом-интернат для детей с отклонениями</a:t>
            </a:r>
            <a:br>
              <a:rPr lang="ru-RU" sz="2300" b="1" dirty="0"/>
            </a:br>
            <a:r>
              <a:rPr lang="ru-RU" sz="2300" b="1" dirty="0"/>
              <a:t>в умственном развитии №4</a:t>
            </a:r>
          </a:p>
          <a:p>
            <a:pPr algn="ctr"/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51992" y="4229472"/>
            <a:ext cx="8062912" cy="175260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Докладчик</a:t>
            </a:r>
          </a:p>
          <a:p>
            <a:r>
              <a:rPr lang="ru-RU" b="1" dirty="0" smtClean="0"/>
              <a:t>Педагог-организатор</a:t>
            </a:r>
          </a:p>
          <a:p>
            <a:r>
              <a:rPr lang="ru-RU" b="1" dirty="0" smtClean="0"/>
              <a:t>Китаева А.О.</a:t>
            </a:r>
            <a:endParaRPr lang="ru-RU" b="1" dirty="0"/>
          </a:p>
        </p:txBody>
      </p:sp>
      <p:pic>
        <p:nvPicPr>
          <p:cNvPr id="1026" name="Picture 2" descr="C:\Users\Ольга\Desktop\логотип\logo_d4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3096" r="3928" b="10372"/>
          <a:stretch/>
        </p:blipFill>
        <p:spPr bwMode="auto">
          <a:xfrm>
            <a:off x="1835697" y="4629150"/>
            <a:ext cx="1353274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70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80728" y="692696"/>
            <a:ext cx="8229600" cy="1399032"/>
          </a:xfrm>
        </p:spPr>
        <p:txBody>
          <a:bodyPr/>
          <a:lstStyle/>
          <a:p>
            <a:r>
              <a:rPr lang="ru-RU" dirty="0" smtClean="0"/>
              <a:t>                  </a:t>
            </a:r>
            <a:r>
              <a:rPr lang="ru-RU" sz="6600" dirty="0" smtClean="0"/>
              <a:t>ДОСУГ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140" y="3037991"/>
            <a:ext cx="8448324" cy="3961912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3200" dirty="0" smtClean="0">
                <a:latin typeface="Times New Roman"/>
                <a:ea typeface="Calibri"/>
              </a:rPr>
              <a:t>Досуг  </a:t>
            </a:r>
            <a:r>
              <a:rPr lang="ru-RU" sz="3200" dirty="0">
                <a:latin typeface="Times New Roman"/>
                <a:ea typeface="Calibri"/>
              </a:rPr>
              <a:t>традиционно </a:t>
            </a:r>
            <a:r>
              <a:rPr lang="ru-RU" sz="3200" dirty="0" smtClean="0">
                <a:latin typeface="Times New Roman"/>
                <a:ea typeface="Calibri"/>
              </a:rPr>
              <a:t>относится  </a:t>
            </a:r>
            <a:r>
              <a:rPr lang="ru-RU" sz="3200" dirty="0">
                <a:latin typeface="Times New Roman"/>
                <a:ea typeface="Calibri"/>
              </a:rPr>
              <a:t>не  к образовательной сфере, но он бесконечно разнообразен и имеет большое количество направлений  и каждое из них работает на развитие определенных навыков и  имеет  в составе своих функций мощный  образовательный </a:t>
            </a:r>
            <a:r>
              <a:rPr lang="ru-RU" sz="3200" dirty="0" smtClean="0">
                <a:latin typeface="Times New Roman"/>
                <a:ea typeface="Calibri"/>
              </a:rPr>
              <a:t>компонент.</a:t>
            </a:r>
            <a:endParaRPr lang="ru-RU" dirty="0"/>
          </a:p>
        </p:txBody>
      </p:sp>
      <p:pic>
        <p:nvPicPr>
          <p:cNvPr id="2050" name="Picture 2" descr="C:\Users\Ольга\Desktop\apZ-F6LLhk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4150376" cy="276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81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43" y="404664"/>
            <a:ext cx="8229600" cy="139903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/>
              <a:t>При всем многообразии досуговых форм любой досуг способен выполнять четыре главные функции:</a:t>
            </a: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652704" y="252495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8385">
            <a:off x="2939929" y="3310573"/>
            <a:ext cx="7985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право 5"/>
          <p:cNvSpPr/>
          <p:nvPr/>
        </p:nvSpPr>
        <p:spPr>
          <a:xfrm rot="5400000">
            <a:off x="7535464" y="33236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6444">
            <a:off x="5230291" y="2234054"/>
            <a:ext cx="7985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8983" y="3214390"/>
            <a:ext cx="15343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развитие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015321" y="3136367"/>
            <a:ext cx="1869920" cy="679265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28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отдых</a:t>
            </a:r>
            <a:endParaRPr lang="ru-RU" sz="2800" dirty="0">
              <a:solidFill>
                <a:prstClr val="white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15" name="Объект 7"/>
          <p:cNvSpPr txBox="1">
            <a:spLocks/>
          </p:cNvSpPr>
          <p:nvPr/>
        </p:nvSpPr>
        <p:spPr>
          <a:xfrm>
            <a:off x="2557162" y="4244582"/>
            <a:ext cx="1869920" cy="679265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Wingdings 2"/>
              <a:buNone/>
            </a:pPr>
            <a:r>
              <a:rPr lang="ru-RU" sz="28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общение</a:t>
            </a:r>
            <a:endParaRPr lang="ru-RU" sz="2800" dirty="0">
              <a:solidFill>
                <a:prstClr val="white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16" name="Объект 7"/>
          <p:cNvSpPr txBox="1">
            <a:spLocks/>
          </p:cNvSpPr>
          <p:nvPr/>
        </p:nvSpPr>
        <p:spPr>
          <a:xfrm>
            <a:off x="7038818" y="4072106"/>
            <a:ext cx="1971699" cy="851741"/>
          </a:xfrm>
          <a:prstGeom prst="rect">
            <a:avLst/>
          </a:prstGeom>
        </p:spPr>
        <p:txBody>
          <a:bodyPr vert="horz" anchor="t">
            <a:normAutofit fontScale="925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Wingdings 2"/>
              <a:buNone/>
            </a:pPr>
            <a:r>
              <a:rPr lang="ru-RU" sz="28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развлечение</a:t>
            </a:r>
            <a:endParaRPr lang="ru-RU" sz="2800" dirty="0">
              <a:solidFill>
                <a:prstClr val="white"/>
              </a:solidFill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3077" name="Picture 5" descr="C:\Users\Ольга\Desktop\qYygT94Me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85" y="3725545"/>
            <a:ext cx="2339507" cy="155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Ольга\Desktop\wXatVokULu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562" y="4735268"/>
            <a:ext cx="1388213" cy="18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Ольга\Desktop\15vLfO5_6D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2" y="3725545"/>
            <a:ext cx="2254334" cy="12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Ольга\Desktop\MoEWK2x--n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98" y="4735268"/>
            <a:ext cx="1504576" cy="200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64008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Попадая на праздники, мастер-классы, на фестивали, в музеи, выступая на концертах и так далее, дети с ОВЗ на определенный срок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приобщаются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к другой жизни, наполненной красками, яркими эмоциями, где стираются их проблемы со здоровьем, где всегда весело и вокруг друзья, в досуге нет монотонности, зато есть дружеское общение со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сверстниками, движение и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элемент соревнования. 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ru-RU" dirty="0"/>
          </a:p>
        </p:txBody>
      </p:sp>
      <p:sp>
        <p:nvSpPr>
          <p:cNvPr id="4" name="Лента лицом вниз 3"/>
          <p:cNvSpPr/>
          <p:nvPr/>
        </p:nvSpPr>
        <p:spPr>
          <a:xfrm>
            <a:off x="3995936" y="5229200"/>
            <a:ext cx="1216152" cy="61264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ДОСУГА В СПб ГБСУСО ДДИ №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3140968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Развлекательные мероприятия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Педагогические, просветительские мероприятия</a:t>
            </a:r>
            <a:endParaRPr lang="ru-RU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Фестивальная, конкурсная деятельность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Выезды 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выходы </a:t>
            </a:r>
            <a:endParaRPr lang="ru-RU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7026" y="1715756"/>
            <a:ext cx="8229600" cy="1224136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При глобальном обобщении мы можем выделить несколько категорий: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ctr"/>
            <a:endParaRPr lang="ru-RU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153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260648"/>
            <a:ext cx="5915000" cy="10012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Развлекательные 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686800" cy="226627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Важнейшим моментом в проведении массового развлекательного </a:t>
            </a:r>
            <a:r>
              <a:rPr lang="ru-RU" dirty="0" smtClean="0"/>
              <a:t>мероприятия для детей с ОВЗ </a:t>
            </a:r>
            <a:r>
              <a:rPr lang="ru-RU" dirty="0" smtClean="0"/>
              <a:t>является скоординировать детей путем участия в </a:t>
            </a:r>
            <a:r>
              <a:rPr lang="ru-RU" dirty="0" smtClean="0"/>
              <a:t>празднике </a:t>
            </a:r>
            <a:r>
              <a:rPr lang="ru-RU" dirty="0" smtClean="0"/>
              <a:t>совместно со взрослыми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915645" y="3616306"/>
            <a:ext cx="302433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16216" y="3892718"/>
            <a:ext cx="2010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white"/>
                </a:solidFill>
                <a:latin typeface="Times New Roman"/>
                <a:cs typeface="Times New Roman"/>
              </a:rPr>
              <a:t>ПРАЗДНИК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660232" y="4162499"/>
            <a:ext cx="291435" cy="10438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813648" y="4336918"/>
            <a:ext cx="592616" cy="475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7057429" y="4768316"/>
            <a:ext cx="216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white"/>
                </a:solidFill>
                <a:latin typeface="Times New Roman"/>
                <a:cs typeface="Times New Roman"/>
              </a:rPr>
              <a:t>Интерактивные</a:t>
            </a:r>
          </a:p>
          <a:p>
            <a:r>
              <a:rPr lang="ru-RU" sz="2000" dirty="0">
                <a:solidFill>
                  <a:prstClr val="white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prstClr val="white"/>
                </a:solidFill>
                <a:latin typeface="Times New Roman"/>
                <a:cs typeface="Times New Roman"/>
              </a:rPr>
              <a:t>           игры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25829" y="5226898"/>
            <a:ext cx="216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white"/>
                </a:solidFill>
                <a:latin typeface="Times New Roman"/>
                <a:cs typeface="Times New Roman"/>
              </a:rPr>
              <a:t>   Театрализация</a:t>
            </a:r>
          </a:p>
          <a:p>
            <a:r>
              <a:rPr lang="ru-RU" sz="2000" dirty="0" smtClean="0">
                <a:solidFill>
                  <a:prstClr val="white"/>
                </a:solidFill>
                <a:latin typeface="Times New Roman"/>
                <a:cs typeface="Times New Roman"/>
              </a:rPr>
              <a:t>Сказочные герои</a:t>
            </a: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251519" y="3573016"/>
            <a:ext cx="5474309" cy="2682379"/>
          </a:xfrm>
          <a:prstGeom prst="rect">
            <a:avLst/>
          </a:prstGeom>
        </p:spPr>
        <p:txBody>
          <a:bodyPr vert="horz" anchor="t">
            <a:normAutofit fontScale="32500" lnSpcReduction="2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500" dirty="0"/>
              <a:t>Каждая игра подбирается на праздник исходя из развития навыков детей:  Игровые технологии способствует: движению (на занятиях дети подвижны); разнообразию, вариативности в  видах деятельности; неуверенным детям преодолеть нерешительность; самостоятельности, инициативности, коммуникативному общению, развитию речевых навыков, мелкой моторики, общей физической формы.</a:t>
            </a:r>
            <a:endParaRPr lang="ru-RU" sz="5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637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399032"/>
          </a:xfrm>
        </p:spPr>
        <p:txBody>
          <a:bodyPr/>
          <a:lstStyle/>
          <a:p>
            <a:r>
              <a:rPr lang="ru-RU" dirty="0" smtClean="0"/>
              <a:t>РЕКОМЕНДАЦИЯ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457200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>
                <a:latin typeface="Times New Roman"/>
                <a:ea typeface="Calibri"/>
                <a:cs typeface="Times New Roman"/>
              </a:rPr>
              <a:t>Рекомендуется подбирать и включать коммуникативные танцы-игры в совместную повседневную деятельность в группах, дети более уверенно чувствуют себя в коллективе, учатся соотносить свои действия с действиями сверстников.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7200" dirty="0">
                <a:latin typeface="Times New Roman"/>
                <a:ea typeface="Calibri"/>
                <a:cs typeface="Times New Roman"/>
              </a:rPr>
              <a:t>Например, утро в группе можно начинать с игр приветствий, пока детки одеваются на завтрак: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Здравствуйте, телята! Дети: </a:t>
            </a:r>
            <a:r>
              <a:rPr lang="ru-RU" sz="11200" dirty="0" err="1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МУ-му-му</a:t>
            </a: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Здравствуйте, козлята! Дети: </a:t>
            </a:r>
            <a:r>
              <a:rPr lang="ru-RU" sz="11200" dirty="0" err="1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Ме-ме-ме</a:t>
            </a: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Здравствуйте, ягнята! Дети: </a:t>
            </a:r>
            <a:r>
              <a:rPr lang="ru-RU" sz="11200" dirty="0" err="1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Бе-бе-бе</a:t>
            </a: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Здравствуйте, цыплята! Дети: Пи-пи-пи!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Здравствуйте, ребята! Дети: Здравствуйте!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7200" dirty="0">
                <a:latin typeface="Times New Roman"/>
                <a:ea typeface="Calibri"/>
                <a:cs typeface="Times New Roman"/>
              </a:rPr>
              <a:t>Продолжить утро можно музыкальной зарядкой: игры потопали, похлопали, если ты красивый парень сделай так, паровозик со станциями и т.д.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553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ПЕДАГОГИЧЕСКАЯ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sz="3400" dirty="0" smtClean="0">
                <a:latin typeface="Times New Roman"/>
                <a:ea typeface="Calibri"/>
              </a:rPr>
              <a:t>Наши воспитанники </a:t>
            </a:r>
            <a:r>
              <a:rPr lang="ru-RU" sz="3400" dirty="0">
                <a:latin typeface="Times New Roman"/>
                <a:ea typeface="Calibri"/>
              </a:rPr>
              <a:t>занимаются театром, хореографией, готовят стихи, сценки и постановки для участия в конкурсной и фестивальной </a:t>
            </a:r>
            <a:r>
              <a:rPr lang="ru-RU" sz="3400" dirty="0" smtClean="0">
                <a:latin typeface="Times New Roman"/>
                <a:ea typeface="Calibri"/>
              </a:rPr>
              <a:t>деятельности, </a:t>
            </a:r>
            <a:r>
              <a:rPr lang="ru-RU" sz="3400" dirty="0">
                <a:latin typeface="Times New Roman"/>
                <a:ea typeface="Calibri"/>
              </a:rPr>
              <a:t>участвуют в мастер-классах: уроках доброты и мужества. Такие занятия и выступления помогают выработать дисциплинированность (в широком понимании), умение рационально использовать свободное время, стремление к достижению стабильных результатов, коммуникабельность, способность анализировать свои успехи и неудачи, осознание собственных возможностей, потребность в информации и т.д.  Эти творческие занятия очень важны для наших детей, в них мы  соединяем развлечения с развитием, делаем досуг содержательным, «работающим» на совершенствование личности</a:t>
            </a:r>
            <a:r>
              <a:rPr lang="ru-RU" sz="3200" dirty="0">
                <a:latin typeface="Times New Roman"/>
                <a:ea typeface="Calibri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84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43408"/>
            <a:ext cx="8229600" cy="1399032"/>
          </a:xfrm>
        </p:spPr>
        <p:txBody>
          <a:bodyPr/>
          <a:lstStyle/>
          <a:p>
            <a:r>
              <a:rPr lang="ru-RU" dirty="0" smtClean="0"/>
              <a:t>Рекомендация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980" y="2636912"/>
            <a:ext cx="8568952" cy="4896544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32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5100" dirty="0">
                <a:latin typeface="Times New Roman"/>
                <a:ea typeface="Calibri"/>
              </a:rPr>
              <a:t>В </a:t>
            </a:r>
            <a:r>
              <a:rPr lang="ru-RU" sz="5100" dirty="0">
                <a:latin typeface="Times New Roman"/>
                <a:ea typeface="Calibri"/>
              </a:rPr>
              <a:t>данном направлении, конечно, максимально приветствуется, если дети в группах будут на постоянной основе отрабатывать самые элементарные танцевальные навыки, это позволит им развиваться и достигать успехов намного </a:t>
            </a:r>
            <a:r>
              <a:rPr lang="ru-RU" sz="5100" dirty="0" smtClean="0">
                <a:latin typeface="Times New Roman"/>
                <a:ea typeface="Calibri"/>
              </a:rPr>
              <a:t>быстрее.  </a:t>
            </a:r>
            <a:r>
              <a:rPr lang="ru-RU" sz="5100" dirty="0">
                <a:latin typeface="Times New Roman"/>
                <a:ea typeface="Calibri"/>
              </a:rPr>
              <a:t>Можно прорабатывать: приставной шаг, повороты право лево, наклоны головы, поднятие рук, попеременное поднятие рук, все эти навыки даются нашим детишкам максимально нелегко.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5100" dirty="0">
                <a:latin typeface="Times New Roman"/>
                <a:ea typeface="Calibri"/>
              </a:rPr>
              <a:t>Хочется отметить, что многое из этого подходит и </a:t>
            </a:r>
            <a:r>
              <a:rPr lang="ru-RU" sz="5100" dirty="0" smtClean="0">
                <a:latin typeface="Times New Roman"/>
                <a:ea typeface="Calibri"/>
              </a:rPr>
              <a:t>ребятам </a:t>
            </a:r>
            <a:r>
              <a:rPr lang="ru-RU" sz="5100" dirty="0">
                <a:latin typeface="Times New Roman"/>
                <a:ea typeface="Calibri"/>
              </a:rPr>
              <a:t>с максимально ограниченными двигательными функциями, только там это взаимодействие происходит рука в руку и намного дольше.</a:t>
            </a:r>
          </a:p>
          <a:p>
            <a:endParaRPr lang="ru-RU" dirty="0"/>
          </a:p>
        </p:txBody>
      </p:sp>
      <p:pic>
        <p:nvPicPr>
          <p:cNvPr id="1026" name="Picture 2" descr="C:\Users\Ольга\Desktop\PLRYpP7I6C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039958"/>
            <a:ext cx="471256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  <a:cs typeface="+mj-cs"/>
              </a:rPr>
              <a:t>Повторение - это основа всей учебно-воспитательной работы с детьми с ОВЗ. Поэтому работая на развитие одной большой командой, развития и достижения не заставят себя ждать</a:t>
            </a: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082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851104" cy="9292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Фестивально</a:t>
            </a:r>
            <a:r>
              <a:rPr lang="ru-RU" dirty="0" smtClean="0"/>
              <a:t>-конкурсная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320480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>
                <a:latin typeface="Times New Roman"/>
                <a:ea typeface="Calibri"/>
              </a:rPr>
              <a:t>Д</a:t>
            </a:r>
            <a:r>
              <a:rPr lang="ru-RU" sz="3200" dirty="0" smtClean="0">
                <a:latin typeface="Times New Roman"/>
                <a:ea typeface="Calibri"/>
              </a:rPr>
              <a:t>еятельность</a:t>
            </a:r>
            <a:r>
              <a:rPr lang="ru-RU" sz="3200" dirty="0">
                <a:latin typeface="Times New Roman"/>
                <a:ea typeface="Calibri"/>
              </a:rPr>
              <a:t>, которая дает возможность состязаться, то есть проявлять свои силы, вызывать уважение окружающих, повышая тем самым свой статус (авторитет) в </a:t>
            </a:r>
            <a:r>
              <a:rPr lang="ru-RU" sz="3200" dirty="0" smtClean="0">
                <a:latin typeface="Times New Roman"/>
                <a:ea typeface="Calibri"/>
              </a:rPr>
              <a:t>коллективе, необходима для детей. </a:t>
            </a:r>
          </a:p>
          <a:p>
            <a:r>
              <a:rPr lang="ru-RU" sz="3200" dirty="0" smtClean="0">
                <a:latin typeface="Times New Roman"/>
                <a:ea typeface="Calibri"/>
              </a:rPr>
              <a:t>Выступления на сцене, церемонии награждения </a:t>
            </a:r>
            <a:r>
              <a:rPr lang="ru-RU" sz="3200" dirty="0">
                <a:latin typeface="Times New Roman"/>
                <a:ea typeface="Calibri"/>
              </a:rPr>
              <a:t>очень много </a:t>
            </a:r>
            <a:r>
              <a:rPr lang="ru-RU" sz="3200" dirty="0" smtClean="0">
                <a:latin typeface="Times New Roman"/>
                <a:ea typeface="Calibri"/>
              </a:rPr>
              <a:t>значат для ребенка: </a:t>
            </a:r>
            <a:r>
              <a:rPr lang="ru-RU" sz="3200" dirty="0">
                <a:latin typeface="Times New Roman"/>
                <a:ea typeface="Calibri"/>
              </a:rPr>
              <a:t>он лучше узнаёт себя и повышает самооценку, изменяет отношение к </a:t>
            </a:r>
            <a:r>
              <a:rPr lang="ru-RU" sz="3200" dirty="0" smtClean="0">
                <a:latin typeface="Times New Roman"/>
                <a:ea typeface="Calibri"/>
              </a:rPr>
              <a:t>себе.</a:t>
            </a:r>
          </a:p>
          <a:p>
            <a:r>
              <a:rPr lang="ru-RU" sz="3200" dirty="0">
                <a:latin typeface="Times New Roman"/>
                <a:ea typeface="Calibri"/>
              </a:rPr>
              <a:t>Педагог, в свою очередь, должен ободрять каждого подростка в течение подготовки выступлений или соревнований, вселять в него уверенность, демонстрировать искреннее доверие.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714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-99392"/>
            <a:ext cx="4680520" cy="1008112"/>
          </a:xfrm>
        </p:spPr>
        <p:txBody>
          <a:bodyPr/>
          <a:lstStyle/>
          <a:p>
            <a:r>
              <a:rPr lang="ru-RU" dirty="0" smtClean="0"/>
              <a:t>Рекомендация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996" y="692696"/>
            <a:ext cx="8892480" cy="2520280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>
                <a:latin typeface="Times New Roman"/>
                <a:ea typeface="Calibri"/>
                <a:cs typeface="Times New Roman"/>
              </a:rPr>
              <a:t> В маленьких группах вместе с воспитателями можно также работать в этом направлении, например, периодически делать мини церемонии чествования детей в группе за определенные заслуги, сделать грамоты и отметить каждого ребенка в какой-либо подходящей ему номинации: «Самый лучший художник группы», «Самый лучший поглотитель обеда», «За самый лучший дневной сон», естественно наградить надо всех, показать, что каждый уникален и талантлив в чем-то своем. Так же, можно периодически чествовать таланты детей в группе по очереди: например оформить стенд рисунков Ксюши или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полку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работ Тимура.</a:t>
            </a:r>
            <a:endParaRPr lang="ru-RU" dirty="0"/>
          </a:p>
        </p:txBody>
      </p:sp>
      <p:pic>
        <p:nvPicPr>
          <p:cNvPr id="2050" name="Picture 2" descr="C:\Users\Ольга\Desktop\v9R-skq87h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74602"/>
            <a:ext cx="5520680" cy="368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929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>
            <a:normAutofit fontScale="85000" lnSpcReduction="20000"/>
          </a:bodyPr>
          <a:lstStyle/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Единообразие подходов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к работе с детьми, преемственность в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требованиях,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а также в содержании и методах культурно-досуговой работы, комплексность и многообразие средств развития детей приводит к успеху в работе и главное к успехам в развитии детей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L="6400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 С каждым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годом детки поступают сложнее и сложнее и сейчас стоит даже острая необходимость в постоянном взаимодействии, чтобы прийти к каким-либо успехам.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063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Спасибо за внимание!</a:t>
            </a:r>
            <a:endParaRPr lang="ru-RU" dirty="0"/>
          </a:p>
        </p:txBody>
      </p:sp>
      <p:pic>
        <p:nvPicPr>
          <p:cNvPr id="3074" name="Picture 2" descr="C:\Users\Ольга\Desktop\WJOnTzAx1l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832648" cy="437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673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161</TotalTime>
  <Words>787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     КУЛЬТУРНО - ДОСУГОВАЯ ДЕЯТЕЛЬНОСТЬ, КАК СРЕДСТВО СОЦИАЛИЗАЦИИ И РАЗВИТИЯ ЦЕЛОСТНОЙ ЛИЧНОСТИ ДЕТЕЙ С ОВЗ (путем взаимодействия сотрудников и детей) </vt:lpstr>
      <vt:lpstr>                  ДОСУГ</vt:lpstr>
      <vt:lpstr>При всем многообразии досуговых форм любой досуг способен выполнять четыре главные функции:</vt:lpstr>
      <vt:lpstr>Презентация PowerPoint</vt:lpstr>
      <vt:lpstr>ВИДЫ ДОСУГА В СПб ГБСУСО ДДИ № 4</vt:lpstr>
      <vt:lpstr>Развлекательные мероприятия</vt:lpstr>
      <vt:lpstr>РЕКОМЕНДАЦИЯ</vt:lpstr>
      <vt:lpstr>ПЕДАГОГИЧЕСКАЯ ДЕЯТЕЛЬНОСТЬ</vt:lpstr>
      <vt:lpstr>Рекомендация</vt:lpstr>
      <vt:lpstr>Фестивально-конкурсная деятельность</vt:lpstr>
      <vt:lpstr>Рекомендация</vt:lpstr>
      <vt:lpstr>ВЫВОДЫ</vt:lpstr>
      <vt:lpstr>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КУЛЬТУРНО - ДОСУГОВАЯ ДЕЯТЕЛЬНОСТЬ, КАК СРЕДСТВО СОЦИАЛИЗАЦИИ И РАЗВИТИЯ ЦЕЛОСТНОЙ ЛИЧНОСТИ ДЕТЕЙ С ОВЗ (путем взаимодействия сотрудников и детей)</dc:title>
  <dc:creator>Ольга</dc:creator>
  <cp:lastModifiedBy>Ольга</cp:lastModifiedBy>
  <cp:revision>11</cp:revision>
  <dcterms:created xsi:type="dcterms:W3CDTF">2023-01-25T11:49:34Z</dcterms:created>
  <dcterms:modified xsi:type="dcterms:W3CDTF">2023-01-26T11:15:32Z</dcterms:modified>
</cp:coreProperties>
</file>