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2" r:id="rId6"/>
    <p:sldId id="263" r:id="rId7"/>
    <p:sldId id="267" r:id="rId8"/>
    <p:sldId id="268" r:id="rId9"/>
    <p:sldId id="272" r:id="rId10"/>
    <p:sldId id="266" r:id="rId11"/>
    <p:sldId id="270" r:id="rId12"/>
    <p:sldId id="269" r:id="rId13"/>
    <p:sldId id="271" r:id="rId14"/>
    <p:sldId id="265" r:id="rId15"/>
    <p:sldId id="274" r:id="rId16"/>
    <p:sldId id="273" r:id="rId17"/>
    <p:sldId id="264" r:id="rId18"/>
    <p:sldId id="275" r:id="rId19"/>
    <p:sldId id="278" r:id="rId20"/>
    <p:sldId id="279" r:id="rId21"/>
    <p:sldId id="280" r:id="rId22"/>
    <p:sldId id="281" r:id="rId23"/>
    <p:sldId id="276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D87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9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55;&#1086;&#1083;&#1100;&#1079;&#1086;&#1074;&#1072;&#1090;&#1077;&#1083;&#1100;\Desktop\vid-20220709-110557_3AV93y9g.mp4" TargetMode="Externa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&#1044;&#1044;&#1048;%20;\&#1055;&#1088;&#1086;&#1077;&#1082;&#1090;%20&#1042;&#1086;&#1083;&#1096;&#1077;&#1073;&#1085;&#1099;&#1081;%20&#1084;&#1080;&#1088;%20&#1089;&#1082;&#1072;&#1079;&#1082;&#1080;\VID_20220713_124558_907.mp4" TargetMode="Externa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1643050"/>
            <a:ext cx="8029604" cy="2386029"/>
          </a:xfrm>
        </p:spPr>
        <p:txBody>
          <a:bodyPr>
            <a:normAutofit fontScale="90000"/>
          </a:bodyPr>
          <a:lstStyle/>
          <a:p>
            <a:r>
              <a:rPr lang="ru-RU" sz="6700" b="1" dirty="0" smtClean="0">
                <a:solidFill>
                  <a:srgbClr val="9D87B7"/>
                </a:solidFill>
                <a:latin typeface="Arial Black" pitchFamily="34" charset="0"/>
              </a:rPr>
              <a:t> </a:t>
            </a:r>
            <a:r>
              <a:rPr lang="ru-RU" sz="6700" b="1" dirty="0" smtClean="0">
                <a:solidFill>
                  <a:srgbClr val="9D87B7"/>
                </a:solidFill>
                <a:latin typeface="Arial Black" pitchFamily="34" charset="0"/>
              </a:rPr>
              <a:t/>
            </a:r>
            <a:br>
              <a:rPr lang="ru-RU" sz="6700" b="1" dirty="0" smtClean="0">
                <a:solidFill>
                  <a:srgbClr val="9D87B7"/>
                </a:solidFill>
                <a:latin typeface="Arial Black" pitchFamily="34" charset="0"/>
              </a:rPr>
            </a:br>
            <a:r>
              <a:rPr lang="ru-RU" sz="6700" b="1" dirty="0" smtClean="0">
                <a:solidFill>
                  <a:srgbClr val="9D87B7"/>
                </a:solidFill>
                <a:latin typeface="Arial Black" pitchFamily="34" charset="0"/>
              </a:rPr>
              <a:t>МИР </a:t>
            </a:r>
            <a:br>
              <a:rPr lang="ru-RU" sz="6700" b="1" dirty="0" smtClean="0">
                <a:solidFill>
                  <a:srgbClr val="9D87B7"/>
                </a:solidFill>
                <a:latin typeface="Arial Black" pitchFamily="34" charset="0"/>
              </a:rPr>
            </a:br>
            <a:r>
              <a:rPr lang="ru-RU" sz="6700" b="1" dirty="0" smtClean="0">
                <a:solidFill>
                  <a:srgbClr val="9D87B7"/>
                </a:solidFill>
                <a:latin typeface="Arial Black" pitchFamily="34" charset="0"/>
              </a:rPr>
              <a:t>СКАЗКИ</a:t>
            </a:r>
            <a:r>
              <a:rPr lang="ru-RU" sz="5300" dirty="0" smtClean="0">
                <a:solidFill>
                  <a:srgbClr val="9D87B7"/>
                </a:solidFill>
                <a:latin typeface="Arial Black" pitchFamily="34" charset="0"/>
              </a:rPr>
              <a:t/>
            </a:r>
            <a:br>
              <a:rPr lang="ru-RU" sz="5300" dirty="0" smtClean="0">
                <a:solidFill>
                  <a:srgbClr val="9D87B7"/>
                </a:solidFill>
                <a:latin typeface="Arial Black" pitchFamily="34" charset="0"/>
              </a:rPr>
            </a:br>
            <a:endParaRPr lang="ru-RU" sz="5300" dirty="0">
              <a:solidFill>
                <a:srgbClr val="9D87B7"/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5085184"/>
            <a:ext cx="7486680" cy="1500198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ru-RU" sz="2400" dirty="0" smtClean="0">
                <a:solidFill>
                  <a:schemeClr val="bg1"/>
                </a:solidFill>
              </a:rPr>
              <a:t>Разработала воспитатель:</a:t>
            </a:r>
          </a:p>
          <a:p>
            <a:pPr algn="r"/>
            <a:r>
              <a:rPr lang="ru-RU" sz="2400" dirty="0" err="1" smtClean="0">
                <a:solidFill>
                  <a:schemeClr val="bg1"/>
                </a:solidFill>
              </a:rPr>
              <a:t>Казичева</a:t>
            </a:r>
            <a:r>
              <a:rPr lang="ru-RU" sz="2400" dirty="0" smtClean="0">
                <a:solidFill>
                  <a:schemeClr val="bg1"/>
                </a:solidFill>
              </a:rPr>
              <a:t> А.В.</a:t>
            </a:r>
          </a:p>
          <a:p>
            <a:pPr algn="r"/>
            <a:r>
              <a:rPr lang="ru-RU" sz="2400" dirty="0" smtClean="0">
                <a:solidFill>
                  <a:schemeClr val="bg1"/>
                </a:solidFill>
              </a:rPr>
              <a:t>Участники проекта: </a:t>
            </a:r>
          </a:p>
          <a:p>
            <a:pPr algn="r"/>
            <a:r>
              <a:rPr lang="ru-RU" sz="2400" dirty="0" smtClean="0">
                <a:solidFill>
                  <a:schemeClr val="bg1"/>
                </a:solidFill>
              </a:rPr>
              <a:t>воспитанники и воспитатели 4го корпуса</a:t>
            </a:r>
            <a:r>
              <a:rPr lang="ru-RU" sz="2800" dirty="0" smtClean="0">
                <a:solidFill>
                  <a:schemeClr val="bg1"/>
                </a:solidFill>
              </a:rPr>
              <a:t>.</a:t>
            </a:r>
          </a:p>
          <a:p>
            <a:pPr algn="r"/>
            <a:endParaRPr lang="ru-RU" sz="2800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ru-RU" sz="2800" dirty="0"/>
          </a:p>
        </p:txBody>
      </p:sp>
      <p:sp>
        <p:nvSpPr>
          <p:cNvPr id="1028" name="AutoShape 4" descr="65 бесплатных фонов для презентации – скачать бесплатн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65 бесплатных фонов для презентации – скачать бесплатн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65 бесплатных фонов для презентации – скачать бесплатн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728607" y="2104465"/>
            <a:ext cx="8072494" cy="19389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+mj-lt"/>
              </a:rPr>
              <a:t>«ВОЛШЕБНЫЙ </a:t>
            </a:r>
            <a:endParaRPr lang="ru-RU" sz="4000" b="1" dirty="0" smtClean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+mj-lt"/>
              </a:rPr>
              <a:t>МИР </a:t>
            </a:r>
          </a:p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+mj-lt"/>
              </a:rPr>
              <a:t>СКАЗКИ»</a:t>
            </a:r>
            <a:endParaRPr lang="ru-RU" sz="4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21780" y="1521503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ПРОЕКТ НА  ТЕМУ:</a:t>
            </a:r>
            <a:endParaRPr lang="ru-RU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5442" y="144634"/>
            <a:ext cx="88809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Санкт-Петербургское государственное бюджетное стационарное учреждение социального обслуживания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Дом-интернат для детей с отклонениями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в умственном развитии №4</a:t>
            </a:r>
          </a:p>
          <a:p>
            <a:pPr algn="just"/>
            <a:endParaRPr lang="ru-RU" sz="12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07" y="4216863"/>
            <a:ext cx="1368152" cy="24379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91759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ЦЕЛЬ ПРОЕКТА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214422"/>
            <a:ext cx="3929090" cy="542928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indent="0" algn="ctr">
              <a:buNone/>
            </a:pPr>
            <a:r>
              <a:rPr lang="ru-RU" dirty="0" smtClean="0"/>
              <a:t>Развитие у детей устойчивого интереса к сказке, как произведению искусства, а так же развитие коммуникативных и творческих навыков через совместную творческую деятельность.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4340" name="Picture 4" descr="Колобок (1956) — Кинопоиск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1214422"/>
            <a:ext cx="3571900" cy="535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 Black" pitchFamily="34" charset="0"/>
              </a:rPr>
              <a:t>ЗАДАЧИ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857232"/>
            <a:ext cx="4714908" cy="457203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40000" lnSpcReduction="20000"/>
          </a:bodyPr>
          <a:lstStyle/>
          <a:p>
            <a:pPr algn="ctr">
              <a:buNone/>
            </a:pPr>
            <a:r>
              <a:rPr lang="ru-RU" sz="5000" b="1" i="1" dirty="0" smtClean="0">
                <a:latin typeface="Arial Black" pitchFamily="34" charset="0"/>
              </a:rPr>
              <a:t>ОБРАЗОВАТЕЛЬНЫЕ:</a:t>
            </a:r>
            <a:endParaRPr lang="ru-RU" sz="5000" b="1" dirty="0" smtClean="0">
              <a:latin typeface="Arial Black" pitchFamily="34" charset="0"/>
            </a:endParaRPr>
          </a:p>
          <a:p>
            <a:pPr indent="0">
              <a:buNone/>
            </a:pPr>
            <a:r>
              <a:rPr lang="ru-RU" sz="6500" dirty="0" smtClean="0"/>
              <a:t>- Расширять представление детей о сказках;</a:t>
            </a:r>
          </a:p>
          <a:p>
            <a:pPr indent="0">
              <a:buNone/>
            </a:pPr>
            <a:r>
              <a:rPr lang="ru-RU" sz="6500" dirty="0" smtClean="0"/>
              <a:t>- Обогащать сенсорный опыт;</a:t>
            </a:r>
          </a:p>
          <a:p>
            <a:pPr indent="0">
              <a:buNone/>
            </a:pPr>
            <a:r>
              <a:rPr lang="ru-RU" sz="6500" dirty="0" smtClean="0"/>
              <a:t>- Вызывать познавательный интерес;</a:t>
            </a:r>
          </a:p>
          <a:p>
            <a:pPr indent="0">
              <a:buNone/>
            </a:pPr>
            <a:r>
              <a:rPr lang="ru-RU" sz="6500" dirty="0" smtClean="0"/>
              <a:t>- Формировать умение инсценировать эпизоды сказок;</a:t>
            </a:r>
          </a:p>
          <a:p>
            <a:pPr indent="0">
              <a:buFontTx/>
              <a:buChar char="-"/>
            </a:pPr>
            <a:r>
              <a:rPr lang="ru-RU" sz="6500" dirty="0" smtClean="0"/>
              <a:t>Обогащать и расширять активный и пассивный словарный запас детей.</a:t>
            </a:r>
          </a:p>
          <a:p>
            <a:pPr indent="0">
              <a:buFontTx/>
              <a:buChar char="-"/>
            </a:pPr>
            <a:endParaRPr lang="ru-RU" sz="6500" dirty="0" smtClean="0"/>
          </a:p>
          <a:p>
            <a:pPr indent="0">
              <a:buFontTx/>
              <a:buChar char="-"/>
            </a:pPr>
            <a:endParaRPr lang="ru-RU" sz="6500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143505" y="857232"/>
            <a:ext cx="3643338" cy="46782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i="1" dirty="0" smtClean="0">
                <a:latin typeface="Arial Black" pitchFamily="34" charset="0"/>
              </a:rPr>
              <a:t>РАЗВИВАЮЩИЕ:</a:t>
            </a:r>
            <a:endParaRPr lang="ru-RU" sz="2000" dirty="0" smtClean="0">
              <a:latin typeface="Arial Black" pitchFamily="34" charset="0"/>
            </a:endParaRPr>
          </a:p>
          <a:p>
            <a:r>
              <a:rPr lang="ru-RU" sz="2600" dirty="0" smtClean="0"/>
              <a:t>- Развивать у детей восприятие;</a:t>
            </a:r>
          </a:p>
          <a:p>
            <a:r>
              <a:rPr lang="ru-RU" sz="2600" dirty="0" smtClean="0"/>
              <a:t>- Развивать творческие способности у детей;</a:t>
            </a:r>
          </a:p>
          <a:p>
            <a:pPr>
              <a:buFontTx/>
              <a:buChar char="-"/>
            </a:pPr>
            <a:r>
              <a:rPr lang="ru-RU" sz="2600" dirty="0" smtClean="0"/>
              <a:t>Развивать коммуникативные навыки, желание общаться со взрослыми и сверстниками.</a:t>
            </a:r>
          </a:p>
          <a:p>
            <a:pPr>
              <a:buFontTx/>
              <a:buChar char="-"/>
            </a:pPr>
            <a:endParaRPr lang="ru-RU" sz="2600" dirty="0" smtClean="0"/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28596" y="5429264"/>
            <a:ext cx="8358246" cy="1046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chemeClr val="bg1"/>
                </a:solidFill>
                <a:latin typeface="Arial Black" pitchFamily="34" charset="0"/>
              </a:rPr>
              <a:t>ВОСПИТАТЕЛЬНЫЕ:</a:t>
            </a:r>
            <a:endParaRPr lang="ru-RU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r>
              <a:rPr lang="ru-RU" sz="2600" dirty="0" smtClean="0">
                <a:solidFill>
                  <a:schemeClr val="bg1"/>
                </a:solidFill>
              </a:rPr>
              <a:t>- Воспитывать чувства дружбы и коллективизма.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 Black" pitchFamily="34" charset="0"/>
              </a:rPr>
              <a:t>I</a:t>
            </a:r>
            <a:r>
              <a:rPr lang="ru-RU" sz="3200" b="1" dirty="0" smtClean="0">
                <a:solidFill>
                  <a:schemeClr val="bg1"/>
                </a:solidFill>
                <a:latin typeface="Arial Black" pitchFamily="34" charset="0"/>
              </a:rPr>
              <a:t> этап – ПОДГОТОВИТЕЛЬНЫЙ</a:t>
            </a:r>
            <a:endParaRPr lang="ru-RU" sz="32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3438" y="1285860"/>
            <a:ext cx="4143404" cy="5214950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-обсуждение проекта с коллегами</a:t>
            </a:r>
          </a:p>
          <a:p>
            <a:pPr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-составление плана реализации проекта</a:t>
            </a:r>
          </a:p>
          <a:p>
            <a:pPr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 </a:t>
            </a:r>
          </a:p>
          <a:p>
            <a:pPr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-определение участников проекта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098" name="AutoShape 2" descr="Команда сидит за столом, проверяет отчеты, разговаривает. вид сверху.  бизнес-концепция сотрудничества, работы в команде, встречи | Бесплатно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0" name="AutoShape 4" descr="Команда сидит за столом, проверяет отчеты, разговаривает. вид сверху.  бизнес-концепция сотрудничества, работы в команде, встречи | Бесплатно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2" name="Picture 6" descr="Поиск похожих постеро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357298"/>
            <a:ext cx="4500594" cy="4643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 Black" pitchFamily="34" charset="0"/>
              </a:rPr>
              <a:t>II</a:t>
            </a:r>
            <a:r>
              <a:rPr lang="ru-RU" sz="3200" b="1" dirty="0" smtClean="0">
                <a:solidFill>
                  <a:schemeClr val="bg1"/>
                </a:solidFill>
                <a:latin typeface="Arial Black" pitchFamily="34" charset="0"/>
              </a:rPr>
              <a:t> этап – ОСНОВНОЙ</a:t>
            </a:r>
            <a:br>
              <a:rPr lang="ru-RU" sz="3200" b="1" dirty="0" smtClean="0">
                <a:solidFill>
                  <a:schemeClr val="bg1"/>
                </a:solidFill>
                <a:latin typeface="Arial Black" pitchFamily="34" charset="0"/>
              </a:rPr>
            </a:br>
            <a:r>
              <a:rPr lang="ru-RU" sz="3200" dirty="0" smtClean="0">
                <a:solidFill>
                  <a:schemeClr val="bg1"/>
                </a:solidFill>
                <a:latin typeface="Arial Black" pitchFamily="34" charset="0"/>
              </a:rPr>
              <a:t>ЯНВАРЬ</a:t>
            </a:r>
            <a:endParaRPr lang="ru-RU" sz="3200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5429264"/>
            <a:ext cx="7686700" cy="112552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Прочтение сказки «Колобок и просмотр мультфильма в группе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074" name="Picture 2" descr="Сказка Колобок - читать онлайн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1428736"/>
            <a:ext cx="6858048" cy="40767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 Black" pitchFamily="34" charset="0"/>
              </a:rPr>
              <a:t>II</a:t>
            </a:r>
            <a:r>
              <a:rPr lang="ru-RU" sz="3200" b="1" dirty="0" smtClean="0">
                <a:solidFill>
                  <a:schemeClr val="bg1"/>
                </a:solidFill>
                <a:latin typeface="Arial Black" pitchFamily="34" charset="0"/>
              </a:rPr>
              <a:t> этап – ОСНОВНОЙ</a:t>
            </a:r>
            <a:br>
              <a:rPr lang="ru-RU" sz="3200" b="1" dirty="0" smtClean="0">
                <a:solidFill>
                  <a:schemeClr val="bg1"/>
                </a:solidFill>
                <a:latin typeface="Arial Black" pitchFamily="34" charset="0"/>
              </a:rPr>
            </a:br>
            <a:r>
              <a:rPr lang="ru-RU" sz="3200" b="1" dirty="0" smtClean="0">
                <a:solidFill>
                  <a:schemeClr val="bg1"/>
                </a:solidFill>
                <a:latin typeface="Arial Black" pitchFamily="34" charset="0"/>
              </a:rPr>
              <a:t>ФЕВРАЛЬ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214422"/>
            <a:ext cx="8229600" cy="78581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кукольный театр «Колобок»</a:t>
            </a:r>
          </a:p>
          <a:p>
            <a:endParaRPr lang="ru-RU" dirty="0"/>
          </a:p>
        </p:txBody>
      </p:sp>
      <p:pic>
        <p:nvPicPr>
          <p:cNvPr id="8" name="Рисунок 7" descr="20220327_10185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23780" y="2333617"/>
            <a:ext cx="4953035" cy="3714776"/>
          </a:xfrm>
          <a:prstGeom prst="rect">
            <a:avLst/>
          </a:prstGeom>
        </p:spPr>
      </p:pic>
      <p:pic>
        <p:nvPicPr>
          <p:cNvPr id="9" name="Рисунок 8" descr="20220327_1012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3952870" y="2333618"/>
            <a:ext cx="4953035" cy="37147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 Black" pitchFamily="34" charset="0"/>
              </a:rPr>
              <a:t>II</a:t>
            </a:r>
            <a:r>
              <a:rPr lang="ru-RU" sz="3200" b="1" dirty="0" smtClean="0">
                <a:solidFill>
                  <a:schemeClr val="bg1"/>
                </a:solidFill>
                <a:latin typeface="Arial Black" pitchFamily="34" charset="0"/>
              </a:rPr>
              <a:t> этап – ОСНОВНОЙ</a:t>
            </a:r>
            <a:br>
              <a:rPr lang="ru-RU" sz="3200" b="1" dirty="0" smtClean="0">
                <a:solidFill>
                  <a:schemeClr val="bg1"/>
                </a:solidFill>
                <a:latin typeface="Arial Black" pitchFamily="34" charset="0"/>
              </a:rPr>
            </a:br>
            <a:r>
              <a:rPr lang="ru-RU" sz="3200" b="1" dirty="0" smtClean="0">
                <a:solidFill>
                  <a:schemeClr val="bg1"/>
                </a:solidFill>
                <a:latin typeface="Arial Black" pitchFamily="34" charset="0"/>
              </a:rPr>
              <a:t>ФЕВРАЛЬ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214422"/>
            <a:ext cx="8229600" cy="78581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кукольный театр «Колобок»</a:t>
            </a:r>
          </a:p>
          <a:p>
            <a:endParaRPr lang="ru-RU" dirty="0"/>
          </a:p>
        </p:txBody>
      </p:sp>
      <p:pic>
        <p:nvPicPr>
          <p:cNvPr id="6" name="Рисунок 5" descr="20220327_1018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1643042" y="1785926"/>
            <a:ext cx="6286512" cy="47148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 Black" pitchFamily="34" charset="0"/>
              </a:rPr>
              <a:t>II</a:t>
            </a:r>
            <a:r>
              <a:rPr lang="ru-RU" sz="3200" b="1" dirty="0" smtClean="0">
                <a:solidFill>
                  <a:schemeClr val="bg1"/>
                </a:solidFill>
                <a:latin typeface="Arial Black" pitchFamily="34" charset="0"/>
              </a:rPr>
              <a:t> этап – ОСНОВНОЙ</a:t>
            </a:r>
            <a:br>
              <a:rPr lang="ru-RU" sz="3200" b="1" dirty="0" smtClean="0">
                <a:solidFill>
                  <a:schemeClr val="bg1"/>
                </a:solidFill>
                <a:latin typeface="Arial Black" pitchFamily="34" charset="0"/>
              </a:rPr>
            </a:br>
            <a:r>
              <a:rPr lang="ru-RU" sz="3200" b="1" dirty="0" smtClean="0">
                <a:solidFill>
                  <a:schemeClr val="bg1"/>
                </a:solidFill>
                <a:latin typeface="Arial Black" pitchFamily="34" charset="0"/>
              </a:rPr>
              <a:t>ФЕВРАЛЬ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214422"/>
            <a:ext cx="8229600" cy="78581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кукольный театр «Колобок»</a:t>
            </a:r>
          </a:p>
          <a:p>
            <a:endParaRPr lang="ru-RU" dirty="0"/>
          </a:p>
        </p:txBody>
      </p:sp>
      <p:pic>
        <p:nvPicPr>
          <p:cNvPr id="7" name="Рисунок 6" descr="20220327_1019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178563" y="2393148"/>
            <a:ext cx="4857783" cy="3643338"/>
          </a:xfrm>
          <a:prstGeom prst="rect">
            <a:avLst/>
          </a:prstGeom>
        </p:spPr>
      </p:pic>
      <p:pic>
        <p:nvPicPr>
          <p:cNvPr id="8" name="Рисунок 7" descr="20220327_10200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4036215" y="2393149"/>
            <a:ext cx="4857783" cy="3643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 Black" pitchFamily="34" charset="0"/>
              </a:rPr>
              <a:t>II</a:t>
            </a:r>
            <a:r>
              <a:rPr lang="ru-RU" sz="3200" b="1" dirty="0" smtClean="0">
                <a:solidFill>
                  <a:schemeClr val="bg1"/>
                </a:solidFill>
                <a:latin typeface="Arial Black" pitchFamily="34" charset="0"/>
              </a:rPr>
              <a:t> этап – ОСНОВНОЙ</a:t>
            </a:r>
            <a:br>
              <a:rPr lang="ru-RU" sz="3200" b="1" dirty="0" smtClean="0">
                <a:solidFill>
                  <a:schemeClr val="bg1"/>
                </a:solidFill>
                <a:latin typeface="Arial Black" pitchFamily="34" charset="0"/>
              </a:rPr>
            </a:br>
            <a:r>
              <a:rPr lang="ru-RU" sz="3200" b="1" dirty="0" smtClean="0">
                <a:solidFill>
                  <a:schemeClr val="bg1"/>
                </a:solidFill>
                <a:latin typeface="Arial Black" pitchFamily="34" charset="0"/>
              </a:rPr>
              <a:t>ФЕВРАЛЬ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357298"/>
            <a:ext cx="8229600" cy="614354"/>
          </a:xfrm>
        </p:spPr>
        <p:txBody>
          <a:bodyPr/>
          <a:lstStyle/>
          <a:p>
            <a:pPr algn="ctr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Мастер-класс «Лепка колобка из соленого теста»</a:t>
            </a:r>
          </a:p>
          <a:p>
            <a:endParaRPr lang="ru-RU" dirty="0"/>
          </a:p>
        </p:txBody>
      </p:sp>
      <p:pic>
        <p:nvPicPr>
          <p:cNvPr id="6" name="Рисунок 5" descr="IMG-20220311-WA0002.jpg"/>
          <p:cNvPicPr>
            <a:picLocks noChangeAspect="1"/>
          </p:cNvPicPr>
          <p:nvPr/>
        </p:nvPicPr>
        <p:blipFill>
          <a:blip r:embed="rId3"/>
          <a:srcRect t="36458"/>
          <a:stretch>
            <a:fillRect/>
          </a:stretch>
        </p:blipFill>
        <p:spPr>
          <a:xfrm>
            <a:off x="785786" y="2071678"/>
            <a:ext cx="7662570" cy="43576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 Black" pitchFamily="34" charset="0"/>
              </a:rPr>
              <a:t>II</a:t>
            </a:r>
            <a:r>
              <a:rPr lang="ru-RU" sz="3200" b="1" dirty="0" smtClean="0">
                <a:solidFill>
                  <a:schemeClr val="bg1"/>
                </a:solidFill>
                <a:latin typeface="Arial Black" pitchFamily="34" charset="0"/>
              </a:rPr>
              <a:t> этап – ОСНОВНОЙ</a:t>
            </a:r>
            <a:br>
              <a:rPr lang="ru-RU" sz="3200" b="1" dirty="0" smtClean="0">
                <a:solidFill>
                  <a:schemeClr val="bg1"/>
                </a:solidFill>
                <a:latin typeface="Arial Black" pitchFamily="34" charset="0"/>
              </a:rPr>
            </a:br>
            <a:r>
              <a:rPr lang="ru-RU" sz="3200" b="1" dirty="0" smtClean="0">
                <a:solidFill>
                  <a:schemeClr val="bg1"/>
                </a:solidFill>
                <a:latin typeface="Arial Black" pitchFamily="34" charset="0"/>
              </a:rPr>
              <a:t>ФЕВРАЛЬ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357298"/>
            <a:ext cx="8229600" cy="614354"/>
          </a:xfrm>
        </p:spPr>
        <p:txBody>
          <a:bodyPr/>
          <a:lstStyle/>
          <a:p>
            <a:pPr algn="ctr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Мастер-класс «Лепка колобка из соленого теста»</a:t>
            </a:r>
          </a:p>
          <a:p>
            <a:endParaRPr lang="ru-RU" dirty="0"/>
          </a:p>
        </p:txBody>
      </p:sp>
      <p:pic>
        <p:nvPicPr>
          <p:cNvPr id="7" name="Рисунок 6" descr="IMG_20220311_1007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0166" y="1928802"/>
            <a:ext cx="6215074" cy="46613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 Black" pitchFamily="34" charset="0"/>
              </a:rPr>
              <a:t>II</a:t>
            </a:r>
            <a:r>
              <a:rPr lang="ru-RU" sz="3200" b="1" dirty="0" smtClean="0">
                <a:solidFill>
                  <a:schemeClr val="bg1"/>
                </a:solidFill>
                <a:latin typeface="Arial Black" pitchFamily="34" charset="0"/>
              </a:rPr>
              <a:t> этап – ОСНОВНОЙ</a:t>
            </a:r>
            <a:br>
              <a:rPr lang="ru-RU" sz="3200" b="1" dirty="0" smtClean="0">
                <a:solidFill>
                  <a:schemeClr val="bg1"/>
                </a:solidFill>
                <a:latin typeface="Arial Black" pitchFamily="34" charset="0"/>
              </a:rPr>
            </a:br>
            <a:r>
              <a:rPr lang="ru-RU" sz="3200" b="1" dirty="0" smtClean="0">
                <a:solidFill>
                  <a:schemeClr val="bg1"/>
                </a:solidFill>
                <a:latin typeface="Arial Black" pitchFamily="34" charset="0"/>
              </a:rPr>
              <a:t>ФЕВРАЛЬ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357298"/>
            <a:ext cx="8229600" cy="614354"/>
          </a:xfrm>
        </p:spPr>
        <p:txBody>
          <a:bodyPr/>
          <a:lstStyle/>
          <a:p>
            <a:pPr algn="ctr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Мастер-класс «Лепка колобка из соленого теста»</a:t>
            </a:r>
          </a:p>
          <a:p>
            <a:endParaRPr lang="ru-RU" dirty="0"/>
          </a:p>
        </p:txBody>
      </p:sp>
      <p:pic>
        <p:nvPicPr>
          <p:cNvPr id="6" name="Рисунок 5" descr="IMG-20220306-WA003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04" y="1928802"/>
            <a:ext cx="6000792" cy="45005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 Black" pitchFamily="34" charset="0"/>
              </a:rPr>
              <a:t>II</a:t>
            </a:r>
            <a:r>
              <a:rPr lang="ru-RU" sz="3200" b="1" dirty="0" smtClean="0">
                <a:solidFill>
                  <a:schemeClr val="bg1"/>
                </a:solidFill>
                <a:latin typeface="Arial Black" pitchFamily="34" charset="0"/>
              </a:rPr>
              <a:t> этап – ОСНОВНОЙ</a:t>
            </a:r>
            <a:br>
              <a:rPr lang="ru-RU" sz="3200" b="1" dirty="0" smtClean="0">
                <a:solidFill>
                  <a:schemeClr val="bg1"/>
                </a:solidFill>
                <a:latin typeface="Arial Black" pitchFamily="34" charset="0"/>
              </a:rPr>
            </a:br>
            <a:r>
              <a:rPr lang="ru-RU" sz="3200" b="1" dirty="0" smtClean="0">
                <a:solidFill>
                  <a:schemeClr val="bg1"/>
                </a:solidFill>
                <a:latin typeface="Arial Black" pitchFamily="34" charset="0"/>
              </a:rPr>
              <a:t>ФЕВРАЛЬ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357298"/>
            <a:ext cx="8229600" cy="614354"/>
          </a:xfrm>
        </p:spPr>
        <p:txBody>
          <a:bodyPr/>
          <a:lstStyle/>
          <a:p>
            <a:pPr algn="ctr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Мастер-класс «Лепка колобка из соленого теста»</a:t>
            </a:r>
          </a:p>
          <a:p>
            <a:endParaRPr lang="ru-RU" dirty="0"/>
          </a:p>
        </p:txBody>
      </p:sp>
      <p:pic>
        <p:nvPicPr>
          <p:cNvPr id="6" name="Рисунок 5" descr="IMG-20220306-WA007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28" y="1928802"/>
            <a:ext cx="6286544" cy="47149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 Black" pitchFamily="34" charset="0"/>
              </a:rPr>
              <a:t>II</a:t>
            </a:r>
            <a:r>
              <a:rPr lang="ru-RU" sz="3200" b="1" dirty="0" smtClean="0">
                <a:solidFill>
                  <a:schemeClr val="bg1"/>
                </a:solidFill>
                <a:latin typeface="Arial Black" pitchFamily="34" charset="0"/>
              </a:rPr>
              <a:t> этап – ОСНОВНОЙ</a:t>
            </a:r>
            <a:br>
              <a:rPr lang="ru-RU" sz="3200" b="1" dirty="0" smtClean="0">
                <a:solidFill>
                  <a:schemeClr val="bg1"/>
                </a:solidFill>
                <a:latin typeface="Arial Black" pitchFamily="34" charset="0"/>
              </a:rPr>
            </a:br>
            <a:r>
              <a:rPr lang="ru-RU" sz="3200" b="1" dirty="0" smtClean="0">
                <a:solidFill>
                  <a:schemeClr val="bg1"/>
                </a:solidFill>
                <a:latin typeface="Arial Black" pitchFamily="34" charset="0"/>
              </a:rPr>
              <a:t>ФЕВРАЛЬ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357298"/>
            <a:ext cx="8229600" cy="614354"/>
          </a:xfrm>
        </p:spPr>
        <p:txBody>
          <a:bodyPr/>
          <a:lstStyle/>
          <a:p>
            <a:pPr algn="ctr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Мастер-класс «Лепка колобка из соленого теста»</a:t>
            </a:r>
          </a:p>
          <a:p>
            <a:endParaRPr lang="ru-RU" dirty="0"/>
          </a:p>
        </p:txBody>
      </p:sp>
      <p:pic>
        <p:nvPicPr>
          <p:cNvPr id="6" name="Рисунок 5" descr="IMG-20220306-WA002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00" y="1857364"/>
            <a:ext cx="3429006" cy="4572008"/>
          </a:xfrm>
          <a:prstGeom prst="rect">
            <a:avLst/>
          </a:prstGeom>
        </p:spPr>
      </p:pic>
      <p:pic>
        <p:nvPicPr>
          <p:cNvPr id="7" name="Рисунок 6" descr="IMG_20220311_10074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4071934" y="2428868"/>
            <a:ext cx="4572031" cy="34290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</a:rPr>
              <a:t>II</a:t>
            </a:r>
            <a:r>
              <a:rPr lang="ru-RU" b="1" dirty="0" smtClean="0">
                <a:solidFill>
                  <a:schemeClr val="bg1"/>
                </a:solidFill>
                <a:latin typeface="Arial Black" pitchFamily="34" charset="0"/>
              </a:rPr>
              <a:t> этап – ОСНОВНОЙ</a:t>
            </a:r>
            <a:br>
              <a:rPr lang="ru-RU" b="1" dirty="0" smtClean="0">
                <a:solidFill>
                  <a:schemeClr val="bg1"/>
                </a:solidFill>
                <a:latin typeface="Arial Black" pitchFamily="34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Arial Black" pitchFamily="34" charset="0"/>
              </a:rPr>
              <a:t>МАРТ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614354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Мастер-класс «Рисование героев сказки»</a:t>
            </a:r>
          </a:p>
          <a:p>
            <a:endParaRPr lang="ru-RU" dirty="0"/>
          </a:p>
        </p:txBody>
      </p:sp>
      <p:pic>
        <p:nvPicPr>
          <p:cNvPr id="29698" name="Picture 2" descr="https://sun9-13.userapi.com/impg/57hGO4Oq5-9OHjX8D1Hc-1gz5qZHSzlhsOz1oA/q9QnuoBvkSI.jpg?size=1280x563&amp;quality=96&amp;sign=fb6b7cba3e92a6fdb6826328c22b72b7&amp;type=alb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000240"/>
            <a:ext cx="8286807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</a:rPr>
              <a:t>II</a:t>
            </a:r>
            <a:r>
              <a:rPr lang="ru-RU" b="1" dirty="0" smtClean="0">
                <a:solidFill>
                  <a:schemeClr val="bg1"/>
                </a:solidFill>
                <a:latin typeface="Arial Black" pitchFamily="34" charset="0"/>
              </a:rPr>
              <a:t> этап – ОСНОВНОЙ</a:t>
            </a:r>
            <a:br>
              <a:rPr lang="ru-RU" b="1" dirty="0" smtClean="0">
                <a:solidFill>
                  <a:schemeClr val="bg1"/>
                </a:solidFill>
                <a:latin typeface="Arial Black" pitchFamily="34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Arial Black" pitchFamily="34" charset="0"/>
              </a:rPr>
              <a:t>АПРЕЛЬ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357299"/>
            <a:ext cx="8229600" cy="107157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Подготовка декораций, костюмов и музыкального сопровождения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6" name="vid-20220709-110557_3AV93y9g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571472" y="2214554"/>
            <a:ext cx="7858148" cy="44202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</a:rPr>
              <a:t>II</a:t>
            </a:r>
            <a:r>
              <a:rPr lang="ru-RU" b="1" dirty="0" smtClean="0">
                <a:solidFill>
                  <a:schemeClr val="bg1"/>
                </a:solidFill>
                <a:latin typeface="Arial Black" pitchFamily="34" charset="0"/>
              </a:rPr>
              <a:t> этап – ОСНОВНОЙ</a:t>
            </a:r>
            <a:br>
              <a:rPr lang="ru-RU" b="1" dirty="0" smtClean="0">
                <a:solidFill>
                  <a:schemeClr val="bg1"/>
                </a:solidFill>
                <a:latin typeface="Arial Black" pitchFamily="34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Arial Black" pitchFamily="34" charset="0"/>
              </a:rPr>
              <a:t>МАЙ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000240"/>
            <a:ext cx="8229600" cy="325756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>
                <a:solidFill>
                  <a:schemeClr val="bg1"/>
                </a:solidFill>
              </a:rPr>
              <a:t>- </a:t>
            </a:r>
            <a:r>
              <a:rPr lang="ru-RU" dirty="0" smtClean="0">
                <a:solidFill>
                  <a:schemeClr val="bg1"/>
                </a:solidFill>
              </a:rPr>
              <a:t>прочтение сказки по ролям между участниками проекта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 - </a:t>
            </a:r>
            <a:r>
              <a:rPr lang="ru-RU" dirty="0" smtClean="0">
                <a:solidFill>
                  <a:schemeClr val="bg1"/>
                </a:solidFill>
              </a:rPr>
              <a:t>разыгрывание сказки по ролям между участниками проекта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 - разучивание танцевальных движений под музыку между участниками проекта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Arial Black" pitchFamily="34" charset="0"/>
              </a:rPr>
              <a:t>III</a:t>
            </a:r>
            <a:r>
              <a:rPr lang="ru-RU" sz="3600" b="1" dirty="0" smtClean="0">
                <a:solidFill>
                  <a:schemeClr val="bg1"/>
                </a:solidFill>
                <a:latin typeface="Arial Black" pitchFamily="34" charset="0"/>
              </a:rPr>
              <a:t> этап – ЗАКЛЮЧИТЕЛЬНЫЙ</a:t>
            </a:r>
            <a:endParaRPr lang="ru-RU" sz="3600" dirty="0"/>
          </a:p>
        </p:txBody>
      </p:sp>
      <p:pic>
        <p:nvPicPr>
          <p:cNvPr id="6" name="VID_20220713_124558_907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85720" y="1357298"/>
            <a:ext cx="8636018" cy="4857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Arial Black" pitchFamily="34" charset="0"/>
              </a:rPr>
              <a:t>В ГЛАВНЫХ РОЛЯХ</a:t>
            </a:r>
            <a:endParaRPr lang="ru-RU" sz="36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928670"/>
            <a:ext cx="8229600" cy="714380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БАБКА  - СОНЯ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1746" name="Picture 2" descr="https://sun9-33.userapi.com/impg/HT6eLK2yF8gPquonafEiGo9iX72dUcKOOfuwmw/_G_Ex_0_NXg.jpg?size=810x1080&amp;quality=96&amp;sign=cd33e2db3363b69b61d7fc71bf5863fc&amp;type=alb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571612"/>
            <a:ext cx="3745313" cy="4993750"/>
          </a:xfrm>
          <a:prstGeom prst="rect">
            <a:avLst/>
          </a:prstGeom>
          <a:noFill/>
        </p:spPr>
      </p:pic>
      <p:pic>
        <p:nvPicPr>
          <p:cNvPr id="6" name="Рисунок 5" descr="pngwing.com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14942" y="1428736"/>
            <a:ext cx="2928958" cy="51876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Arial Black" pitchFamily="34" charset="0"/>
              </a:rPr>
              <a:t>В ГЛАВНЫХ РОЛЯХ</a:t>
            </a:r>
            <a:endParaRPr lang="ru-RU" sz="36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928670"/>
            <a:ext cx="8229600" cy="714380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ДЕДКА  -МИША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074" name="Picture 2" descr="https://sun9-30.userapi.com/impg/9GTNvqPQD3BTxyW6Q5FBShO7W5HEY_PV6nM_EQ/fFRWPnwDpIs.jpg?size=810x1080&amp;quality=96&amp;sign=256eecf987ed42f988f495f2f2f36046&amp;type=alb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1571612"/>
            <a:ext cx="3727453" cy="4969937"/>
          </a:xfrm>
          <a:prstGeom prst="rect">
            <a:avLst/>
          </a:prstGeom>
          <a:noFill/>
        </p:spPr>
      </p:pic>
      <p:pic>
        <p:nvPicPr>
          <p:cNvPr id="8" name="Рисунок 7" descr="skazka_1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6" y="1643050"/>
            <a:ext cx="3734422" cy="4857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Arial Black" pitchFamily="34" charset="0"/>
              </a:rPr>
              <a:t>В ГЛАВНЫХ РОЛЯХ</a:t>
            </a:r>
            <a:endParaRPr lang="ru-RU" sz="36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928670"/>
            <a:ext cx="8229600" cy="714380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ЗАЯЦ - ЛЁША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4818" name="Picture 2" descr="https://sun9-80.userapi.com/impg/zJBCnBFOZkFUuVuv5qrfXOdQvtmIhH-bsbF_jA/LKwAl-3XEW0.jpg?size=810x1080&amp;quality=96&amp;sign=5c690aff130020b97b3737398d19ac53&amp;type=alb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571612"/>
            <a:ext cx="3781031" cy="5041375"/>
          </a:xfrm>
          <a:prstGeom prst="rect">
            <a:avLst/>
          </a:prstGeom>
          <a:noFill/>
        </p:spPr>
      </p:pic>
      <p:pic>
        <p:nvPicPr>
          <p:cNvPr id="9" name="Рисунок 8" descr="skazka_1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752" y="1500174"/>
            <a:ext cx="3214710" cy="49552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Arial Black" pitchFamily="34" charset="0"/>
              </a:rPr>
              <a:t>В ГЛАВНЫХ РОЛЯХ</a:t>
            </a:r>
            <a:endParaRPr lang="ru-RU" sz="36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928670"/>
            <a:ext cx="8229600" cy="714380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МЕДВЕДЬ – САША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5842" name="Picture 2" descr="https://sun9-63.userapi.com/impg/XxHGOHEN-2JsekiF0nhjQKQ1G8nonThp8J21_w/el5t9xZti60.jpg?size=810x1080&amp;quality=96&amp;sign=5850cef03e20f57f2025e49f6d0c5446&amp;type=alb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1571612"/>
            <a:ext cx="3702844" cy="4937125"/>
          </a:xfrm>
          <a:prstGeom prst="rect">
            <a:avLst/>
          </a:prstGeom>
          <a:noFill/>
        </p:spPr>
      </p:pic>
      <p:pic>
        <p:nvPicPr>
          <p:cNvPr id="8" name="Рисунок 7" descr="skazka_1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28" y="1500174"/>
            <a:ext cx="3286148" cy="48251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Arial Black" pitchFamily="34" charset="0"/>
              </a:rPr>
              <a:t>В ГЛАВНЫХ РОЛЯХ</a:t>
            </a:r>
            <a:endParaRPr lang="ru-RU" sz="36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928670"/>
            <a:ext cx="8229600" cy="714380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ЛИСА – АЛИСА 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6866" name="Picture 2" descr="https://sun9-77.userapi.com/impg/cxBCPjcqeeJLDg1MlIPQiKolcDoJ4xPgsPUa-g/Y44M8Quy6js.jpg?size=810x1080&amp;quality=96&amp;sign=89025e4d25a2ce39574af12fd40e48c0&amp;type=alb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500174"/>
            <a:ext cx="3750495" cy="5000660"/>
          </a:xfrm>
          <a:prstGeom prst="rect">
            <a:avLst/>
          </a:prstGeom>
          <a:noFill/>
        </p:spPr>
      </p:pic>
      <p:pic>
        <p:nvPicPr>
          <p:cNvPr id="9" name="Рисунок 8" descr="skazka_1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7818" y="1714488"/>
            <a:ext cx="3128537" cy="46434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Спасибо за внимание — картинки — Стихи, картинки и любовь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142852"/>
            <a:ext cx="6453210" cy="64532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316</Words>
  <Application>Microsoft Office PowerPoint</Application>
  <PresentationFormat>Экран (4:3)</PresentationFormat>
  <Paragraphs>70</Paragraphs>
  <Slides>23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Arial Black</vt:lpstr>
      <vt:lpstr>Calibri</vt:lpstr>
      <vt:lpstr>Тема Office</vt:lpstr>
      <vt:lpstr>  МИР  СКАЗКИ </vt:lpstr>
      <vt:lpstr>ЦЕЛЬ ПРОЕКТА </vt:lpstr>
      <vt:lpstr>ЗАДАЧИ </vt:lpstr>
      <vt:lpstr>I этап – ПОДГОТОВИТЕЛЬНЫЙ</vt:lpstr>
      <vt:lpstr>II этап – ОСНОВНОЙ ЯНВАРЬ</vt:lpstr>
      <vt:lpstr>II этап – ОСНОВНОЙ ФЕВРАЛЬ</vt:lpstr>
      <vt:lpstr>II этап – ОСНОВНОЙ ФЕВРАЛЬ</vt:lpstr>
      <vt:lpstr>II этап – ОСНОВНОЙ ФЕВРАЛЬ</vt:lpstr>
      <vt:lpstr>II этап – ОСНОВНОЙ ФЕВРАЛЬ</vt:lpstr>
      <vt:lpstr>II этап – ОСНОВНОЙ ФЕВРАЛЬ</vt:lpstr>
      <vt:lpstr>II этап – ОСНОВНОЙ ФЕВРАЛЬ</vt:lpstr>
      <vt:lpstr>II этап – ОСНОВНОЙ ФЕВРАЛЬ</vt:lpstr>
      <vt:lpstr>II этап – ОСНОВНОЙ ФЕВРАЛЬ</vt:lpstr>
      <vt:lpstr>II этап – ОСНОВНОЙ МАРТ</vt:lpstr>
      <vt:lpstr>II этап – ОСНОВНОЙ АПРЕЛЬ</vt:lpstr>
      <vt:lpstr>II этап – ОСНОВНОЙ МАЙ</vt:lpstr>
      <vt:lpstr>III этап – ЗАКЛЮЧИТЕЛЬНЫЙ</vt:lpstr>
      <vt:lpstr>В ГЛАВНЫХ РОЛЯХ</vt:lpstr>
      <vt:lpstr>В ГЛАВНЫХ РОЛЯХ</vt:lpstr>
      <vt:lpstr>В ГЛАВНЫХ РОЛЯХ</vt:lpstr>
      <vt:lpstr>В ГЛАВНЫХ РОЛЯХ</vt:lpstr>
      <vt:lpstr>В ГЛАВНЫХ РОЛЯХ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User</cp:lastModifiedBy>
  <cp:revision>22</cp:revision>
  <dcterms:created xsi:type="dcterms:W3CDTF">2022-08-12T11:41:55Z</dcterms:created>
  <dcterms:modified xsi:type="dcterms:W3CDTF">2023-02-28T09:11:23Z</dcterms:modified>
</cp:coreProperties>
</file>