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5" r:id="rId3"/>
    <p:sldId id="266" r:id="rId4"/>
    <p:sldId id="267" r:id="rId5"/>
    <p:sldId id="273" r:id="rId6"/>
    <p:sldId id="271" r:id="rId7"/>
    <p:sldId id="272" r:id="rId8"/>
    <p:sldId id="270" r:id="rId9"/>
    <p:sldId id="264" r:id="rId10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4" autoAdjust="0"/>
    <p:restoredTop sz="94660"/>
  </p:normalViewPr>
  <p:slideViewPr>
    <p:cSldViewPr>
      <p:cViewPr varScale="1">
        <p:scale>
          <a:sx n="110" d="100"/>
          <a:sy n="110" d="100"/>
        </p:scale>
        <p:origin x="163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7C3D8-3E65-4A9D-8FA3-14DCE66688C5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2AE7C8-54B3-4891-8EC5-B925B68DAB3D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4000" i="1" dirty="0" smtClean="0"/>
            <a:t>После получения путевки:</a:t>
          </a:r>
          <a:endParaRPr lang="ru-RU" sz="4000" i="1" dirty="0"/>
        </a:p>
      </dgm:t>
    </dgm:pt>
    <dgm:pt modelId="{D7FD61EA-92D5-43CF-A615-65968080D159}" type="parTrans" cxnId="{D83DF957-B7C0-48C0-9DE5-C342F34C22C3}">
      <dgm:prSet/>
      <dgm:spPr/>
      <dgm:t>
        <a:bodyPr/>
        <a:lstStyle/>
        <a:p>
          <a:endParaRPr lang="ru-RU"/>
        </a:p>
      </dgm:t>
    </dgm:pt>
    <dgm:pt modelId="{1ACB466A-9CA7-450E-A97D-F4EDB3879BB9}" type="sibTrans" cxnId="{D83DF957-B7C0-48C0-9DE5-C342F34C22C3}">
      <dgm:prSet/>
      <dgm:spPr/>
      <dgm:t>
        <a:bodyPr/>
        <a:lstStyle/>
        <a:p>
          <a:endParaRPr lang="ru-RU"/>
        </a:p>
      </dgm:t>
    </dgm:pt>
    <dgm:pt modelId="{E05A1F1E-A41B-4D93-BC01-46F4B22E43F8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1600" i="1" u="sng" dirty="0" smtClean="0"/>
            <a:t>Специалист по социальной работе:</a:t>
          </a:r>
        </a:p>
        <a:p>
          <a:r>
            <a:rPr lang="ru-RU" sz="1600" i="1" dirty="0" smtClean="0"/>
            <a:t> подготовка социального дела;</a:t>
          </a:r>
        </a:p>
        <a:p>
          <a:r>
            <a:rPr lang="ru-RU" sz="1600" i="1" dirty="0" smtClean="0"/>
            <a:t> оригиналы документов;</a:t>
          </a:r>
        </a:p>
        <a:p>
          <a:r>
            <a:rPr lang="ru-RU" sz="1600" i="1" dirty="0" smtClean="0"/>
            <a:t>обращения в органы опеки и попечительства и пенсионный фонд;</a:t>
          </a:r>
        </a:p>
        <a:p>
          <a:r>
            <a:rPr lang="ru-RU" sz="1600" i="1" dirty="0" smtClean="0"/>
            <a:t>подготовка ТСР</a:t>
          </a:r>
          <a:endParaRPr lang="ru-RU" sz="1600" i="1" dirty="0"/>
        </a:p>
      </dgm:t>
    </dgm:pt>
    <dgm:pt modelId="{AD8C7252-47B7-47AD-88B9-C8EA66C36E23}" type="parTrans" cxnId="{B3004429-F67C-4032-85EE-5D5B5B5844A6}">
      <dgm:prSet/>
      <dgm:spPr/>
      <dgm:t>
        <a:bodyPr/>
        <a:lstStyle/>
        <a:p>
          <a:endParaRPr lang="ru-RU"/>
        </a:p>
      </dgm:t>
    </dgm:pt>
    <dgm:pt modelId="{AD83F8E1-C0E1-4418-AFE1-CA4CE33DA8EB}" type="sibTrans" cxnId="{B3004429-F67C-4032-85EE-5D5B5B5844A6}">
      <dgm:prSet/>
      <dgm:spPr/>
      <dgm:t>
        <a:bodyPr/>
        <a:lstStyle/>
        <a:p>
          <a:endParaRPr lang="ru-RU"/>
        </a:p>
      </dgm:t>
    </dgm:pt>
    <dgm:pt modelId="{C5130FB2-F75A-4F5B-BFED-90BE7A7A1518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1600" i="1" u="sng" dirty="0" smtClean="0"/>
            <a:t>Педагогический работники:</a:t>
          </a:r>
        </a:p>
        <a:p>
          <a:r>
            <a:rPr lang="ru-RU" sz="1600" i="1" dirty="0" smtClean="0"/>
            <a:t>Сведения об образовании;</a:t>
          </a:r>
        </a:p>
        <a:p>
          <a:r>
            <a:rPr lang="ru-RU" sz="1600" i="1" dirty="0" smtClean="0"/>
            <a:t>Подробное портфолио на воспитанника;</a:t>
          </a:r>
        </a:p>
        <a:p>
          <a:r>
            <a:rPr lang="ru-RU" sz="1600" i="1" dirty="0" smtClean="0"/>
            <a:t>Личные вещи</a:t>
          </a:r>
          <a:endParaRPr lang="ru-RU" sz="1600" i="1" dirty="0"/>
        </a:p>
      </dgm:t>
    </dgm:pt>
    <dgm:pt modelId="{09E222E5-F0B7-4544-A532-ACFD2A300234}" type="parTrans" cxnId="{A94BEEC2-7A78-4B36-AA10-1A2BA5531484}">
      <dgm:prSet/>
      <dgm:spPr/>
      <dgm:t>
        <a:bodyPr/>
        <a:lstStyle/>
        <a:p>
          <a:endParaRPr lang="ru-RU"/>
        </a:p>
      </dgm:t>
    </dgm:pt>
    <dgm:pt modelId="{7F78A328-FAAF-4F83-A8AB-D974FF74E3DB}" type="sibTrans" cxnId="{A94BEEC2-7A78-4B36-AA10-1A2BA5531484}">
      <dgm:prSet/>
      <dgm:spPr/>
      <dgm:t>
        <a:bodyPr/>
        <a:lstStyle/>
        <a:p>
          <a:endParaRPr lang="ru-RU"/>
        </a:p>
      </dgm:t>
    </dgm:pt>
    <dgm:pt modelId="{74FC0FE2-C37D-4B25-B955-1F01C1228A0F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1600" i="1" u="sng" dirty="0" smtClean="0"/>
            <a:t>Медицинские работники:</a:t>
          </a:r>
        </a:p>
        <a:p>
          <a:r>
            <a:rPr lang="ru-RU" sz="1600" i="1" dirty="0" smtClean="0"/>
            <a:t>Сбор анализов;</a:t>
          </a:r>
        </a:p>
        <a:p>
          <a:r>
            <a:rPr lang="ru-RU" sz="1600" i="1" dirty="0" smtClean="0"/>
            <a:t>Медицинское обследование;</a:t>
          </a:r>
        </a:p>
        <a:p>
          <a:r>
            <a:rPr lang="ru-RU" sz="1600" i="1" dirty="0" smtClean="0"/>
            <a:t>Подготовка медицинской документации</a:t>
          </a:r>
          <a:endParaRPr lang="ru-RU" sz="1600" i="1" dirty="0"/>
        </a:p>
      </dgm:t>
    </dgm:pt>
    <dgm:pt modelId="{315B063B-0064-4EB7-959B-5ED241BAFC2C}" type="parTrans" cxnId="{AC7C3BEF-0ED6-4282-963E-C7BB6F86B784}">
      <dgm:prSet/>
      <dgm:spPr/>
      <dgm:t>
        <a:bodyPr/>
        <a:lstStyle/>
        <a:p>
          <a:endParaRPr lang="ru-RU"/>
        </a:p>
      </dgm:t>
    </dgm:pt>
    <dgm:pt modelId="{F44569D9-EA42-4098-92E1-E6413D8A26BE}" type="sibTrans" cxnId="{AC7C3BEF-0ED6-4282-963E-C7BB6F86B784}">
      <dgm:prSet/>
      <dgm:spPr/>
      <dgm:t>
        <a:bodyPr/>
        <a:lstStyle/>
        <a:p>
          <a:endParaRPr lang="ru-RU"/>
        </a:p>
      </dgm:t>
    </dgm:pt>
    <dgm:pt modelId="{AC85E683-2F4B-4074-88CD-AFE40AD15E24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1600" i="1" u="sng" dirty="0" smtClean="0"/>
            <a:t>Родители:</a:t>
          </a:r>
        </a:p>
        <a:p>
          <a:r>
            <a:rPr lang="ru-RU" sz="1600" i="1" dirty="0" smtClean="0"/>
            <a:t>Справка</a:t>
          </a:r>
          <a:r>
            <a:rPr lang="ru-RU" sz="1600" i="1" baseline="0" dirty="0" smtClean="0"/>
            <a:t> Ф 9;</a:t>
          </a:r>
        </a:p>
        <a:p>
          <a:r>
            <a:rPr lang="ru-RU" sz="1600" i="1" baseline="0" dirty="0" smtClean="0"/>
            <a:t>Сведения о собственности или отсутствие собственности</a:t>
          </a:r>
          <a:endParaRPr lang="ru-RU" sz="1600" i="1" dirty="0"/>
        </a:p>
      </dgm:t>
    </dgm:pt>
    <dgm:pt modelId="{1291965B-E3F3-4412-A37C-DABE275E30D3}" type="parTrans" cxnId="{2B166B65-A084-4D08-9199-11E85428D72C}">
      <dgm:prSet/>
      <dgm:spPr/>
      <dgm:t>
        <a:bodyPr/>
        <a:lstStyle/>
        <a:p>
          <a:endParaRPr lang="ru-RU"/>
        </a:p>
      </dgm:t>
    </dgm:pt>
    <dgm:pt modelId="{64B0FA7A-0144-4FEB-A578-89BE0BAFFC6E}" type="sibTrans" cxnId="{2B166B65-A084-4D08-9199-11E85428D72C}">
      <dgm:prSet/>
      <dgm:spPr/>
      <dgm:t>
        <a:bodyPr/>
        <a:lstStyle/>
        <a:p>
          <a:endParaRPr lang="ru-RU"/>
        </a:p>
      </dgm:t>
    </dgm:pt>
    <dgm:pt modelId="{AF38F72C-2CD7-4C74-A349-B9C8DB3E26D3}" type="pres">
      <dgm:prSet presAssocID="{C777C3D8-3E65-4A9D-8FA3-14DCE66688C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CDACEF4-0344-4881-9E14-979B1F48A5C5}" type="pres">
      <dgm:prSet presAssocID="{2F2AE7C8-54B3-4891-8EC5-B925B68DAB3D}" presName="vertOne" presStyleCnt="0"/>
      <dgm:spPr/>
    </dgm:pt>
    <dgm:pt modelId="{9A4779FF-FC5C-40CC-8493-D0BAB862E498}" type="pres">
      <dgm:prSet presAssocID="{2F2AE7C8-54B3-4891-8EC5-B925B68DAB3D}" presName="txOne" presStyleLbl="node0" presStyleIdx="0" presStyleCnt="1" custScaleY="41339" custLinFactNeighborX="-5779" custLinFactNeighborY="-20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79875C-1010-4F12-9CED-8619CC6E54B8}" type="pres">
      <dgm:prSet presAssocID="{2F2AE7C8-54B3-4891-8EC5-B925B68DAB3D}" presName="parTransOne" presStyleCnt="0"/>
      <dgm:spPr/>
    </dgm:pt>
    <dgm:pt modelId="{0074A8FF-3364-49B4-AAE7-0351B09694C7}" type="pres">
      <dgm:prSet presAssocID="{2F2AE7C8-54B3-4891-8EC5-B925B68DAB3D}" presName="horzOne" presStyleCnt="0"/>
      <dgm:spPr/>
    </dgm:pt>
    <dgm:pt modelId="{B23213FB-B3CA-426B-993E-2A54800A5B9C}" type="pres">
      <dgm:prSet presAssocID="{E05A1F1E-A41B-4D93-BC01-46F4B22E43F8}" presName="vertTwo" presStyleCnt="0"/>
      <dgm:spPr/>
    </dgm:pt>
    <dgm:pt modelId="{3C405BD5-72DC-482D-A4D8-9E6F682F36D4}" type="pres">
      <dgm:prSet presAssocID="{E05A1F1E-A41B-4D93-BC01-46F4B22E43F8}" presName="txTwo" presStyleLbl="node2" presStyleIdx="0" presStyleCnt="2" custScaleX="105546" custLinFactNeighborX="-12291" custLinFactNeighborY="-335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5A4173-AE9A-4264-8B7B-F65EE9B38B05}" type="pres">
      <dgm:prSet presAssocID="{E05A1F1E-A41B-4D93-BC01-46F4B22E43F8}" presName="parTransTwo" presStyleCnt="0"/>
      <dgm:spPr/>
    </dgm:pt>
    <dgm:pt modelId="{5593812F-ACDF-451D-8BCA-B9E200820775}" type="pres">
      <dgm:prSet presAssocID="{E05A1F1E-A41B-4D93-BC01-46F4B22E43F8}" presName="horzTwo" presStyleCnt="0"/>
      <dgm:spPr/>
    </dgm:pt>
    <dgm:pt modelId="{994A8F1D-2522-45D9-95AB-22D9C49DF9AA}" type="pres">
      <dgm:prSet presAssocID="{C5130FB2-F75A-4F5B-BFED-90BE7A7A1518}" presName="vertThree" presStyleCnt="0"/>
      <dgm:spPr/>
    </dgm:pt>
    <dgm:pt modelId="{44AB6ECC-FA19-4FA9-8340-EEF858D55D5A}" type="pres">
      <dgm:prSet presAssocID="{C5130FB2-F75A-4F5B-BFED-90BE7A7A1518}" presName="txThree" presStyleLbl="node3" presStyleIdx="0" presStyleCnt="2" custScaleX="1032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3E466E-8D2F-421C-BFA7-438C4F76C161}" type="pres">
      <dgm:prSet presAssocID="{C5130FB2-F75A-4F5B-BFED-90BE7A7A1518}" presName="horzThree" presStyleCnt="0"/>
      <dgm:spPr/>
    </dgm:pt>
    <dgm:pt modelId="{A798E1B5-9647-4FCD-80E3-8710B8FA4021}" type="pres">
      <dgm:prSet presAssocID="{AD83F8E1-C0E1-4418-AFE1-CA4CE33DA8EB}" presName="sibSpaceTwo" presStyleCnt="0"/>
      <dgm:spPr/>
    </dgm:pt>
    <dgm:pt modelId="{637F031B-299D-4A79-B986-DD2BFF00E00F}" type="pres">
      <dgm:prSet presAssocID="{74FC0FE2-C37D-4B25-B955-1F01C1228A0F}" presName="vertTwo" presStyleCnt="0"/>
      <dgm:spPr/>
    </dgm:pt>
    <dgm:pt modelId="{FC00CCC3-D638-4ED1-B2A1-13E5539C2757}" type="pres">
      <dgm:prSet presAssocID="{74FC0FE2-C37D-4B25-B955-1F01C1228A0F}" presName="txTwo" presStyleLbl="node2" presStyleIdx="1" presStyleCnt="2" custScaleX="1020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653137-6460-40EC-9AC8-B0170BCE8B6F}" type="pres">
      <dgm:prSet presAssocID="{74FC0FE2-C37D-4B25-B955-1F01C1228A0F}" presName="parTransTwo" presStyleCnt="0"/>
      <dgm:spPr/>
    </dgm:pt>
    <dgm:pt modelId="{0E38B319-28F3-4E0E-B34A-A871EDD37049}" type="pres">
      <dgm:prSet presAssocID="{74FC0FE2-C37D-4B25-B955-1F01C1228A0F}" presName="horzTwo" presStyleCnt="0"/>
      <dgm:spPr/>
    </dgm:pt>
    <dgm:pt modelId="{C324864F-8569-4F75-9788-534C1279345B}" type="pres">
      <dgm:prSet presAssocID="{AC85E683-2F4B-4074-88CD-AFE40AD15E24}" presName="vertThree" presStyleCnt="0"/>
      <dgm:spPr/>
    </dgm:pt>
    <dgm:pt modelId="{F9FDFEC0-A56A-4D3A-96EC-A12D7220470F}" type="pres">
      <dgm:prSet presAssocID="{AC85E683-2F4B-4074-88CD-AFE40AD15E24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9A3766-29D4-48FC-9A96-32E7907613DD}" type="pres">
      <dgm:prSet presAssocID="{AC85E683-2F4B-4074-88CD-AFE40AD15E24}" presName="horzThree" presStyleCnt="0"/>
      <dgm:spPr/>
    </dgm:pt>
  </dgm:ptLst>
  <dgm:cxnLst>
    <dgm:cxn modelId="{F9AB0D87-CF93-4829-BDF1-F686EA7D75B9}" type="presOf" srcId="{2F2AE7C8-54B3-4891-8EC5-B925B68DAB3D}" destId="{9A4779FF-FC5C-40CC-8493-D0BAB862E498}" srcOrd="0" destOrd="0" presId="urn:microsoft.com/office/officeart/2005/8/layout/hierarchy4"/>
    <dgm:cxn modelId="{7F142878-746C-48EB-B5EF-F4BB29093FF0}" type="presOf" srcId="{C5130FB2-F75A-4F5B-BFED-90BE7A7A1518}" destId="{44AB6ECC-FA19-4FA9-8340-EEF858D55D5A}" srcOrd="0" destOrd="0" presId="urn:microsoft.com/office/officeart/2005/8/layout/hierarchy4"/>
    <dgm:cxn modelId="{BD360647-4D08-4459-9156-AB511FDD2444}" type="presOf" srcId="{C777C3D8-3E65-4A9D-8FA3-14DCE66688C5}" destId="{AF38F72C-2CD7-4C74-A349-B9C8DB3E26D3}" srcOrd="0" destOrd="0" presId="urn:microsoft.com/office/officeart/2005/8/layout/hierarchy4"/>
    <dgm:cxn modelId="{00146202-39D2-4712-9324-DBA9E1DDB5FC}" type="presOf" srcId="{74FC0FE2-C37D-4B25-B955-1F01C1228A0F}" destId="{FC00CCC3-D638-4ED1-B2A1-13E5539C2757}" srcOrd="0" destOrd="0" presId="urn:microsoft.com/office/officeart/2005/8/layout/hierarchy4"/>
    <dgm:cxn modelId="{AC7C3BEF-0ED6-4282-963E-C7BB6F86B784}" srcId="{2F2AE7C8-54B3-4891-8EC5-B925B68DAB3D}" destId="{74FC0FE2-C37D-4B25-B955-1F01C1228A0F}" srcOrd="1" destOrd="0" parTransId="{315B063B-0064-4EB7-959B-5ED241BAFC2C}" sibTransId="{F44569D9-EA42-4098-92E1-E6413D8A26BE}"/>
    <dgm:cxn modelId="{644D60B9-8EB1-4C96-BDBD-4996AC8033A9}" type="presOf" srcId="{AC85E683-2F4B-4074-88CD-AFE40AD15E24}" destId="{F9FDFEC0-A56A-4D3A-96EC-A12D7220470F}" srcOrd="0" destOrd="0" presId="urn:microsoft.com/office/officeart/2005/8/layout/hierarchy4"/>
    <dgm:cxn modelId="{2B166B65-A084-4D08-9199-11E85428D72C}" srcId="{74FC0FE2-C37D-4B25-B955-1F01C1228A0F}" destId="{AC85E683-2F4B-4074-88CD-AFE40AD15E24}" srcOrd="0" destOrd="0" parTransId="{1291965B-E3F3-4412-A37C-DABE275E30D3}" sibTransId="{64B0FA7A-0144-4FEB-A578-89BE0BAFFC6E}"/>
    <dgm:cxn modelId="{B3004429-F67C-4032-85EE-5D5B5B5844A6}" srcId="{2F2AE7C8-54B3-4891-8EC5-B925B68DAB3D}" destId="{E05A1F1E-A41B-4D93-BC01-46F4B22E43F8}" srcOrd="0" destOrd="0" parTransId="{AD8C7252-47B7-47AD-88B9-C8EA66C36E23}" sibTransId="{AD83F8E1-C0E1-4418-AFE1-CA4CE33DA8EB}"/>
    <dgm:cxn modelId="{D83DF957-B7C0-48C0-9DE5-C342F34C22C3}" srcId="{C777C3D8-3E65-4A9D-8FA3-14DCE66688C5}" destId="{2F2AE7C8-54B3-4891-8EC5-B925B68DAB3D}" srcOrd="0" destOrd="0" parTransId="{D7FD61EA-92D5-43CF-A615-65968080D159}" sibTransId="{1ACB466A-9CA7-450E-A97D-F4EDB3879BB9}"/>
    <dgm:cxn modelId="{0C5C8E8A-AEE1-4C40-A337-BE8F05C8A43C}" type="presOf" srcId="{E05A1F1E-A41B-4D93-BC01-46F4B22E43F8}" destId="{3C405BD5-72DC-482D-A4D8-9E6F682F36D4}" srcOrd="0" destOrd="0" presId="urn:microsoft.com/office/officeart/2005/8/layout/hierarchy4"/>
    <dgm:cxn modelId="{A94BEEC2-7A78-4B36-AA10-1A2BA5531484}" srcId="{E05A1F1E-A41B-4D93-BC01-46F4B22E43F8}" destId="{C5130FB2-F75A-4F5B-BFED-90BE7A7A1518}" srcOrd="0" destOrd="0" parTransId="{09E222E5-F0B7-4544-A532-ACFD2A300234}" sibTransId="{7F78A328-FAAF-4F83-A8AB-D974FF74E3DB}"/>
    <dgm:cxn modelId="{83E57C06-49E0-4FCF-84F9-D818D7C54AD5}" type="presParOf" srcId="{AF38F72C-2CD7-4C74-A349-B9C8DB3E26D3}" destId="{FCDACEF4-0344-4881-9E14-979B1F48A5C5}" srcOrd="0" destOrd="0" presId="urn:microsoft.com/office/officeart/2005/8/layout/hierarchy4"/>
    <dgm:cxn modelId="{2479E56F-22B1-48E7-A851-61575F21CA53}" type="presParOf" srcId="{FCDACEF4-0344-4881-9E14-979B1F48A5C5}" destId="{9A4779FF-FC5C-40CC-8493-D0BAB862E498}" srcOrd="0" destOrd="0" presId="urn:microsoft.com/office/officeart/2005/8/layout/hierarchy4"/>
    <dgm:cxn modelId="{B5CB2F87-0B60-4D3D-8FDC-90239052BC8F}" type="presParOf" srcId="{FCDACEF4-0344-4881-9E14-979B1F48A5C5}" destId="{E779875C-1010-4F12-9CED-8619CC6E54B8}" srcOrd="1" destOrd="0" presId="urn:microsoft.com/office/officeart/2005/8/layout/hierarchy4"/>
    <dgm:cxn modelId="{07D63A4C-74C0-4EF5-8FCB-2947E31B1E1B}" type="presParOf" srcId="{FCDACEF4-0344-4881-9E14-979B1F48A5C5}" destId="{0074A8FF-3364-49B4-AAE7-0351B09694C7}" srcOrd="2" destOrd="0" presId="urn:microsoft.com/office/officeart/2005/8/layout/hierarchy4"/>
    <dgm:cxn modelId="{7883C3C4-9AD5-4768-AD73-EF06CFACFA29}" type="presParOf" srcId="{0074A8FF-3364-49B4-AAE7-0351B09694C7}" destId="{B23213FB-B3CA-426B-993E-2A54800A5B9C}" srcOrd="0" destOrd="0" presId="urn:microsoft.com/office/officeart/2005/8/layout/hierarchy4"/>
    <dgm:cxn modelId="{58D5ED66-B467-40C3-8ADC-C13C5D392421}" type="presParOf" srcId="{B23213FB-B3CA-426B-993E-2A54800A5B9C}" destId="{3C405BD5-72DC-482D-A4D8-9E6F682F36D4}" srcOrd="0" destOrd="0" presId="urn:microsoft.com/office/officeart/2005/8/layout/hierarchy4"/>
    <dgm:cxn modelId="{4B00F527-61A3-4B2B-AEF5-7337E498D808}" type="presParOf" srcId="{B23213FB-B3CA-426B-993E-2A54800A5B9C}" destId="{D85A4173-AE9A-4264-8B7B-F65EE9B38B05}" srcOrd="1" destOrd="0" presId="urn:microsoft.com/office/officeart/2005/8/layout/hierarchy4"/>
    <dgm:cxn modelId="{5A61F75F-1A67-455B-9858-6EBF12095C51}" type="presParOf" srcId="{B23213FB-B3CA-426B-993E-2A54800A5B9C}" destId="{5593812F-ACDF-451D-8BCA-B9E200820775}" srcOrd="2" destOrd="0" presId="urn:microsoft.com/office/officeart/2005/8/layout/hierarchy4"/>
    <dgm:cxn modelId="{858B5FB5-AEAA-4BE1-AEFA-C0DA57933CFA}" type="presParOf" srcId="{5593812F-ACDF-451D-8BCA-B9E200820775}" destId="{994A8F1D-2522-45D9-95AB-22D9C49DF9AA}" srcOrd="0" destOrd="0" presId="urn:microsoft.com/office/officeart/2005/8/layout/hierarchy4"/>
    <dgm:cxn modelId="{24E5408C-9029-4A8B-9CB7-9856751250F4}" type="presParOf" srcId="{994A8F1D-2522-45D9-95AB-22D9C49DF9AA}" destId="{44AB6ECC-FA19-4FA9-8340-EEF858D55D5A}" srcOrd="0" destOrd="0" presId="urn:microsoft.com/office/officeart/2005/8/layout/hierarchy4"/>
    <dgm:cxn modelId="{A4DF90A6-D7B6-4F02-8566-33F62C38487B}" type="presParOf" srcId="{994A8F1D-2522-45D9-95AB-22D9C49DF9AA}" destId="{263E466E-8D2F-421C-BFA7-438C4F76C161}" srcOrd="1" destOrd="0" presId="urn:microsoft.com/office/officeart/2005/8/layout/hierarchy4"/>
    <dgm:cxn modelId="{724087D7-897F-4F07-AF41-F59EC52534BD}" type="presParOf" srcId="{0074A8FF-3364-49B4-AAE7-0351B09694C7}" destId="{A798E1B5-9647-4FCD-80E3-8710B8FA4021}" srcOrd="1" destOrd="0" presId="urn:microsoft.com/office/officeart/2005/8/layout/hierarchy4"/>
    <dgm:cxn modelId="{470EA7AF-81D6-4373-9F4D-3C0747A8A006}" type="presParOf" srcId="{0074A8FF-3364-49B4-AAE7-0351B09694C7}" destId="{637F031B-299D-4A79-B986-DD2BFF00E00F}" srcOrd="2" destOrd="0" presId="urn:microsoft.com/office/officeart/2005/8/layout/hierarchy4"/>
    <dgm:cxn modelId="{69D5F7E4-7D47-4642-A36D-B76ACAA24F2E}" type="presParOf" srcId="{637F031B-299D-4A79-B986-DD2BFF00E00F}" destId="{FC00CCC3-D638-4ED1-B2A1-13E5539C2757}" srcOrd="0" destOrd="0" presId="urn:microsoft.com/office/officeart/2005/8/layout/hierarchy4"/>
    <dgm:cxn modelId="{ED6E376F-1047-43E3-8DA8-88F6A36762A6}" type="presParOf" srcId="{637F031B-299D-4A79-B986-DD2BFF00E00F}" destId="{26653137-6460-40EC-9AC8-B0170BCE8B6F}" srcOrd="1" destOrd="0" presId="urn:microsoft.com/office/officeart/2005/8/layout/hierarchy4"/>
    <dgm:cxn modelId="{3A11F9D6-08D2-4533-8CB0-C9FDFA77CDC3}" type="presParOf" srcId="{637F031B-299D-4A79-B986-DD2BFF00E00F}" destId="{0E38B319-28F3-4E0E-B34A-A871EDD37049}" srcOrd="2" destOrd="0" presId="urn:microsoft.com/office/officeart/2005/8/layout/hierarchy4"/>
    <dgm:cxn modelId="{034FF4F3-F535-4AB7-AB0A-DF26CB885D70}" type="presParOf" srcId="{0E38B319-28F3-4E0E-B34A-A871EDD37049}" destId="{C324864F-8569-4F75-9788-534C1279345B}" srcOrd="0" destOrd="0" presId="urn:microsoft.com/office/officeart/2005/8/layout/hierarchy4"/>
    <dgm:cxn modelId="{65690788-1610-44CF-86AB-F4AC4ADAAC13}" type="presParOf" srcId="{C324864F-8569-4F75-9788-534C1279345B}" destId="{F9FDFEC0-A56A-4D3A-96EC-A12D7220470F}" srcOrd="0" destOrd="0" presId="urn:microsoft.com/office/officeart/2005/8/layout/hierarchy4"/>
    <dgm:cxn modelId="{B5BA1507-F1A0-4BED-990A-E69961FBC451}" type="presParOf" srcId="{C324864F-8569-4F75-9788-534C1279345B}" destId="{EC9A3766-29D4-48FC-9A96-32E7907613D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779FF-FC5C-40CC-8493-D0BAB862E498}">
      <dsp:nvSpPr>
        <dsp:cNvPr id="0" name=""/>
        <dsp:cNvSpPr/>
      </dsp:nvSpPr>
      <dsp:spPr>
        <a:xfrm>
          <a:off x="0" y="0"/>
          <a:ext cx="8277855" cy="86337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i="1" kern="1200" dirty="0" smtClean="0"/>
            <a:t>После получения путевки:</a:t>
          </a:r>
          <a:endParaRPr lang="ru-RU" sz="4000" i="1" kern="1200" dirty="0"/>
        </a:p>
      </dsp:txBody>
      <dsp:txXfrm>
        <a:off x="25287" y="25287"/>
        <a:ext cx="8227281" cy="812796"/>
      </dsp:txXfrm>
    </dsp:sp>
    <dsp:sp modelId="{3C405BD5-72DC-482D-A4D8-9E6F682F36D4}">
      <dsp:nvSpPr>
        <dsp:cNvPr id="0" name=""/>
        <dsp:cNvSpPr/>
      </dsp:nvSpPr>
      <dsp:spPr>
        <a:xfrm>
          <a:off x="0" y="983282"/>
          <a:ext cx="4103470" cy="2088513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u="sng" kern="1200" dirty="0" smtClean="0"/>
            <a:t>Специалист по социальной работе: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 подготовка социального дела;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 оригиналы документов;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обращения в органы опеки и попечительства и пенсионный фонд;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подготовка ТСР</a:t>
          </a:r>
          <a:endParaRPr lang="ru-RU" sz="1600" i="1" kern="1200" dirty="0"/>
        </a:p>
      </dsp:txBody>
      <dsp:txXfrm>
        <a:off x="61170" y="1044452"/>
        <a:ext cx="3981130" cy="1966173"/>
      </dsp:txXfrm>
    </dsp:sp>
    <dsp:sp modelId="{44AB6ECC-FA19-4FA9-8340-EEF858D55D5A}">
      <dsp:nvSpPr>
        <dsp:cNvPr id="0" name=""/>
        <dsp:cNvSpPr/>
      </dsp:nvSpPr>
      <dsp:spPr>
        <a:xfrm>
          <a:off x="117422" y="3311318"/>
          <a:ext cx="3887850" cy="2088513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u="sng" kern="1200" dirty="0" smtClean="0"/>
            <a:t>Педагогический работники: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Сведения об образовании;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Подробное портфолио на воспитанника;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Личные вещи</a:t>
          </a:r>
          <a:endParaRPr lang="ru-RU" sz="1600" i="1" kern="1200" dirty="0"/>
        </a:p>
      </dsp:txBody>
      <dsp:txXfrm>
        <a:off x="178592" y="3372488"/>
        <a:ext cx="3765510" cy="1966173"/>
      </dsp:txXfrm>
    </dsp:sp>
    <dsp:sp modelId="{FC00CCC3-D638-4ED1-B2A1-13E5539C2757}">
      <dsp:nvSpPr>
        <dsp:cNvPr id="0" name=""/>
        <dsp:cNvSpPr/>
      </dsp:nvSpPr>
      <dsp:spPr>
        <a:xfrm>
          <a:off x="4429354" y="1043471"/>
          <a:ext cx="3841953" cy="2088513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u="sng" kern="1200" dirty="0" smtClean="0"/>
            <a:t>Медицинские работники: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Сбор анализов;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Медицинское обследование;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Подготовка медицинской документации</a:t>
          </a:r>
          <a:endParaRPr lang="ru-RU" sz="1600" i="1" kern="1200" dirty="0"/>
        </a:p>
      </dsp:txBody>
      <dsp:txXfrm>
        <a:off x="4490524" y="1104641"/>
        <a:ext cx="3719613" cy="1966173"/>
      </dsp:txXfrm>
    </dsp:sp>
    <dsp:sp modelId="{F9FDFEC0-A56A-4D3A-96EC-A12D7220470F}">
      <dsp:nvSpPr>
        <dsp:cNvPr id="0" name=""/>
        <dsp:cNvSpPr/>
      </dsp:nvSpPr>
      <dsp:spPr>
        <a:xfrm>
          <a:off x="4467759" y="3311318"/>
          <a:ext cx="3765144" cy="2088513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u="sng" kern="1200" dirty="0" smtClean="0"/>
            <a:t>Родители: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Справка</a:t>
          </a:r>
          <a:r>
            <a:rPr lang="ru-RU" sz="1600" i="1" kern="1200" baseline="0" dirty="0" smtClean="0"/>
            <a:t> Ф 9;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baseline="0" dirty="0" smtClean="0"/>
            <a:t>Сведения о собственности или отсутствие собственности</a:t>
          </a:r>
          <a:endParaRPr lang="ru-RU" sz="1600" i="1" kern="1200" dirty="0"/>
        </a:p>
      </dsp:txBody>
      <dsp:txXfrm>
        <a:off x="4528929" y="3372488"/>
        <a:ext cx="3642804" cy="19661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76B0A-A314-471C-8BC8-90F16E5B93B6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55A25-6BAC-438E-9846-2D20CA0AD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745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AF1CF-DD16-476D-96DF-AA21C2376195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01169-39C0-4FF9-8D93-64ABF788AF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745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9F09-9E10-4AF4-AC05-EF8554C43465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A2F-43AC-4B33-B6A3-4DEE66EE3E2E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C452-E01F-46C6-9132-A1F6278CA03F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ADA8-014D-4C45-9A70-8F5814431B16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A2A8-BF74-499E-BCED-0AB6C48425F1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A130-EA8E-4E04-A3A6-D6974430C730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15D54-0F66-42D9-8C92-3CEBD2BC62F5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680E-B25B-49F3-8F46-91FCE7D8C1C4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64D1-8AB8-4EB6-BEBA-451614BECEF3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D8E5-91BF-447C-8969-9DD40DDD87BE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B9736-44E2-4E36-9662-E75BA9E425DE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AC180-1DD7-4414-A11E-EFE1A7F967E2}" type="datetime1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6FC6-30E3-42AA-9C85-B659C3EBC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4C8731-4327-492A-9967-E05FBFBC8292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181140"/>
            <a:ext cx="8424936" cy="318092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ru-RU" dirty="0" smtClean="0">
                <a:solidFill>
                  <a:schemeClr val="tx1"/>
                </a:solidFill>
              </a:rPr>
              <a:t>«Актуальная помощь специалиста по социальной работе, оказываемая родителям воспитанников при подготовке и оформлении документов для перевода в психоневрологический интернат»</a:t>
            </a:r>
          </a:p>
          <a:p>
            <a:pPr>
              <a:lnSpc>
                <a:spcPct val="120000"/>
              </a:lnSpc>
            </a:pPr>
            <a:endParaRPr lang="ru-RU" sz="31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Специалист по социальной работе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Шестакова Наталья Михайловна</a:t>
            </a:r>
            <a:endParaRPr lang="ru-RU" sz="24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628800"/>
            <a:ext cx="8424936" cy="936104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800" b="1" dirty="0" smtClean="0">
                <a:solidFill>
                  <a:schemeClr val="tx1"/>
                </a:solidFill>
              </a:rPr>
              <a:t>Семинар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«Сопровождаемое взросление – вектор успешной адаптации и социализации получателей социальных услуг с интеллектуальными нарушениями развития»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Санкт-Петербургское государственное бюджетное стационарное учреждение </a:t>
            </a:r>
          </a:p>
          <a:p>
            <a:pPr algn="ctr"/>
            <a:r>
              <a:rPr lang="ru-RU" sz="1200" b="1" dirty="0" smtClean="0"/>
              <a:t>социального обслуживания</a:t>
            </a:r>
            <a:endParaRPr lang="ru-RU" sz="1200" dirty="0"/>
          </a:p>
          <a:p>
            <a:pPr algn="ctr"/>
            <a:r>
              <a:rPr lang="ru-RU" sz="1200" b="1" dirty="0" smtClean="0"/>
              <a:t>«Дом-интернат для детей с отклонениями в умственном развитии № 4»</a:t>
            </a:r>
            <a:endParaRPr lang="ru-RU" sz="1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150894"/>
            <a:ext cx="1728192" cy="1116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Социальное сопровождение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3569" y="4506454"/>
            <a:ext cx="8460432" cy="21800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pPr marL="0" indent="0" algn="ctr">
              <a:buNone/>
            </a:pPr>
            <a:r>
              <a:rPr lang="ru-RU" sz="2400" dirty="0" smtClean="0"/>
              <a:t>Социальная помощь, не относящиеся к социальным услугам, путем привлечения организаций, предоставляющих такую помощь.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3768" y="1844824"/>
            <a:ext cx="3635896" cy="254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3"/>
            <a:ext cx="8229600" cy="1080119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rgbClr val="92D050"/>
                </a:solidFill>
              </a:rPr>
              <a:t/>
            </a:r>
            <a:br>
              <a:rPr lang="ru-RU" i="1" dirty="0" smtClean="0">
                <a:solidFill>
                  <a:srgbClr val="92D050"/>
                </a:solidFill>
              </a:rPr>
            </a:br>
            <a:r>
              <a:rPr lang="ru-RU" i="1" dirty="0">
                <a:solidFill>
                  <a:srgbClr val="92D050"/>
                </a:solidFill>
              </a:rPr>
              <a:t/>
            </a:r>
            <a:br>
              <a:rPr lang="ru-RU" i="1" dirty="0">
                <a:solidFill>
                  <a:srgbClr val="92D050"/>
                </a:solidFill>
              </a:rPr>
            </a:br>
            <a:r>
              <a:rPr lang="ru-RU" i="1" dirty="0" smtClean="0">
                <a:solidFill>
                  <a:srgbClr val="92D050"/>
                </a:solidFill>
              </a:rPr>
              <a:t/>
            </a:r>
            <a:br>
              <a:rPr lang="ru-RU" i="1" dirty="0" smtClean="0">
                <a:solidFill>
                  <a:srgbClr val="92D050"/>
                </a:solidFill>
              </a:rPr>
            </a:br>
            <a:r>
              <a:rPr lang="ru-RU" i="1" dirty="0">
                <a:solidFill>
                  <a:srgbClr val="92D050"/>
                </a:solidFill>
              </a:rPr>
              <a:t/>
            </a:r>
            <a:br>
              <a:rPr lang="ru-RU" i="1" dirty="0">
                <a:solidFill>
                  <a:srgbClr val="92D050"/>
                </a:solidFill>
              </a:rPr>
            </a:br>
            <a:r>
              <a:rPr lang="ru-RU" i="1" dirty="0" smtClean="0">
                <a:solidFill>
                  <a:srgbClr val="0070C0"/>
                </a:solidFill>
              </a:rPr>
              <a:t>Жизнеустройство воспитанника после 18-летнего возраста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31640" y="2564904"/>
            <a:ext cx="6984776" cy="2232249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Психоневрологический интернат</a:t>
            </a:r>
          </a:p>
          <a:p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Самостоятельное проживание</a:t>
            </a:r>
          </a:p>
          <a:p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Домой к родителям</a:t>
            </a:r>
          </a:p>
          <a:p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К 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опекунам</a:t>
            </a:r>
            <a:endParaRPr lang="ru-RU" sz="3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8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2791147"/>
          </a:xfrm>
        </p:spPr>
        <p:txBody>
          <a:bodyPr>
            <a:noAutofit/>
          </a:bodyPr>
          <a:lstStyle/>
          <a:p>
            <a:pPr algn="ctr"/>
            <a:r>
              <a:rPr lang="ru-RU" sz="3400" i="1" dirty="0" smtClean="0">
                <a:solidFill>
                  <a:srgbClr val="0070C0"/>
                </a:solidFill>
                <a:latin typeface="+mn-lt"/>
              </a:rPr>
              <a:t>Индивидуальная программа сопровождения получателей социальных услуг  по обеспечению преемственности и непрерывности социальных услуг</a:t>
            </a:r>
            <a:endParaRPr lang="ru-RU" sz="3400" i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57200" y="3068960"/>
            <a:ext cx="7643192" cy="2548880"/>
          </a:xfrm>
        </p:spPr>
        <p:txBody>
          <a:bodyPr/>
          <a:lstStyle/>
          <a:p>
            <a:pPr marL="0" indent="0">
              <a:buNone/>
            </a:pPr>
            <a:endParaRPr lang="ru-RU" i="1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ru-RU" i="1" u="sng" dirty="0" smtClean="0">
                <a:solidFill>
                  <a:srgbClr val="0070C0"/>
                </a:solidFill>
              </a:rPr>
              <a:t>Состоит из 3 этапов: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i="1" dirty="0" smtClean="0">
                <a:solidFill>
                  <a:srgbClr val="0070C0"/>
                </a:solidFill>
              </a:rPr>
              <a:t>Подготовительный этап (до 1 года);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i="1" dirty="0" smtClean="0">
                <a:solidFill>
                  <a:srgbClr val="0070C0"/>
                </a:solidFill>
              </a:rPr>
              <a:t>Адаптационный этап (3-6 месяцев)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i="1" dirty="0" smtClean="0">
                <a:solidFill>
                  <a:srgbClr val="0070C0"/>
                </a:solidFill>
              </a:rPr>
              <a:t>Заключительный этап (1 месяц)</a:t>
            </a:r>
          </a:p>
        </p:txBody>
      </p:sp>
    </p:spTree>
    <p:extLst>
      <p:ext uri="{BB962C8B-B14F-4D97-AF65-F5344CB8AC3E}">
        <p14:creationId xmlns:p14="http://schemas.microsoft.com/office/powerpoint/2010/main" val="34315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3504" y="273050"/>
            <a:ext cx="8288976" cy="1067718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latin typeface="+mn-lt"/>
              </a:rPr>
              <a:t>Комиссия по обеспечению преемственности и непрерывности предоставления социальных услуг</a:t>
            </a:r>
            <a:endParaRPr lang="ru-RU" sz="2800" i="1" dirty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129056" y="1340768"/>
            <a:ext cx="1008112" cy="504056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132053" y="2734160"/>
            <a:ext cx="1008112" cy="504056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03504" y="3356106"/>
            <a:ext cx="8000944" cy="83885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Представление получателя социальных услуг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03504" y="1965456"/>
            <a:ext cx="8144960" cy="64807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rgbClr val="FF0000"/>
                </a:solidFill>
              </a:rPr>
              <a:t>Информационная карта выпускника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4129056" y="4359294"/>
            <a:ext cx="1008112" cy="504056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60632" y="5117560"/>
            <a:ext cx="8144960" cy="90372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Заключение о дальнейшей маршрутизации воспитанника</a:t>
            </a:r>
            <a:endParaRPr lang="ru-RU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39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904" y="396302"/>
            <a:ext cx="8229600" cy="1808562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На 31.10.2023 год 41 воспитанник ДДИ №4 имеют «заключения </a:t>
            </a: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</a:rPr>
              <a:t>о дальнейшей маршрутизации 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воспитанника»</a:t>
            </a:r>
            <a:endParaRPr lang="ru-RU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3504" y="2492896"/>
            <a:ext cx="8083296" cy="363326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endParaRPr lang="ru-RU" sz="1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Отделение общего режима – 17 воспитанников;</a:t>
            </a:r>
            <a:endParaRPr lang="ru-RU" sz="2800" i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Отделение интенсивного развивающего ухода – 21 воспитанник</a:t>
            </a: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>;</a:t>
            </a:r>
            <a:endParaRPr lang="ru-RU" sz="28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Центр социальной реабилитации – 3 воспитанника.</a:t>
            </a:r>
          </a:p>
          <a:p>
            <a:pPr marL="0" indent="0">
              <a:buNone/>
            </a:pPr>
            <a:endParaRPr lang="ru-RU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31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17441992"/>
              </p:ext>
            </p:extLst>
          </p:nvPr>
        </p:nvGraphicFramePr>
        <p:xfrm>
          <a:off x="395536" y="620688"/>
          <a:ext cx="828092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94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5383435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solidFill>
                  <a:srgbClr val="0070C0"/>
                </a:solidFill>
                <a:latin typeface="+mn-lt"/>
              </a:rPr>
              <a:t>При переводе воспитанника из ДДИ №4 в психоневрологический интернат, его сопровождают:</a:t>
            </a:r>
            <a:br>
              <a:rPr lang="ru-RU" sz="3200" i="1" dirty="0" smtClean="0">
                <a:solidFill>
                  <a:srgbClr val="0070C0"/>
                </a:solidFill>
                <a:latin typeface="+mn-lt"/>
              </a:rPr>
            </a:br>
            <a:r>
              <a:rPr lang="ru-RU" sz="3200" i="1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3200" i="1" dirty="0" smtClean="0">
                <a:solidFill>
                  <a:srgbClr val="0070C0"/>
                </a:solidFill>
                <a:latin typeface="+mn-lt"/>
              </a:rPr>
            </a:br>
            <a:r>
              <a:rPr lang="ru-RU" sz="3200" i="1" dirty="0" smtClean="0">
                <a:solidFill>
                  <a:srgbClr val="0070C0"/>
                </a:solidFill>
                <a:latin typeface="+mn-lt"/>
              </a:rPr>
              <a:t>1. родители/законные представители</a:t>
            </a:r>
            <a:br>
              <a:rPr lang="ru-RU" sz="3200" i="1" dirty="0" smtClean="0">
                <a:solidFill>
                  <a:srgbClr val="0070C0"/>
                </a:solidFill>
                <a:latin typeface="+mn-lt"/>
              </a:rPr>
            </a:br>
            <a:r>
              <a:rPr lang="ru-RU" sz="3200" i="1" dirty="0" smtClean="0">
                <a:solidFill>
                  <a:srgbClr val="0070C0"/>
                </a:solidFill>
                <a:latin typeface="+mn-lt"/>
              </a:rPr>
              <a:t>2. специалист по социальной работе</a:t>
            </a:r>
            <a:br>
              <a:rPr lang="ru-RU" sz="3200" i="1" dirty="0" smtClean="0">
                <a:solidFill>
                  <a:srgbClr val="0070C0"/>
                </a:solidFill>
                <a:latin typeface="+mn-lt"/>
              </a:rPr>
            </a:br>
            <a:r>
              <a:rPr lang="ru-RU" sz="3200" i="1" dirty="0" smtClean="0">
                <a:solidFill>
                  <a:srgbClr val="0070C0"/>
                </a:solidFill>
                <a:latin typeface="+mn-lt"/>
              </a:rPr>
              <a:t>3. врач-педиатр </a:t>
            </a:r>
            <a:br>
              <a:rPr lang="ru-RU" sz="3200" i="1" dirty="0" smtClean="0">
                <a:solidFill>
                  <a:srgbClr val="0070C0"/>
                </a:solidFill>
                <a:latin typeface="+mn-lt"/>
              </a:rPr>
            </a:br>
            <a:r>
              <a:rPr lang="ru-RU" sz="3200" i="1" dirty="0" smtClean="0">
                <a:solidFill>
                  <a:srgbClr val="0070C0"/>
                </a:solidFill>
                <a:latin typeface="+mn-lt"/>
              </a:rPr>
              <a:t>4. воспитатель</a:t>
            </a:r>
            <a:br>
              <a:rPr lang="ru-RU" sz="3200" i="1" dirty="0" smtClean="0">
                <a:solidFill>
                  <a:srgbClr val="0070C0"/>
                </a:solidFill>
                <a:latin typeface="+mn-lt"/>
              </a:rPr>
            </a:br>
            <a:r>
              <a:rPr lang="ru-RU" sz="3200" i="1" dirty="0" smtClean="0">
                <a:solidFill>
                  <a:srgbClr val="0070C0"/>
                </a:solidFill>
                <a:latin typeface="+mn-lt"/>
              </a:rPr>
              <a:t>5. волонтер</a:t>
            </a:r>
            <a:endParaRPr lang="ru-RU" sz="3200" i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98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57200" y="1628800"/>
            <a:ext cx="4402832" cy="352839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196620 Санкт- Петербург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ул. Елизаветинская д. 9-15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т/ факс (812) 452-23-36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ddi4@ksp.gov.spb.ru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851920" y="5661248"/>
            <a:ext cx="4834880" cy="5760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935" y="1635213"/>
            <a:ext cx="4055394" cy="2873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1060</TotalTime>
  <Words>291</Words>
  <Application>Microsoft Office PowerPoint</Application>
  <PresentationFormat>Экран (4:3)</PresentationFormat>
  <Paragraphs>64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Wingdings 2</vt:lpstr>
      <vt:lpstr>Справедливость</vt:lpstr>
      <vt:lpstr>  Семинар «Сопровождаемое взросление – вектор успешной адаптации и социализации получателей социальных услуг с интеллектуальными нарушениями развития» </vt:lpstr>
      <vt:lpstr>Социальное сопровождение</vt:lpstr>
      <vt:lpstr>    Жизнеустройство воспитанника после 18-летнего возраста</vt:lpstr>
      <vt:lpstr>Индивидуальная программа сопровождения получателей социальных услуг  по обеспечению преемственности и непрерывности социальных услуг</vt:lpstr>
      <vt:lpstr>Комиссия по обеспечению преемственности и непрерывности предоставления социальных услуг</vt:lpstr>
      <vt:lpstr>На 31.10.2023 год 41 воспитанник ДДИ №4 имеют «заключения о дальнейшей маршрутизации воспитанника»</vt:lpstr>
      <vt:lpstr>Презентация PowerPoint</vt:lpstr>
      <vt:lpstr>При переводе воспитанника из ДДИ №4 в психоневрологический интернат, его сопровождают:  1. родители/законные представители 2. специалист по социальной работе 3. врач-педиатр  4. воспитатель 5. волонтер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35</cp:lastModifiedBy>
  <cp:revision>136</cp:revision>
  <cp:lastPrinted>2021-09-02T06:42:30Z</cp:lastPrinted>
  <dcterms:created xsi:type="dcterms:W3CDTF">2015-10-13T19:40:28Z</dcterms:created>
  <dcterms:modified xsi:type="dcterms:W3CDTF">2023-10-31T07:23:14Z</dcterms:modified>
</cp:coreProperties>
</file>