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81" r:id="rId12"/>
    <p:sldId id="269" r:id="rId13"/>
    <p:sldId id="270" r:id="rId14"/>
    <p:sldId id="271" r:id="rId15"/>
    <p:sldId id="278" r:id="rId16"/>
    <p:sldId id="272" r:id="rId17"/>
    <p:sldId id="273" r:id="rId18"/>
    <p:sldId id="275" r:id="rId19"/>
    <p:sldId id="280" r:id="rId20"/>
    <p:sldId id="279" r:id="rId21"/>
  </p:sldIdLst>
  <p:sldSz cx="10287000" cy="6858000" type="35mm"/>
  <p:notesSz cx="9144000" cy="6858000"/>
  <p:defaultTextStyle>
    <a:defPPr>
      <a:defRPr lang="ru-RU"/>
    </a:defPPr>
    <a:lvl1pPr marL="0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9808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79617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69425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59233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49042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38851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28660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18468" algn="l" defTabSz="97961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3" autoAdjust="0"/>
  </p:normalViewPr>
  <p:slideViewPr>
    <p:cSldViewPr>
      <p:cViewPr varScale="1">
        <p:scale>
          <a:sx n="95" d="100"/>
          <a:sy n="95" d="100"/>
        </p:scale>
        <p:origin x="66" y="264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E0215-5063-49B0-9305-945AB8569B29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C0C81-8464-4BD0-8100-D2415DF074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1153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F1B5E-35DA-4AF0-B892-BA2A73465608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43188" y="514350"/>
            <a:ext cx="38576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28196-40F5-49F9-812F-67AFA7163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1748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89808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79617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69425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59233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49042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38851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28660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18468" algn="l" defTabSz="9796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051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261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571750" y="3124200"/>
            <a:ext cx="6943725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571750" y="5003322"/>
            <a:ext cx="6943725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78074" y="1150285"/>
            <a:ext cx="2286000" cy="428625"/>
          </a:xfrm>
        </p:spPr>
        <p:txBody>
          <a:bodyPr/>
          <a:lstStyle/>
          <a:p>
            <a:fld id="{3A4207D1-7A7C-45F0-A9D5-6CC078618624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190528" y="4157666"/>
            <a:ext cx="3657600" cy="43205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28625" y="0"/>
            <a:ext cx="685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0878" y="0"/>
            <a:ext cx="117747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114425" y="0"/>
            <a:ext cx="20460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283985" y="0"/>
            <a:ext cx="259065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63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0287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96087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94247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2001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025308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371600" y="0"/>
            <a:ext cx="85725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85800" y="3429000"/>
            <a:ext cx="1457325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473336" y="4866752"/>
            <a:ext cx="72160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227465" y="5500632"/>
            <a:ext cx="154305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872234" y="5788152"/>
            <a:ext cx="30861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143125" y="4495800"/>
            <a:ext cx="4114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491237" y="4928702"/>
            <a:ext cx="6858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514350" y="1600200"/>
            <a:ext cx="840105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86DB570-821E-4618-A65F-BE44E3D9487A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50" y="2895600"/>
            <a:ext cx="6943725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1750" y="5010150"/>
            <a:ext cx="6943725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76538" y="1146620"/>
            <a:ext cx="2286000" cy="428625"/>
          </a:xfrm>
        </p:spPr>
        <p:txBody>
          <a:bodyPr/>
          <a:lstStyle/>
          <a:p>
            <a:fld id="{26EA093F-C0A8-48A4-8D61-4F745C781EAD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190738" y="4154805"/>
            <a:ext cx="3657600" cy="43205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28625" y="0"/>
            <a:ext cx="685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10878" y="0"/>
            <a:ext cx="117747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14425" y="0"/>
            <a:ext cx="20460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283985" y="0"/>
            <a:ext cx="259065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963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287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6087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94247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2001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371600" y="0"/>
            <a:ext cx="85725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85800" y="3429000"/>
            <a:ext cx="1457325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490292" y="4866752"/>
            <a:ext cx="72160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227465" y="5500632"/>
            <a:ext cx="154305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872234" y="5791200"/>
            <a:ext cx="30861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113920" y="4479888"/>
            <a:ext cx="4114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0235187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508193" y="4928702"/>
            <a:ext cx="6858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372C-1E85-42B3-B6AA-EC910A05AD09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514350" y="1600200"/>
            <a:ext cx="4114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04029" y="1600200"/>
            <a:ext cx="4114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8486775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325D-D1DD-4260-8AF9-B2E83A1157C9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14350" y="2362200"/>
            <a:ext cx="4114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918472" y="2362200"/>
            <a:ext cx="4114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514350" y="1569720"/>
            <a:ext cx="4114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886325" y="1569720"/>
            <a:ext cx="4114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BC8D70C-901B-4437-8453-C2B485B8C401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EE251-E953-4341-9BD1-263E56BA54FF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985837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187666" y="3171825"/>
            <a:ext cx="6309360" cy="51435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663815" y="274320"/>
            <a:ext cx="1717929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70294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966333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11555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9944100" y="0"/>
            <a:ext cx="3429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02982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9176004" y="5715000"/>
            <a:ext cx="6172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42900" y="274320"/>
            <a:ext cx="634365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E62405-DFFD-481D-AF74-626ECBF9C5C7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85837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9176004" y="5715000"/>
            <a:ext cx="6172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163235" y="3171825"/>
            <a:ext cx="6309360" cy="5143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943725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11523" y="264795"/>
            <a:ext cx="17145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1155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44100" y="0"/>
            <a:ext cx="3429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02982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70294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966333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4B2F713-17AC-41E7-8A91-FCED8F997B53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167-3F02-425A-A06F-FED364F94DAA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58075" y="274640"/>
            <a:ext cx="188595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4350" y="274639"/>
            <a:ext cx="6772275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1D1D-EA47-4D33-984A-DF828E874D27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985837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514350" y="274638"/>
            <a:ext cx="840105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514350" y="1600200"/>
            <a:ext cx="840105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8663940" y="1057848"/>
            <a:ext cx="2011680" cy="43205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3FD92C4-745D-404D-9D2E-B18601EF79BA}" type="datetime1">
              <a:rPr lang="ru-RU" smtClean="0"/>
              <a:pPr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8063984" y="3714380"/>
            <a:ext cx="3200400" cy="4114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5725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011555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944100" y="0"/>
            <a:ext cx="3429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02982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9176004" y="5715000"/>
            <a:ext cx="6172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9145143" y="5734050"/>
            <a:ext cx="685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50261" y="2214555"/>
            <a:ext cx="7265196" cy="16430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Constantia" pitchFamily="18" charset="0"/>
              </a:rPr>
              <a:t>Использование альтернативной коммуникации в работе с детьми с ТМНР  </a:t>
            </a:r>
            <a:endParaRPr lang="ru-RU" dirty="0">
              <a:latin typeface="Constant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12836" y="4357695"/>
            <a:ext cx="6943725" cy="1371600"/>
          </a:xfrm>
        </p:spPr>
        <p:txBody>
          <a:bodyPr>
            <a:normAutofit fontScale="85000" lnSpcReduction="20000"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Составитель: Белозерова Е.В.</a:t>
            </a:r>
          </a:p>
          <a:p>
            <a:pPr algn="r"/>
            <a:r>
              <a:rPr lang="ru-RU" dirty="0" smtClean="0"/>
              <a:t>Логопед</a:t>
            </a:r>
          </a:p>
          <a:p>
            <a:pPr algn="r"/>
            <a:r>
              <a:rPr lang="ru-RU" dirty="0" smtClean="0"/>
              <a:t> </a:t>
            </a:r>
          </a:p>
          <a:p>
            <a:pPr algn="r"/>
            <a:endParaRPr lang="ru-RU" dirty="0" smtClean="0"/>
          </a:p>
          <a:p>
            <a:pPr algn="r"/>
            <a:endParaRPr lang="ru-RU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687116" y="164498"/>
            <a:ext cx="7416824" cy="154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62" tIns="48981" rIns="97962" bIns="48981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Санкт-Петербургское государственное бюджетное стационарное учреждение социального обслуживания                                                                              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500" dirty="0" smtClean="0"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5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Дом-интернат для детей с отклонениями в умственном развитии № 4</a:t>
            </a:r>
            <a:r>
              <a:rPr lang="ru-RU" sz="1500" dirty="0" smtClean="0"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500" dirty="0" smtClean="0">
              <a:latin typeface="Calibri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500" dirty="0" smtClean="0">
              <a:latin typeface="Calibri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72" y="404664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6953" y="1071549"/>
            <a:ext cx="7870655" cy="4643469"/>
          </a:xfrm>
        </p:spPr>
        <p:txBody>
          <a:bodyPr>
            <a:noAutofit/>
          </a:bodyPr>
          <a:lstStyle/>
          <a:p>
            <a:pPr algn="ctr"/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b="1" dirty="0" smtClean="0"/>
              <a:t>Дети с тяжелыми множественными нарушениями развития часто испытывают огромные трудности в общении (коммуникация) и требуют к себе особого внимания, так как они лишены возможности выразить свои мысли, эмоции, желания и потребности. Поэтому для формирования у них навыков общения мы используем разные способы коммуникации:</a:t>
            </a:r>
            <a:br>
              <a:rPr lang="ru-RU" sz="2600" b="1" dirty="0" smtClean="0"/>
            </a:br>
            <a:r>
              <a:rPr lang="ru-RU" sz="2600" b="1" dirty="0" smtClean="0"/>
              <a:t>Система жестов;</a:t>
            </a:r>
            <a:br>
              <a:rPr lang="ru-RU" sz="2600" b="1" dirty="0" smtClean="0"/>
            </a:br>
            <a:r>
              <a:rPr lang="ru-RU" sz="2600" b="1" dirty="0" smtClean="0"/>
              <a:t>Система графических символов;</a:t>
            </a:r>
            <a:br>
              <a:rPr lang="ru-RU" sz="2600" b="1" dirty="0" smtClean="0"/>
            </a:br>
            <a:r>
              <a:rPr lang="ru-RU" sz="2600" b="1" dirty="0" smtClean="0"/>
              <a:t>Обучение глобальному чтению</a:t>
            </a:r>
            <a:br>
              <a:rPr lang="ru-RU" sz="2600" b="1" dirty="0" smtClean="0"/>
            </a:br>
            <a:endParaRPr lang="ru-RU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171" y="274638"/>
            <a:ext cx="843323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жестов.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Жест является уникальным инструментом, позволяющим визуализировать образ того или иного слова, действия.</a:t>
            </a:r>
            <a:endParaRPr lang="ru-RU" sz="2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642906" y="1095521"/>
            <a:ext cx="8599349" cy="106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62" tIns="48981" rIns="97962" bIns="48981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1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Символические социальные жесты и движения.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Данные жесты ребёнок усваивает постепенно в процессе ситуативно-делового общения.</a:t>
            </a:r>
            <a:endParaRPr lang="ru-RU" sz="2100" dirty="0" smtClean="0"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19164" y="2204864"/>
            <a:ext cx="6192688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r>
              <a:rPr lang="ru-RU" b="1" i="1" dirty="0" smtClean="0"/>
              <a:t>Использование указательного жеста</a:t>
            </a:r>
            <a:endParaRPr lang="ru-RU" b="1" i="1" dirty="0"/>
          </a:p>
        </p:txBody>
      </p:sp>
      <p:pic>
        <p:nvPicPr>
          <p:cNvPr id="3074" name="Picture 2" descr="F:\DCIM\100MSDCF\DSC0215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996" y="3284984"/>
            <a:ext cx="4114800" cy="3086100"/>
          </a:xfrm>
          <a:prstGeom prst="rect">
            <a:avLst/>
          </a:prstGeom>
          <a:noFill/>
        </p:spPr>
      </p:pic>
      <p:pic>
        <p:nvPicPr>
          <p:cNvPr id="2050" name="Picture 2" descr="C:\Users\Elena\Desktop\DSC0217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016" y="3284984"/>
            <a:ext cx="4114800" cy="308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07" y="214291"/>
            <a:ext cx="8401051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 жестов</a:t>
            </a:r>
            <a:r>
              <a:rPr lang="ru-RU" sz="2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1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49" y="1071548"/>
            <a:ext cx="2330665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«привет»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45339" y="1142986"/>
            <a:ext cx="2571768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«до свидания»</a:t>
            </a:r>
            <a:endParaRPr lang="ru-RU" dirty="0"/>
          </a:p>
        </p:txBody>
      </p:sp>
      <p:pic>
        <p:nvPicPr>
          <p:cNvPr id="1026" name="Picture 2" descr="E:\DCIM\100MSDCF\DSC0140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2343150"/>
            <a:ext cx="4114800" cy="3086100"/>
          </a:xfrm>
          <a:prstGeom prst="rect">
            <a:avLst/>
          </a:prstGeom>
          <a:noFill/>
        </p:spPr>
      </p:pic>
      <p:pic>
        <p:nvPicPr>
          <p:cNvPr id="3" name="Picture 2" descr="F:\DCIM\100MSDCF\DSC0215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3775" y="2343150"/>
            <a:ext cx="4114800" cy="308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одержимое 13" descr="DSC00628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822029" y="785797"/>
            <a:ext cx="4071938" cy="2714625"/>
          </a:xfrm>
        </p:spPr>
      </p:pic>
      <p:sp>
        <p:nvSpPr>
          <p:cNvPr id="8" name="TextBox 7"/>
          <p:cNvSpPr txBox="1"/>
          <p:nvPr/>
        </p:nvSpPr>
        <p:spPr>
          <a:xfrm>
            <a:off x="401803" y="357168"/>
            <a:ext cx="3134342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«тихо»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45338" y="428606"/>
            <a:ext cx="2652136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«мой»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16514" y="3571878"/>
            <a:ext cx="2491400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«дай»</a:t>
            </a:r>
            <a:endParaRPr lang="ru-RU" dirty="0"/>
          </a:p>
        </p:txBody>
      </p:sp>
      <p:pic>
        <p:nvPicPr>
          <p:cNvPr id="4098" name="Picture 2" descr="C:\Users\1\Desktop\DSC0216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988" y="836712"/>
            <a:ext cx="3456384" cy="2592288"/>
          </a:xfrm>
          <a:prstGeom prst="rect">
            <a:avLst/>
          </a:prstGeom>
          <a:noFill/>
        </p:spPr>
      </p:pic>
      <p:pic>
        <p:nvPicPr>
          <p:cNvPr id="4099" name="Picture 3" descr="C:\Users\1\Desktop\DSC021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1292" y="4077072"/>
            <a:ext cx="3312368" cy="2484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06" y="357167"/>
            <a:ext cx="8272494" cy="511156"/>
          </a:xfrm>
        </p:spPr>
        <p:txBody>
          <a:bodyPr>
            <a:noAutofit/>
          </a:bodyPr>
          <a:lstStyle/>
          <a:p>
            <a:pPr algn="ctr"/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Жесты, являющиеся имитацией простых предметных действий</a:t>
            </a:r>
            <a:endParaRPr lang="ru-RU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DSC0071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63480" y="2309425"/>
            <a:ext cx="4703700" cy="3135799"/>
          </a:xfrm>
        </p:spPr>
      </p:pic>
      <p:sp>
        <p:nvSpPr>
          <p:cNvPr id="5" name="TextBox 4"/>
          <p:cNvSpPr txBox="1"/>
          <p:nvPr/>
        </p:nvSpPr>
        <p:spPr>
          <a:xfrm>
            <a:off x="1205481" y="1000110"/>
            <a:ext cx="2652136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«причёсываться»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91572" y="1000110"/>
            <a:ext cx="2448272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smtClean="0"/>
              <a:t>«умываться»</a:t>
            </a:r>
            <a:endParaRPr lang="ru-RU" dirty="0"/>
          </a:p>
        </p:txBody>
      </p:sp>
      <p:pic>
        <p:nvPicPr>
          <p:cNvPr id="7" name="Содержимое 7" descr="DSC00684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14350" y="2342672"/>
            <a:ext cx="4114800" cy="3087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06" y="274639"/>
            <a:ext cx="8272494" cy="72547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Жесты, описательного характера</a:t>
            </a:r>
            <a:endParaRPr lang="ru-RU" sz="2100" b="1" dirty="0"/>
          </a:p>
        </p:txBody>
      </p:sp>
      <p:pic>
        <p:nvPicPr>
          <p:cNvPr id="8" name="Содержимое 7" descr="DSC006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51012" y="2348880"/>
            <a:ext cx="3907499" cy="2930624"/>
          </a:xfrm>
        </p:spPr>
      </p:pic>
      <p:sp>
        <p:nvSpPr>
          <p:cNvPr id="5" name="TextBox 4"/>
          <p:cNvSpPr txBox="1"/>
          <p:nvPr/>
        </p:nvSpPr>
        <p:spPr>
          <a:xfrm>
            <a:off x="1285851" y="1214425"/>
            <a:ext cx="2009193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«птичка»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06076" y="1214425"/>
            <a:ext cx="1687723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r>
              <a:rPr lang="ru-RU" dirty="0" smtClean="0"/>
              <a:t>«самолёт»</a:t>
            </a:r>
            <a:endParaRPr lang="ru-RU" dirty="0"/>
          </a:p>
        </p:txBody>
      </p:sp>
      <p:pic>
        <p:nvPicPr>
          <p:cNvPr id="1026" name="Picture 2" descr="C:\Users\1\Desktop\DSC0216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4497" y="2343150"/>
            <a:ext cx="3944077" cy="2958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64378" y="714358"/>
            <a:ext cx="2812871" cy="683694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«дом»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45338" y="857236"/>
            <a:ext cx="2652136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r>
              <a:rPr lang="ru-RU" dirty="0" smtClean="0"/>
              <a:t>«курочка клюёт»</a:t>
            </a:r>
            <a:endParaRPr lang="ru-RU" dirty="0"/>
          </a:p>
        </p:txBody>
      </p:sp>
      <p:pic>
        <p:nvPicPr>
          <p:cNvPr id="2051" name="Picture 3" descr="F:\DCIM\100MSDCF\DSC0215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9483" y="2489932"/>
            <a:ext cx="3919091" cy="2939318"/>
          </a:xfrm>
          <a:prstGeom prst="rect">
            <a:avLst/>
          </a:prstGeom>
          <a:noFill/>
        </p:spPr>
      </p:pic>
      <p:pic>
        <p:nvPicPr>
          <p:cNvPr id="1026" name="Picture 2" descr="C:\Users\Elena\Desktop\DSC0217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2" y="2492896"/>
            <a:ext cx="3915138" cy="293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5849" y="928673"/>
            <a:ext cx="2330665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pPr algn="ctr"/>
            <a:r>
              <a:rPr lang="ru-RU" dirty="0" smtClean="0"/>
              <a:t>«зайчик»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06074" y="928673"/>
            <a:ext cx="2089562" cy="394265"/>
          </a:xfrm>
          <a:prstGeom prst="rect">
            <a:avLst/>
          </a:prstGeom>
          <a:noFill/>
        </p:spPr>
        <p:txBody>
          <a:bodyPr wrap="square" lIns="97962" tIns="48981" rIns="97962" bIns="48981" rtlCol="0">
            <a:spAutoFit/>
          </a:bodyPr>
          <a:lstStyle/>
          <a:p>
            <a:r>
              <a:rPr lang="ru-RU" dirty="0" smtClean="0"/>
              <a:t>«высоко»</a:t>
            </a:r>
            <a:endParaRPr lang="ru-RU" dirty="0"/>
          </a:p>
        </p:txBody>
      </p:sp>
      <p:pic>
        <p:nvPicPr>
          <p:cNvPr id="1026" name="Picture 2" descr="F:\DCIM\100MSDCF\DSC0215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3775" y="2343150"/>
            <a:ext cx="4114800" cy="3086100"/>
          </a:xfrm>
          <a:prstGeom prst="rect">
            <a:avLst/>
          </a:prstGeom>
          <a:noFill/>
        </p:spPr>
      </p:pic>
      <p:pic>
        <p:nvPicPr>
          <p:cNvPr id="5122" name="Picture 2" descr="C:\Users\1\Desktop\DSC0216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343150"/>
            <a:ext cx="4114800" cy="308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1" y="274639"/>
            <a:ext cx="8401051" cy="22256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Система графических </a:t>
            </a:r>
            <a:r>
              <a:rPr lang="ru-RU" sz="3000" b="1" smtClean="0">
                <a:latin typeface="Times New Roman" pitchFamily="18" charset="0"/>
                <a:cs typeface="Times New Roman" pitchFamily="18" charset="0"/>
              </a:rPr>
              <a:t>символов </a:t>
            </a:r>
            <a:br>
              <a:rPr lang="ru-RU" sz="3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картинки, фотографии, пиктограммы</a:t>
            </a:r>
            <a:r>
              <a:rPr lang="ru-RU" sz="3000" b="1" dirty="0" smtClean="0"/>
              <a:t>).</a:t>
            </a:r>
            <a:br>
              <a:rPr lang="ru-RU" sz="3000" b="1" dirty="0" smtClean="0"/>
            </a:br>
            <a:r>
              <a:rPr lang="ru-RU" sz="1900" b="1" dirty="0" smtClean="0"/>
              <a:t>При освоении системы графических символов важно, чтобы ребенок понял, что картинка может изображать находящийся на расстоянии предмет или планирующуюся деятельность, что с помощью картинки можно потребовать, ответить на вопрос, рассказать о себе и своих желаниях, а также выразить эмоции</a:t>
            </a:r>
            <a:r>
              <a:rPr lang="ru-RU" sz="1700" b="1" dirty="0" smtClean="0"/>
              <a:t>.</a:t>
            </a:r>
            <a:endParaRPr lang="ru-RU" sz="1700" b="1" dirty="0"/>
          </a:p>
        </p:txBody>
      </p:sp>
      <p:pic>
        <p:nvPicPr>
          <p:cNvPr id="3" name="Рисунок 2" descr="hal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7247" y="2786059"/>
            <a:ext cx="2089562" cy="1549578"/>
          </a:xfrm>
          <a:prstGeom prst="rect">
            <a:avLst/>
          </a:prstGeom>
        </p:spPr>
      </p:pic>
      <p:pic>
        <p:nvPicPr>
          <p:cNvPr id="4" name="Рисунок 3" descr="legospiel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08" y="4357695"/>
            <a:ext cx="2416364" cy="1791926"/>
          </a:xfrm>
          <a:prstGeom prst="rect">
            <a:avLst/>
          </a:prstGeom>
        </p:spPr>
      </p:pic>
      <p:pic>
        <p:nvPicPr>
          <p:cNvPr id="5" name="Рисунок 4" descr="spielplatzS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49017" y="4357694"/>
            <a:ext cx="2411033" cy="1787974"/>
          </a:xfrm>
          <a:prstGeom prst="rect">
            <a:avLst/>
          </a:prstGeom>
        </p:spPr>
      </p:pic>
      <p:pic>
        <p:nvPicPr>
          <p:cNvPr id="6" name="Рисунок 5" descr="пионы 3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05481" y="2714621"/>
            <a:ext cx="1285883" cy="1524011"/>
          </a:xfrm>
          <a:prstGeom prst="rect">
            <a:avLst/>
          </a:prstGeom>
        </p:spPr>
      </p:pic>
      <p:pic>
        <p:nvPicPr>
          <p:cNvPr id="7" name="Рисунок 6" descr="пионы 3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70" y="2643183"/>
            <a:ext cx="1386343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14350" y="273050"/>
            <a:ext cx="8486775" cy="2036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"/>
          </p:nvPr>
        </p:nvSpPr>
        <p:spPr>
          <a:xfrm>
            <a:off x="514350" y="548680"/>
            <a:ext cx="4114800" cy="1679408"/>
          </a:xfrm>
        </p:spPr>
        <p:txBody>
          <a:bodyPr/>
          <a:lstStyle/>
          <a:p>
            <a:pPr algn="ctr"/>
            <a:r>
              <a:rPr lang="ru-RU" dirty="0" smtClean="0"/>
              <a:t>Обучение способности соотнесения картинки и реального предмета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886325" y="548680"/>
            <a:ext cx="4114800" cy="1679408"/>
          </a:xfrm>
        </p:spPr>
        <p:txBody>
          <a:bodyPr/>
          <a:lstStyle/>
          <a:p>
            <a:pPr algn="ctr"/>
            <a:r>
              <a:rPr lang="ru-RU" dirty="0" smtClean="0"/>
              <a:t>Совместное рассматривание картинок (название, цвет, форма)</a:t>
            </a:r>
            <a:endParaRPr lang="ru-RU" dirty="0"/>
          </a:p>
        </p:txBody>
      </p:sp>
      <p:pic>
        <p:nvPicPr>
          <p:cNvPr id="11" name="Содержимое 4" descr="DSC0068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143500" y="2852936"/>
            <a:ext cx="3657600" cy="2743200"/>
          </a:xfrm>
        </p:spPr>
      </p:pic>
      <p:pic>
        <p:nvPicPr>
          <p:cNvPr id="12" name="Содержимое 4" descr="DSC0064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895028" y="2852936"/>
            <a:ext cx="3511146" cy="2729929"/>
          </a:xfrm>
        </p:spPr>
      </p:pic>
    </p:spTree>
    <p:extLst>
      <p:ext uri="{BB962C8B-B14F-4D97-AF65-F5344CB8AC3E}">
        <p14:creationId xmlns:p14="http://schemas.microsoft.com/office/powerpoint/2010/main" val="1511861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06" y="214291"/>
            <a:ext cx="8481418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Составление визуального расписания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Визуальное расписание является визуальным представлением событий, которые будут происходить с ребенком в течение дня. Для визуального расписания фотографируются реальные объекты из непосредственного окружения ребенка либо используются наборы картинок.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DSC0075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42950" y="2514600"/>
            <a:ext cx="3657600" cy="2743200"/>
          </a:xfrm>
        </p:spPr>
      </p:pic>
      <p:pic>
        <p:nvPicPr>
          <p:cNvPr id="7" name="Содержимое 6" descr="DSC0075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304237" y="2500307"/>
            <a:ext cx="4098755" cy="2743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Визуальное расписание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100" dirty="0" smtClean="0">
                <a:solidFill>
                  <a:schemeClr val="tx1"/>
                </a:solidFill>
              </a:rPr>
              <a:t>«П</a:t>
            </a:r>
            <a:r>
              <a:rPr lang="ru-RU" sz="2400" dirty="0" smtClean="0">
                <a:solidFill>
                  <a:schemeClr val="tx1"/>
                </a:solidFill>
              </a:rPr>
              <a:t>оследовательность действий при умывании»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«Последовательность действий при посещении туалета»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Содержимое 4" descr="DSC0070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14350" y="2342689"/>
            <a:ext cx="4114800" cy="3087021"/>
          </a:xfrm>
        </p:spPr>
      </p:pic>
      <p:pic>
        <p:nvPicPr>
          <p:cNvPr id="6" name="Содержимое 5" descr="DSC0066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287516" y="2365358"/>
            <a:ext cx="4104456" cy="30798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996" y="188640"/>
            <a:ext cx="8784976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Визуальная поддержка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создается из реальных предметов, фото, картинок, жестов и символов различных языковых программ и систем, текста, видео- из всего, что может заменить словесную речь или дополнить ее в ситуации затруднения воспроизведения (выражения) или восприятия (понимания)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2" descr="J:\ВИЗ,РАС\IMG_007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4383" t="1818" r="1526" b="25455"/>
          <a:stretch>
            <a:fillRect/>
          </a:stretch>
        </p:blipFill>
        <p:spPr bwMode="auto">
          <a:xfrm>
            <a:off x="514350" y="2132856"/>
            <a:ext cx="411480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Содержимое 9" descr="DSC0213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215508" y="2203720"/>
            <a:ext cx="4248472" cy="3169496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Визуальная поддержка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6" name="Содержимое 3" descr="IMG_017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215508" y="2343150"/>
            <a:ext cx="4320479" cy="30861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Содержимое 3" descr="DSC02137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14350" y="2343150"/>
            <a:ext cx="4114800" cy="3086100"/>
          </a:xfrm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06" y="274640"/>
            <a:ext cx="8272494" cy="1939917"/>
          </a:xfrm>
        </p:spPr>
        <p:txBody>
          <a:bodyPr>
            <a:normAutofit/>
          </a:bodyPr>
          <a:lstStyle/>
          <a:p>
            <a:pPr algn="ctr"/>
            <a:r>
              <a:rPr lang="ru-RU" sz="2900" dirty="0" smtClean="0">
                <a:solidFill>
                  <a:schemeClr val="tx1"/>
                </a:solidFill>
              </a:rPr>
              <a:t>Графические изображения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 более успешного обучения детей  альтернативной коммуникации , окружающая среда  должна быть организована таким образом, чтобы пространство ребенка способствовало более разнообразному усвоению коммуникативных навыков. </a:t>
            </a:r>
            <a:endParaRPr lang="ru-RU" sz="19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DSC00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07" y="3000374"/>
            <a:ext cx="4339859" cy="2893239"/>
          </a:xfrm>
          <a:prstGeom prst="rect">
            <a:avLst/>
          </a:prstGeom>
        </p:spPr>
      </p:pic>
      <p:pic>
        <p:nvPicPr>
          <p:cNvPr id="4" name="Рисунок 3" descr="DSC004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4605" y="3000376"/>
            <a:ext cx="4286243" cy="2857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SC00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275" y="357166"/>
            <a:ext cx="3988177" cy="2658784"/>
          </a:xfrm>
          <a:prstGeom prst="rect">
            <a:avLst/>
          </a:prstGeom>
        </p:spPr>
      </p:pic>
      <p:pic>
        <p:nvPicPr>
          <p:cNvPr id="1026" name="Picture 2" descr="E:\DCIM\100MSDCF\DSC021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540" y="3284984"/>
            <a:ext cx="3757563" cy="2818172"/>
          </a:xfrm>
          <a:prstGeom prst="rect">
            <a:avLst/>
          </a:prstGeom>
          <a:noFill/>
        </p:spPr>
      </p:pic>
      <p:pic>
        <p:nvPicPr>
          <p:cNvPr id="1027" name="Picture 3" descr="E:\DCIM\100MSDCF\DSC021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1532" y="332656"/>
            <a:ext cx="3816424" cy="2664296"/>
          </a:xfrm>
          <a:prstGeom prst="rect">
            <a:avLst/>
          </a:prstGeom>
          <a:noFill/>
        </p:spPr>
      </p:pic>
      <p:pic>
        <p:nvPicPr>
          <p:cNvPr id="1028" name="Picture 4" descr="E:\DCIM\100MSDCF\DSC021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012" y="3212976"/>
            <a:ext cx="4032448" cy="28623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378" y="274640"/>
            <a:ext cx="7951023" cy="29400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Обучение  глобальному  чтению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Подбираются картинки по всем основным лексическим темам и снабжаются печатными надписями.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На предметы обстановки прикрепляются карточки с напечатанными названиями предметов: «стол», «шкаф», «тумба», «кровать», «телевизор», «диван».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/>
              <a:t/>
            </a:r>
            <a:br>
              <a:rPr lang="ru-RU" sz="3000" dirty="0" smtClean="0"/>
            </a:br>
            <a:endParaRPr lang="ru-RU" sz="3000" dirty="0"/>
          </a:p>
        </p:txBody>
      </p:sp>
      <p:pic>
        <p:nvPicPr>
          <p:cNvPr id="4" name="Рисунок 3" descr="DSC006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63134" y="2928935"/>
            <a:ext cx="4500595" cy="3000396"/>
          </a:xfrm>
          <a:prstGeom prst="rect">
            <a:avLst/>
          </a:prstGeom>
        </p:spPr>
      </p:pic>
      <p:pic>
        <p:nvPicPr>
          <p:cNvPr id="2050" name="Picture 2" descr="F:\DCIM\100MSDCF\DSC021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5028" y="2924944"/>
            <a:ext cx="3995937" cy="29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DCIM\100MSDCF\DSC02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044" y="350658"/>
            <a:ext cx="7992888" cy="59946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332656"/>
            <a:ext cx="8401050" cy="309634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i="1" dirty="0" smtClean="0"/>
              <a:t>Спасибо за  внимание!</a:t>
            </a:r>
            <a:br>
              <a:rPr lang="ru-RU" sz="3600" b="1" i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9ece269bc9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1332" y="2564904"/>
            <a:ext cx="2119314" cy="2119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413</TotalTime>
  <Words>142</Words>
  <Application>Microsoft Office PowerPoint</Application>
  <PresentationFormat>Слайд 35 мм</PresentationFormat>
  <Paragraphs>42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Constantia</vt:lpstr>
      <vt:lpstr>Times New Roman</vt:lpstr>
      <vt:lpstr>Verdana</vt:lpstr>
      <vt:lpstr>Wingdings</vt:lpstr>
      <vt:lpstr>Wingdings 2</vt:lpstr>
      <vt:lpstr>Эркер</vt:lpstr>
      <vt:lpstr>Использование альтернативной коммуникации в работе с детьми с ТМНР  </vt:lpstr>
      <vt:lpstr>     Дети с тяжелыми множественными нарушениями развития часто испытывают огромные трудности в общении (коммуникация) и требуют к себе особого внимания, так как они лишены возможности выразить свои мысли, эмоции, желания и потребности. Поэтому для формирования у них навыков общения мы используем разные способы коммуникации: Система жестов; Система графических символов; Обучение глобальному чтению </vt:lpstr>
      <vt:lpstr>Система жестов. Жест является уникальным инструментом, позволяющим визуализировать образ того или иного слова, действия.</vt:lpstr>
      <vt:lpstr>Использование  жестов </vt:lpstr>
      <vt:lpstr>Презентация PowerPoint</vt:lpstr>
      <vt:lpstr>Жесты, являющиеся имитацией простых предметных действий</vt:lpstr>
      <vt:lpstr>Жесты, описательного характера</vt:lpstr>
      <vt:lpstr>Презентация PowerPoint</vt:lpstr>
      <vt:lpstr>Презентация PowerPoint</vt:lpstr>
      <vt:lpstr>Система графических символов  (картинки, фотографии, пиктограммы). При освоении системы графических символов важно, чтобы ребенок понял, что картинка может изображать находящийся на расстоянии предмет или планирующуюся деятельность, что с помощью картинки можно потребовать, ответить на вопрос, рассказать о себе и своих желаниях, а также выразить эмоции.</vt:lpstr>
      <vt:lpstr> </vt:lpstr>
      <vt:lpstr>   Составление визуального расписания Визуальное расписание является визуальным представлением событий, которые будут происходить с ребенком в течение дня. Для визуального расписания фотографируются реальные объекты из непосредственного окружения ребенка либо используются наборы картинок.</vt:lpstr>
      <vt:lpstr>Визуальное расписание  «Последовательность действий при умывании» «Последовательность действий при посещении туалета»</vt:lpstr>
      <vt:lpstr>    Визуальная поддержка  создается из реальных предметов, фото, картинок, жестов и символов различных языковых программ и систем, текста, видео- из всего, что может заменить словесную речь или дополнить ее в ситуации затруднения воспроизведения (выражения) или восприятия (понимания)  </vt:lpstr>
      <vt:lpstr>Визуальная поддержка </vt:lpstr>
      <vt:lpstr>Графические изображения Для  более успешного обучения детей  альтернативной коммуникации , окружающая среда  должна быть организована таким образом, чтобы пространство ребенка способствовало более разнообразному усвоению коммуникативных навыков. </vt:lpstr>
      <vt:lpstr>Презентация PowerPoint</vt:lpstr>
      <vt:lpstr>Обучение  глобальному  чтению Подбираются картинки по всем основным лексическим темам и снабжаются печатными надписями. На предметы обстановки прикрепляются карточки с напечатанными названиями предметов: «стол», «шкаф», «тумба», «кровать», «телевизор», «диван».   </vt:lpstr>
      <vt:lpstr>Презентация PowerPoint</vt:lpstr>
      <vt:lpstr> Спасибо за  внимание!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 альтернативной коммуникации  в  группах  2-ого корпуса</dc:title>
  <dc:creator>User</dc:creator>
  <cp:lastModifiedBy>User</cp:lastModifiedBy>
  <cp:revision>100</cp:revision>
  <dcterms:modified xsi:type="dcterms:W3CDTF">2020-11-27T10:27:59Z</dcterms:modified>
</cp:coreProperties>
</file>