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93" r:id="rId4"/>
    <p:sldId id="296" r:id="rId5"/>
    <p:sldId id="284" r:id="rId6"/>
    <p:sldId id="285" r:id="rId7"/>
    <p:sldId id="294" r:id="rId8"/>
    <p:sldId id="287" r:id="rId9"/>
    <p:sldId id="295" r:id="rId10"/>
    <p:sldId id="276" r:id="rId11"/>
    <p:sldId id="292" r:id="rId12"/>
    <p:sldId id="264" r:id="rId13"/>
    <p:sldId id="297" r:id="rId14"/>
    <p:sldId id="29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4615" autoAdjust="0"/>
  </p:normalViewPr>
  <p:slideViewPr>
    <p:cSldViewPr>
      <p:cViewPr>
        <p:scale>
          <a:sx n="57" d="100"/>
          <a:sy n="57" d="100"/>
        </p:scale>
        <p:origin x="-888" y="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7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Соглашение сторон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Окончание ТД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Мед. Закл.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Тяжелые моральные и физические условия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46</c:v>
                </c:pt>
                <c:pt idx="1">
                  <c:v>78</c:v>
                </c:pt>
                <c:pt idx="2">
                  <c:v>39</c:v>
                </c:pt>
              </c:numCache>
            </c:numRef>
          </c:val>
        </c:ser>
        <c:overlap val="100"/>
        <c:axId val="64468864"/>
        <c:axId val="64470400"/>
      </c:barChart>
      <c:catAx>
        <c:axId val="64468864"/>
        <c:scaling>
          <c:orientation val="minMax"/>
        </c:scaling>
        <c:axPos val="b"/>
        <c:numFmt formatCode="General" sourceLinked="1"/>
        <c:tickLblPos val="nextTo"/>
        <c:crossAx val="64470400"/>
        <c:crosses val="autoZero"/>
        <c:auto val="1"/>
        <c:lblAlgn val="ctr"/>
        <c:lblOffset val="100"/>
      </c:catAx>
      <c:valAx>
        <c:axId val="64470400"/>
        <c:scaling>
          <c:orientation val="minMax"/>
        </c:scaling>
        <c:axPos val="l"/>
        <c:majorGridlines/>
        <c:numFmt formatCode="General" sourceLinked="1"/>
        <c:tickLblPos val="nextTo"/>
        <c:crossAx val="64468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668712366836564"/>
          <c:y val="0.47797681539807646"/>
          <c:w val="0.26167888940353046"/>
          <c:h val="0.46071303587051621"/>
        </c:manualLayout>
      </c:layout>
      <c:txPr>
        <a:bodyPr/>
        <a:lstStyle/>
        <a:p>
          <a:pPr>
            <a:defRPr sz="1300" baseline="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4.7397843651896518E-2"/>
          <c:y val="1.6951443569553807E-2"/>
          <c:w val="0.78504091400339804"/>
          <c:h val="0.90294444444444555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Высшая КК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13</c:v>
                </c:pt>
                <c:pt idx="3">
                  <c:v>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Первая КК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28</c:v>
                </c:pt>
                <c:pt idx="1">
                  <c:v>31</c:v>
                </c:pt>
                <c:pt idx="2">
                  <c:v>37</c:v>
                </c:pt>
                <c:pt idx="3">
                  <c:v>37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Отсутствует КК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66</c:v>
                </c:pt>
                <c:pt idx="1">
                  <c:v>71</c:v>
                </c:pt>
                <c:pt idx="2">
                  <c:v>64</c:v>
                </c:pt>
                <c:pt idx="3">
                  <c:v>64</c:v>
                </c:pt>
              </c:numCache>
            </c:numRef>
          </c:val>
        </c:ser>
        <c:overlap val="100"/>
        <c:axId val="74221056"/>
        <c:axId val="74222592"/>
      </c:barChart>
      <c:catAx>
        <c:axId val="74221056"/>
        <c:scaling>
          <c:orientation val="minMax"/>
        </c:scaling>
        <c:axPos val="b"/>
        <c:numFmt formatCode="General" sourceLinked="1"/>
        <c:tickLblPos val="nextTo"/>
        <c:crossAx val="74222592"/>
        <c:crosses val="autoZero"/>
        <c:auto val="1"/>
        <c:lblAlgn val="ctr"/>
        <c:lblOffset val="100"/>
      </c:catAx>
      <c:valAx>
        <c:axId val="74222592"/>
        <c:scaling>
          <c:orientation val="minMax"/>
        </c:scaling>
        <c:axPos val="l"/>
        <c:majorGridlines/>
        <c:numFmt formatCode="General" sourceLinked="1"/>
        <c:tickLblPos val="nextTo"/>
        <c:crossAx val="74221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021653543307164"/>
          <c:y val="0.32376027996500562"/>
          <c:w val="0.12997954299830169"/>
          <c:h val="0.24692366579177596"/>
        </c:manualLayout>
      </c:layout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Присвоены КК</c:v>
                </c:pt>
              </c:strCache>
            </c:strRef>
          </c:tx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9</c:v>
                </c:pt>
                <c:pt idx="2">
                  <c:v>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Подтверждены КК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axId val="72168960"/>
        <c:axId val="74486912"/>
      </c:barChart>
      <c:catAx>
        <c:axId val="72168960"/>
        <c:scaling>
          <c:orientation val="minMax"/>
        </c:scaling>
        <c:axPos val="b"/>
        <c:numFmt formatCode="General" sourceLinked="1"/>
        <c:tickLblPos val="nextTo"/>
        <c:crossAx val="74486912"/>
        <c:crosses val="autoZero"/>
        <c:auto val="1"/>
        <c:lblAlgn val="ctr"/>
        <c:lblOffset val="100"/>
      </c:catAx>
      <c:valAx>
        <c:axId val="74486912"/>
        <c:scaling>
          <c:orientation val="minMax"/>
        </c:scaling>
        <c:axPos val="l"/>
        <c:majorGridlines/>
        <c:numFmt formatCode="General" sourceLinked="1"/>
        <c:tickLblPos val="nextTo"/>
        <c:crossAx val="72168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47473109979048"/>
          <c:y val="0.44039238845144357"/>
          <c:w val="0.21672134733158371"/>
          <c:h val="0.26088188976378024"/>
        </c:manualLayout>
      </c:layout>
      <c:txPr>
        <a:bodyPr/>
        <a:lstStyle/>
        <a:p>
          <a:pPr>
            <a:defRPr sz="1410" baseline="0"/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C3063C-654D-4740-AB16-6BAB09BB0802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EBFAB42-4BD0-444B-88AD-9BBEDD405D26}">
      <dgm:prSet/>
      <dgm:spPr/>
      <dgm:t>
        <a:bodyPr/>
        <a:lstStyle/>
        <a:p>
          <a:r>
            <a:rPr lang="ru-RU" dirty="0" smtClean="0"/>
            <a:t>Непрерывного повышения квалификации педагогических кадров СПб ГБСУСО «ДДИ №4» </a:t>
          </a:r>
          <a:endParaRPr lang="ru-RU" dirty="0"/>
        </a:p>
      </dgm:t>
    </dgm:pt>
    <dgm:pt modelId="{30264C77-D4F8-4DD4-9BA4-B587002D92C4}" type="parTrans" cxnId="{572C41D6-A27A-4DEB-9BB0-A8993F48BB74}">
      <dgm:prSet/>
      <dgm:spPr/>
      <dgm:t>
        <a:bodyPr/>
        <a:lstStyle/>
        <a:p>
          <a:endParaRPr lang="ru-RU"/>
        </a:p>
      </dgm:t>
    </dgm:pt>
    <dgm:pt modelId="{1E891799-730E-4B36-940B-A2A069ED14D4}" type="sibTrans" cxnId="{572C41D6-A27A-4DEB-9BB0-A8993F48BB74}">
      <dgm:prSet/>
      <dgm:spPr/>
      <dgm:t>
        <a:bodyPr/>
        <a:lstStyle/>
        <a:p>
          <a:endParaRPr lang="ru-RU"/>
        </a:p>
      </dgm:t>
    </dgm:pt>
    <dgm:pt modelId="{01BA8710-A6B6-4E7A-BCAB-464322A14DE8}">
      <dgm:prSet/>
      <dgm:spPr/>
      <dgm:t>
        <a:bodyPr/>
        <a:lstStyle/>
        <a:p>
          <a:r>
            <a:rPr lang="ru-RU" dirty="0" smtClean="0"/>
            <a:t>«Школа педагогического мастерства ДДИ №4»</a:t>
          </a:r>
          <a:endParaRPr lang="ru-RU" dirty="0"/>
        </a:p>
      </dgm:t>
    </dgm:pt>
    <dgm:pt modelId="{2252C20E-48C8-4224-B399-B7A730F45D95}" type="parTrans" cxnId="{82C6E800-E78B-4D07-B2CC-BCD864035D4C}">
      <dgm:prSet/>
      <dgm:spPr/>
      <dgm:t>
        <a:bodyPr/>
        <a:lstStyle/>
        <a:p>
          <a:endParaRPr lang="ru-RU"/>
        </a:p>
      </dgm:t>
    </dgm:pt>
    <dgm:pt modelId="{48DAF559-85F3-487D-A88A-109AFF8FE819}" type="sibTrans" cxnId="{82C6E800-E78B-4D07-B2CC-BCD864035D4C}">
      <dgm:prSet/>
      <dgm:spPr/>
      <dgm:t>
        <a:bodyPr/>
        <a:lstStyle/>
        <a:p>
          <a:endParaRPr lang="ru-RU"/>
        </a:p>
      </dgm:t>
    </dgm:pt>
    <dgm:pt modelId="{45899319-F00B-4881-84A2-8AC3EFD76518}">
      <dgm:prSet/>
      <dgm:spPr/>
      <dgm:t>
        <a:bodyPr/>
        <a:lstStyle/>
        <a:p>
          <a:r>
            <a:rPr lang="ru-RU" dirty="0" smtClean="0"/>
            <a:t>Профессиональный стандарт</a:t>
          </a:r>
          <a:endParaRPr lang="ru-RU" dirty="0"/>
        </a:p>
      </dgm:t>
    </dgm:pt>
    <dgm:pt modelId="{66C7F2E2-6D4B-4F11-8EA3-4CDBF9B63796}" type="parTrans" cxnId="{B863E24E-E55F-4DB8-8314-D55FFA30FC4F}">
      <dgm:prSet/>
      <dgm:spPr/>
    </dgm:pt>
    <dgm:pt modelId="{117A45DC-A184-4802-A2A6-99B8771B5A23}" type="sibTrans" cxnId="{B863E24E-E55F-4DB8-8314-D55FFA30FC4F}">
      <dgm:prSet/>
      <dgm:spPr/>
    </dgm:pt>
    <dgm:pt modelId="{F4B4FFE4-C480-4690-8961-CE80B579716D}">
      <dgm:prSet/>
      <dgm:spPr/>
      <dgm:t>
        <a:bodyPr/>
        <a:lstStyle/>
        <a:p>
          <a:r>
            <a:rPr lang="ru-RU" dirty="0" smtClean="0"/>
            <a:t>Повышение квалификации</a:t>
          </a:r>
          <a:endParaRPr lang="ru-RU" dirty="0"/>
        </a:p>
      </dgm:t>
    </dgm:pt>
    <dgm:pt modelId="{D613BF08-B592-407C-95D6-1DC93D4A6C09}" type="parTrans" cxnId="{F4B3C5C3-8023-4E31-922D-76A5EB032623}">
      <dgm:prSet/>
      <dgm:spPr/>
    </dgm:pt>
    <dgm:pt modelId="{FD14EE24-D224-468B-96E6-2D2A7C8AA602}" type="sibTrans" cxnId="{F4B3C5C3-8023-4E31-922D-76A5EB032623}">
      <dgm:prSet/>
      <dgm:spPr/>
    </dgm:pt>
    <dgm:pt modelId="{6C239A7E-6555-47BE-895D-09831DA91AC5}">
      <dgm:prSet/>
      <dgm:spPr/>
      <dgm:t>
        <a:bodyPr/>
        <a:lstStyle/>
        <a:p>
          <a:r>
            <a:rPr lang="ru-RU" dirty="0" smtClean="0"/>
            <a:t>Аттестация</a:t>
          </a:r>
          <a:endParaRPr lang="ru-RU" dirty="0"/>
        </a:p>
      </dgm:t>
    </dgm:pt>
    <dgm:pt modelId="{1F8B7A55-63AB-4A10-AA00-91A8A484756D}" type="parTrans" cxnId="{7ED665F3-8CB0-47C8-B253-8309ECA05691}">
      <dgm:prSet/>
      <dgm:spPr/>
    </dgm:pt>
    <dgm:pt modelId="{E2827C4F-CE94-48BE-8DBE-B38AA719465B}" type="sibTrans" cxnId="{7ED665F3-8CB0-47C8-B253-8309ECA05691}">
      <dgm:prSet/>
      <dgm:spPr/>
    </dgm:pt>
    <dgm:pt modelId="{6A5082B9-E715-4E6D-A2F7-4DAFD828C3DA}">
      <dgm:prSet/>
      <dgm:spPr/>
      <dgm:t>
        <a:bodyPr/>
        <a:lstStyle/>
        <a:p>
          <a:r>
            <a:rPr lang="ru-RU" dirty="0" smtClean="0"/>
            <a:t>Творческое развитие</a:t>
          </a:r>
          <a:endParaRPr lang="ru-RU" dirty="0"/>
        </a:p>
      </dgm:t>
    </dgm:pt>
    <dgm:pt modelId="{D340C7CA-7859-4E11-9705-F26E8ABFF481}" type="parTrans" cxnId="{33B40F5A-38C9-4633-8170-844CB98AEAEF}">
      <dgm:prSet/>
      <dgm:spPr/>
    </dgm:pt>
    <dgm:pt modelId="{CFFA8579-8711-4062-92B3-34895590B454}" type="sibTrans" cxnId="{33B40F5A-38C9-4633-8170-844CB98AEAEF}">
      <dgm:prSet/>
      <dgm:spPr/>
    </dgm:pt>
    <dgm:pt modelId="{286D202F-9E44-4976-836D-4B773917DBF0}">
      <dgm:prSet/>
      <dgm:spPr/>
      <dgm:t>
        <a:bodyPr/>
        <a:lstStyle/>
        <a:p>
          <a:r>
            <a:rPr lang="ru-RU" dirty="0" smtClean="0"/>
            <a:t>Личностное развитие</a:t>
          </a:r>
          <a:endParaRPr lang="ru-RU" dirty="0"/>
        </a:p>
      </dgm:t>
    </dgm:pt>
    <dgm:pt modelId="{D92147A8-3CE1-4CD4-BFF7-C0D2DCEE56F6}" type="parTrans" cxnId="{1258C26D-420D-456D-A572-458A4C188866}">
      <dgm:prSet/>
      <dgm:spPr/>
    </dgm:pt>
    <dgm:pt modelId="{0CF94E1A-098B-426F-B29E-C8D927BF2188}" type="sibTrans" cxnId="{1258C26D-420D-456D-A572-458A4C188866}">
      <dgm:prSet/>
      <dgm:spPr/>
    </dgm:pt>
    <dgm:pt modelId="{01CA0E0E-66CF-44E1-9352-EA047E286EEA}">
      <dgm:prSet/>
      <dgm:spPr/>
      <dgm:t>
        <a:bodyPr/>
        <a:lstStyle/>
        <a:p>
          <a:r>
            <a:rPr lang="ru-RU" dirty="0" smtClean="0"/>
            <a:t>Самообразование</a:t>
          </a:r>
          <a:endParaRPr lang="ru-RU" dirty="0"/>
        </a:p>
      </dgm:t>
    </dgm:pt>
    <dgm:pt modelId="{92AA891D-775D-45BE-B79A-D19B2D8821FC}" type="parTrans" cxnId="{A70E2AB9-E503-4F15-AE89-F5E775BB1B44}">
      <dgm:prSet/>
      <dgm:spPr/>
    </dgm:pt>
    <dgm:pt modelId="{4125C836-B4AB-4F5C-B0BD-CEA95C2F1F28}" type="sibTrans" cxnId="{A70E2AB9-E503-4F15-AE89-F5E775BB1B44}">
      <dgm:prSet/>
      <dgm:spPr/>
    </dgm:pt>
    <dgm:pt modelId="{1DECE5D6-FFA7-4D2D-B08D-D1A6B3B41C3E}">
      <dgm:prSet/>
      <dgm:spPr/>
      <dgm:t>
        <a:bodyPr/>
        <a:lstStyle/>
        <a:p>
          <a:endParaRPr lang="ru-RU" dirty="0"/>
        </a:p>
      </dgm:t>
    </dgm:pt>
    <dgm:pt modelId="{C6191AFA-42CC-4F07-9237-D3508DD32539}" type="parTrans" cxnId="{8ED0CF28-BF2F-43C8-9FAD-DFBCADAA327E}">
      <dgm:prSet/>
      <dgm:spPr/>
    </dgm:pt>
    <dgm:pt modelId="{10890944-79D2-43B2-BB92-590CDAD2FB45}" type="sibTrans" cxnId="{8ED0CF28-BF2F-43C8-9FAD-DFBCADAA327E}">
      <dgm:prSet/>
      <dgm:spPr/>
    </dgm:pt>
    <dgm:pt modelId="{2F8C6606-3D6A-4FE4-AFEC-F90F20DB9EC4}">
      <dgm:prSet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Семинары «Детский дом - «Как дома»</a:t>
          </a:r>
          <a:endParaRPr lang="ru-RU" dirty="0">
            <a:solidFill>
              <a:srgbClr val="C00000"/>
            </a:solidFill>
          </a:endParaRPr>
        </a:p>
      </dgm:t>
    </dgm:pt>
    <dgm:pt modelId="{37B0BCDF-F1E2-4E2B-80F5-AF87CD0A66B0}" type="parTrans" cxnId="{348B425A-6EAE-4C11-B93F-6CBD928089C3}">
      <dgm:prSet/>
      <dgm:spPr/>
      <dgm:t>
        <a:bodyPr/>
        <a:lstStyle/>
        <a:p>
          <a:endParaRPr lang="ru-RU"/>
        </a:p>
      </dgm:t>
    </dgm:pt>
    <dgm:pt modelId="{8D0C4A28-5B30-4C6A-9112-833551BB30F9}" type="sibTrans" cxnId="{348B425A-6EAE-4C11-B93F-6CBD928089C3}">
      <dgm:prSet/>
      <dgm:spPr/>
      <dgm:t>
        <a:bodyPr/>
        <a:lstStyle/>
        <a:p>
          <a:endParaRPr lang="ru-RU"/>
        </a:p>
      </dgm:t>
    </dgm:pt>
    <dgm:pt modelId="{E034CB98-51A3-490B-8FB1-5160AB93B9DA}" type="pres">
      <dgm:prSet presAssocID="{50C3063C-654D-4740-AB16-6BAB09BB080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984BE03-9744-4EAC-87BA-FD1B001C1130}" type="pres">
      <dgm:prSet presAssocID="{9EBFAB42-4BD0-444B-88AD-9BBEDD405D26}" presName="linNode" presStyleCnt="0"/>
      <dgm:spPr/>
    </dgm:pt>
    <dgm:pt modelId="{63AED5F1-29D5-47A6-B84D-DE538DFE4478}" type="pres">
      <dgm:prSet presAssocID="{9EBFAB42-4BD0-444B-88AD-9BBEDD405D26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6DC8B5-DEF1-45D8-B207-FB2237C38C86}" type="pres">
      <dgm:prSet presAssocID="{9EBFAB42-4BD0-444B-88AD-9BBEDD405D26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97C391-5205-4DA2-BDA1-910C3AB13B20}" type="pres">
      <dgm:prSet presAssocID="{1E891799-730E-4B36-940B-A2A069ED14D4}" presName="spacing" presStyleCnt="0"/>
      <dgm:spPr/>
    </dgm:pt>
    <dgm:pt modelId="{4CAF31EA-43C3-403D-8C64-55E0F712AA51}" type="pres">
      <dgm:prSet presAssocID="{01BA8710-A6B6-4E7A-BCAB-464322A14DE8}" presName="linNode" presStyleCnt="0"/>
      <dgm:spPr/>
    </dgm:pt>
    <dgm:pt modelId="{975F70AB-2F0A-4782-86BE-EDFC02E2D685}" type="pres">
      <dgm:prSet presAssocID="{01BA8710-A6B6-4E7A-BCAB-464322A14DE8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0EB05D-9E4C-47E4-B73F-764CF28D7F2E}" type="pres">
      <dgm:prSet presAssocID="{01BA8710-A6B6-4E7A-BCAB-464322A14DE8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0E2AB9-E503-4F15-AE89-F5E775BB1B44}" srcId="{01BA8710-A6B6-4E7A-BCAB-464322A14DE8}" destId="{01CA0E0E-66CF-44E1-9352-EA047E286EEA}" srcOrd="2" destOrd="0" parTransId="{92AA891D-775D-45BE-B79A-D19B2D8821FC}" sibTransId="{4125C836-B4AB-4F5C-B0BD-CEA95C2F1F28}"/>
    <dgm:cxn modelId="{F5FBA367-428F-4E6A-AA1D-25292F8E9CD6}" type="presOf" srcId="{2F8C6606-3D6A-4FE4-AFEC-F90F20DB9EC4}" destId="{3B0EB05D-9E4C-47E4-B73F-764CF28D7F2E}" srcOrd="0" destOrd="1" presId="urn:microsoft.com/office/officeart/2005/8/layout/vList6"/>
    <dgm:cxn modelId="{A0F13E46-0C60-40A4-A08A-E5EB3DD9A09A}" type="presOf" srcId="{6A5082B9-E715-4E6D-A2F7-4DAFD828C3DA}" destId="{3B0EB05D-9E4C-47E4-B73F-764CF28D7F2E}" srcOrd="0" destOrd="3" presId="urn:microsoft.com/office/officeart/2005/8/layout/vList6"/>
    <dgm:cxn modelId="{8ED0CF28-BF2F-43C8-9FAD-DFBCADAA327E}" srcId="{01BA8710-A6B6-4E7A-BCAB-464322A14DE8}" destId="{1DECE5D6-FFA7-4D2D-B08D-D1A6B3B41C3E}" srcOrd="0" destOrd="0" parTransId="{C6191AFA-42CC-4F07-9237-D3508DD32539}" sibTransId="{10890944-79D2-43B2-BB92-590CDAD2FB45}"/>
    <dgm:cxn modelId="{82C6E800-E78B-4D07-B2CC-BCD864035D4C}" srcId="{50C3063C-654D-4740-AB16-6BAB09BB0802}" destId="{01BA8710-A6B6-4E7A-BCAB-464322A14DE8}" srcOrd="1" destOrd="0" parTransId="{2252C20E-48C8-4224-B399-B7A730F45D95}" sibTransId="{48DAF559-85F3-487D-A88A-109AFF8FE819}"/>
    <dgm:cxn modelId="{EC2C4740-6CDD-4463-B242-E0472068ABDC}" type="presOf" srcId="{01BA8710-A6B6-4E7A-BCAB-464322A14DE8}" destId="{975F70AB-2F0A-4782-86BE-EDFC02E2D685}" srcOrd="0" destOrd="0" presId="urn:microsoft.com/office/officeart/2005/8/layout/vList6"/>
    <dgm:cxn modelId="{B863E24E-E55F-4DB8-8314-D55FFA30FC4F}" srcId="{9EBFAB42-4BD0-444B-88AD-9BBEDD405D26}" destId="{45899319-F00B-4881-84A2-8AC3EFD76518}" srcOrd="0" destOrd="0" parTransId="{66C7F2E2-6D4B-4F11-8EA3-4CDBF9B63796}" sibTransId="{117A45DC-A184-4802-A2A6-99B8771B5A23}"/>
    <dgm:cxn modelId="{572C41D6-A27A-4DEB-9BB0-A8993F48BB74}" srcId="{50C3063C-654D-4740-AB16-6BAB09BB0802}" destId="{9EBFAB42-4BD0-444B-88AD-9BBEDD405D26}" srcOrd="0" destOrd="0" parTransId="{30264C77-D4F8-4DD4-9BA4-B587002D92C4}" sibTransId="{1E891799-730E-4B36-940B-A2A069ED14D4}"/>
    <dgm:cxn modelId="{A6620418-FD40-480D-9DCD-48A94EAC2033}" type="presOf" srcId="{F4B4FFE4-C480-4690-8961-CE80B579716D}" destId="{C86DC8B5-DEF1-45D8-B207-FB2237C38C86}" srcOrd="0" destOrd="1" presId="urn:microsoft.com/office/officeart/2005/8/layout/vList6"/>
    <dgm:cxn modelId="{F4B3C5C3-8023-4E31-922D-76A5EB032623}" srcId="{9EBFAB42-4BD0-444B-88AD-9BBEDD405D26}" destId="{F4B4FFE4-C480-4690-8961-CE80B579716D}" srcOrd="1" destOrd="0" parTransId="{D613BF08-B592-407C-95D6-1DC93D4A6C09}" sibTransId="{FD14EE24-D224-468B-96E6-2D2A7C8AA602}"/>
    <dgm:cxn modelId="{348B425A-6EAE-4C11-B93F-6CBD928089C3}" srcId="{01BA8710-A6B6-4E7A-BCAB-464322A14DE8}" destId="{2F8C6606-3D6A-4FE4-AFEC-F90F20DB9EC4}" srcOrd="1" destOrd="0" parTransId="{37B0BCDF-F1E2-4E2B-80F5-AF87CD0A66B0}" sibTransId="{8D0C4A28-5B30-4C6A-9112-833551BB30F9}"/>
    <dgm:cxn modelId="{1258C26D-420D-456D-A572-458A4C188866}" srcId="{01BA8710-A6B6-4E7A-BCAB-464322A14DE8}" destId="{286D202F-9E44-4976-836D-4B773917DBF0}" srcOrd="4" destOrd="0" parTransId="{D92147A8-3CE1-4CD4-BFF7-C0D2DCEE56F6}" sibTransId="{0CF94E1A-098B-426F-B29E-C8D927BF2188}"/>
    <dgm:cxn modelId="{7ED665F3-8CB0-47C8-B253-8309ECA05691}" srcId="{9EBFAB42-4BD0-444B-88AD-9BBEDD405D26}" destId="{6C239A7E-6555-47BE-895D-09831DA91AC5}" srcOrd="2" destOrd="0" parTransId="{1F8B7A55-63AB-4A10-AA00-91A8A484756D}" sibTransId="{E2827C4F-CE94-48BE-8DBE-B38AA719465B}"/>
    <dgm:cxn modelId="{382AE72C-43C8-448D-9732-A871C9C4158C}" type="presOf" srcId="{01CA0E0E-66CF-44E1-9352-EA047E286EEA}" destId="{3B0EB05D-9E4C-47E4-B73F-764CF28D7F2E}" srcOrd="0" destOrd="2" presId="urn:microsoft.com/office/officeart/2005/8/layout/vList6"/>
    <dgm:cxn modelId="{288455B6-6F49-4608-A9D1-EDF22D28133E}" type="presOf" srcId="{1DECE5D6-FFA7-4D2D-B08D-D1A6B3B41C3E}" destId="{3B0EB05D-9E4C-47E4-B73F-764CF28D7F2E}" srcOrd="0" destOrd="0" presId="urn:microsoft.com/office/officeart/2005/8/layout/vList6"/>
    <dgm:cxn modelId="{4FDFA6BA-18F3-41BE-B154-A7DE6587E244}" type="presOf" srcId="{6C239A7E-6555-47BE-895D-09831DA91AC5}" destId="{C86DC8B5-DEF1-45D8-B207-FB2237C38C86}" srcOrd="0" destOrd="2" presId="urn:microsoft.com/office/officeart/2005/8/layout/vList6"/>
    <dgm:cxn modelId="{33B40F5A-38C9-4633-8170-844CB98AEAEF}" srcId="{01BA8710-A6B6-4E7A-BCAB-464322A14DE8}" destId="{6A5082B9-E715-4E6D-A2F7-4DAFD828C3DA}" srcOrd="3" destOrd="0" parTransId="{D340C7CA-7859-4E11-9705-F26E8ABFF481}" sibTransId="{CFFA8579-8711-4062-92B3-34895590B454}"/>
    <dgm:cxn modelId="{7450EB59-0D45-48EC-8146-B5FE4ABB0F53}" type="presOf" srcId="{45899319-F00B-4881-84A2-8AC3EFD76518}" destId="{C86DC8B5-DEF1-45D8-B207-FB2237C38C86}" srcOrd="0" destOrd="0" presId="urn:microsoft.com/office/officeart/2005/8/layout/vList6"/>
    <dgm:cxn modelId="{F4750675-6A65-4486-8978-BD4AE8303B32}" type="presOf" srcId="{286D202F-9E44-4976-836D-4B773917DBF0}" destId="{3B0EB05D-9E4C-47E4-B73F-764CF28D7F2E}" srcOrd="0" destOrd="4" presId="urn:microsoft.com/office/officeart/2005/8/layout/vList6"/>
    <dgm:cxn modelId="{D6DC2574-D9FB-4ABE-B04D-6F20640DFF00}" type="presOf" srcId="{50C3063C-654D-4740-AB16-6BAB09BB0802}" destId="{E034CB98-51A3-490B-8FB1-5160AB93B9DA}" srcOrd="0" destOrd="0" presId="urn:microsoft.com/office/officeart/2005/8/layout/vList6"/>
    <dgm:cxn modelId="{B7219198-5386-44B5-912F-E3253BEAB39C}" type="presOf" srcId="{9EBFAB42-4BD0-444B-88AD-9BBEDD405D26}" destId="{63AED5F1-29D5-47A6-B84D-DE538DFE4478}" srcOrd="0" destOrd="0" presId="urn:microsoft.com/office/officeart/2005/8/layout/vList6"/>
    <dgm:cxn modelId="{0B2054EF-A167-4C90-88A1-DC5E0C5E1A52}" type="presParOf" srcId="{E034CB98-51A3-490B-8FB1-5160AB93B9DA}" destId="{3984BE03-9744-4EAC-87BA-FD1B001C1130}" srcOrd="0" destOrd="0" presId="urn:microsoft.com/office/officeart/2005/8/layout/vList6"/>
    <dgm:cxn modelId="{7669756E-EDB1-41DA-B16E-9FD0B298F92F}" type="presParOf" srcId="{3984BE03-9744-4EAC-87BA-FD1B001C1130}" destId="{63AED5F1-29D5-47A6-B84D-DE538DFE4478}" srcOrd="0" destOrd="0" presId="urn:microsoft.com/office/officeart/2005/8/layout/vList6"/>
    <dgm:cxn modelId="{068616BE-1E24-4D34-B79C-1FA16629C992}" type="presParOf" srcId="{3984BE03-9744-4EAC-87BA-FD1B001C1130}" destId="{C86DC8B5-DEF1-45D8-B207-FB2237C38C86}" srcOrd="1" destOrd="0" presId="urn:microsoft.com/office/officeart/2005/8/layout/vList6"/>
    <dgm:cxn modelId="{5CD24031-2B03-40F6-9F44-C592D04C63E0}" type="presParOf" srcId="{E034CB98-51A3-490B-8FB1-5160AB93B9DA}" destId="{C697C391-5205-4DA2-BDA1-910C3AB13B20}" srcOrd="1" destOrd="0" presId="urn:microsoft.com/office/officeart/2005/8/layout/vList6"/>
    <dgm:cxn modelId="{8C07C0C6-AC84-41DE-9E33-84EB9C1758DD}" type="presParOf" srcId="{E034CB98-51A3-490B-8FB1-5160AB93B9DA}" destId="{4CAF31EA-43C3-403D-8C64-55E0F712AA51}" srcOrd="2" destOrd="0" presId="urn:microsoft.com/office/officeart/2005/8/layout/vList6"/>
    <dgm:cxn modelId="{12EED816-ECD1-479A-8E6E-7544CB05F15E}" type="presParOf" srcId="{4CAF31EA-43C3-403D-8C64-55E0F712AA51}" destId="{975F70AB-2F0A-4782-86BE-EDFC02E2D685}" srcOrd="0" destOrd="0" presId="urn:microsoft.com/office/officeart/2005/8/layout/vList6"/>
    <dgm:cxn modelId="{12157E21-52E8-4328-9157-6A6262C87D2A}" type="presParOf" srcId="{4CAF31EA-43C3-403D-8C64-55E0F712AA51}" destId="{3B0EB05D-9E4C-47E4-B73F-764CF28D7F2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6DC8B5-DEF1-45D8-B207-FB2237C38C86}">
      <dsp:nvSpPr>
        <dsp:cNvPr id="0" name=""/>
        <dsp:cNvSpPr/>
      </dsp:nvSpPr>
      <dsp:spPr>
        <a:xfrm>
          <a:off x="3108959" y="571"/>
          <a:ext cx="4663440" cy="22272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Профессиональный стандарт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Повышение квалификации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Аттестация</a:t>
          </a:r>
          <a:endParaRPr lang="ru-RU" sz="1800" kern="1200" dirty="0"/>
        </a:p>
      </dsp:txBody>
      <dsp:txXfrm>
        <a:off x="3108959" y="571"/>
        <a:ext cx="4663440" cy="2227247"/>
      </dsp:txXfrm>
    </dsp:sp>
    <dsp:sp modelId="{63AED5F1-29D5-47A6-B84D-DE538DFE4478}">
      <dsp:nvSpPr>
        <dsp:cNvPr id="0" name=""/>
        <dsp:cNvSpPr/>
      </dsp:nvSpPr>
      <dsp:spPr>
        <a:xfrm>
          <a:off x="0" y="571"/>
          <a:ext cx="3108960" cy="222724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Непрерывного повышения квалификации педагогических кадров СПб ГБСУСО «ДДИ №4» </a:t>
          </a:r>
          <a:endParaRPr lang="ru-RU" sz="2300" kern="1200" dirty="0"/>
        </a:p>
      </dsp:txBody>
      <dsp:txXfrm>
        <a:off x="0" y="571"/>
        <a:ext cx="3108960" cy="2227247"/>
      </dsp:txXfrm>
    </dsp:sp>
    <dsp:sp modelId="{3B0EB05D-9E4C-47E4-B73F-764CF28D7F2E}">
      <dsp:nvSpPr>
        <dsp:cNvPr id="0" name=""/>
        <dsp:cNvSpPr/>
      </dsp:nvSpPr>
      <dsp:spPr>
        <a:xfrm>
          <a:off x="3108959" y="2450543"/>
          <a:ext cx="4663440" cy="22272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9879240"/>
            <a:satOff val="-11387"/>
            <a:lumOff val="-1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9879240"/>
              <a:satOff val="-11387"/>
              <a:lumOff val="-1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C00000"/>
              </a:solidFill>
            </a:rPr>
            <a:t>Семинары «Детский дом - «Как дома»</a:t>
          </a:r>
          <a:endParaRPr lang="ru-RU" sz="1800" kern="1200" dirty="0">
            <a:solidFill>
              <a:srgbClr val="C00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Самообразование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Творческое развитие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Личностное развитие</a:t>
          </a:r>
          <a:endParaRPr lang="ru-RU" sz="1800" kern="1200" dirty="0"/>
        </a:p>
      </dsp:txBody>
      <dsp:txXfrm>
        <a:off x="3108959" y="2450543"/>
        <a:ext cx="4663440" cy="2227247"/>
      </dsp:txXfrm>
    </dsp:sp>
    <dsp:sp modelId="{975F70AB-2F0A-4782-86BE-EDFC02E2D685}">
      <dsp:nvSpPr>
        <dsp:cNvPr id="0" name=""/>
        <dsp:cNvSpPr/>
      </dsp:nvSpPr>
      <dsp:spPr>
        <a:xfrm>
          <a:off x="0" y="2450543"/>
          <a:ext cx="3108960" cy="2227247"/>
        </a:xfrm>
        <a:prstGeom prst="roundRect">
          <a:avLst/>
        </a:prstGeom>
        <a:solidFill>
          <a:schemeClr val="accent5">
            <a:hueOff val="-9981745"/>
            <a:satOff val="-15454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«Школа педагогического мастерства ДДИ №4»</a:t>
          </a:r>
          <a:endParaRPr lang="ru-RU" sz="2300" kern="1200" dirty="0"/>
        </a:p>
      </dsp:txBody>
      <dsp:txXfrm>
        <a:off x="0" y="2450543"/>
        <a:ext cx="3108960" cy="2227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AF1CF-DD16-476D-96DF-AA21C2376195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01169-39C0-4FF9-8D93-64ABF788AF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D25C-5BD0-4B1D-93CD-02CD32C1F2C1}" type="datetime1">
              <a:rPr lang="ru-RU" smtClean="0"/>
              <a:t>08.10.2017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C656-9D71-4180-BAEB-0714AA4F52C6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B3E5-2EFE-4792-A5CA-7578F0C4CEE4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3CA43-8513-40CD-A325-56FB5082F989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2B60-AEA3-4F4B-A556-158E57FD493B}" type="datetime1">
              <a:rPr lang="ru-RU" smtClean="0"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3FE5-ED08-4E91-AF51-C8A7934DF0DD}" type="datetime1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DCAB-3ED9-45D7-8133-4815714F9C8E}" type="datetime1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068-5D5A-4EEC-872C-295424AE8F39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2F5-0409-40CD-BEE8-6302A760E162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DEBE-5782-4448-8FDC-CB4357C7DCA8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0547-77E4-4366-8563-2639CBCD521C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CD38FE9-9A06-43E3-9345-BAB5A5E29F51}" type="datetime1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200400"/>
            <a:ext cx="7704856" cy="3180928"/>
          </a:xfrm>
        </p:spPr>
        <p:txBody>
          <a:bodyPr>
            <a:normAutofit fontScale="62500" lnSpcReduction="20000"/>
          </a:bodyPr>
          <a:lstStyle/>
          <a:p>
            <a:r>
              <a:rPr lang="ru-RU" sz="3200" b="1" dirty="0" smtClean="0"/>
              <a:t>«</a:t>
            </a:r>
            <a:r>
              <a:rPr lang="ru-RU" sz="3200" dirty="0" smtClean="0"/>
              <a:t>Технологии, этапы и подходы, реализуемые в целях повышения уровня профессиональных компетенций специалистов ДДИ, осуществляющих непосредственное взаимодействие с воспитанниками ДДИ в рамках созданных семейно-воспитательных групп. Формирование междисциплинарной группы экспертов из числа специалистов ДДИ. Основные требования к формированию компетенций и профессионально-важных качеств специалистов ДДИ; профилактика профессионального выгорания»</a:t>
            </a:r>
          </a:p>
          <a:p>
            <a:endParaRPr lang="ru-RU" sz="3100" dirty="0" smtClean="0">
              <a:solidFill>
                <a:schemeClr val="tx1"/>
              </a:solidFill>
            </a:endParaRPr>
          </a:p>
          <a:p>
            <a:r>
              <a:rPr lang="ru-RU" sz="3100" dirty="0" smtClean="0">
                <a:solidFill>
                  <a:schemeClr val="tx1"/>
                </a:solidFill>
              </a:rPr>
              <a:t>Методист СПб ГБСУ СО «ДИИ № 4» Л.В. Капустянская 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8424936" cy="1512168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en-US" sz="1800" i="1" dirty="0" smtClean="0">
                <a:solidFill>
                  <a:schemeClr val="tx1"/>
                </a:solidFill>
                <a:latin typeface="+mn-lt"/>
                <a:ea typeface="Calibri" pitchFamily="34" charset="0"/>
                <a:cs typeface="Times New Roman" pitchFamily="18" charset="0"/>
              </a:rPr>
              <a:t>II </a:t>
            </a:r>
            <a:r>
              <a:rPr lang="ru-RU" sz="1800" i="1" dirty="0" smtClean="0">
                <a:solidFill>
                  <a:schemeClr val="tx1"/>
                </a:solidFill>
                <a:latin typeface="+mn-lt"/>
                <a:ea typeface="Calibri" pitchFamily="34" charset="0"/>
                <a:cs typeface="Times New Roman" pitchFamily="18" charset="0"/>
              </a:rPr>
              <a:t>межрегиональная конференция, посвященная практическим аспектам</a:t>
            </a:r>
            <a:r>
              <a:rPr lang="ru-RU" sz="1800" i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ru-RU" sz="1800" i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ru-RU" sz="1800" i="1" dirty="0" smtClean="0">
                <a:solidFill>
                  <a:schemeClr val="tx1"/>
                </a:solidFill>
                <a:latin typeface="+mn-lt"/>
                <a:ea typeface="Calibri" pitchFamily="34" charset="0"/>
                <a:cs typeface="Times New Roman" pitchFamily="18" charset="0"/>
              </a:rPr>
              <a:t>внедрения норм и требований Постановления Правительства Российской Федерации от 24.05.2014 № 481 «О деятельности организаций для детей-сирот и детей, оставшихся без попечения родителей, и об устройстве в них детей, оставшихся без попечения родителей» в деятельность домов-интернатов для детей, с отклонениями в умственном развитии</a:t>
            </a:r>
            <a:r>
              <a:rPr lang="ru-RU" sz="1600" i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ru-RU" sz="1600" i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endParaRPr lang="ru-RU" sz="1600" dirty="0"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010426"/>
            <a:ext cx="1584175" cy="173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5536" y="260648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СПБ ГБСУ СО «Дом-интернат для детей с отклонениями в умственном развитии № 4»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Фото дети</a:t>
            </a:r>
            <a:endParaRPr lang="ru-RU" dirty="0"/>
          </a:p>
        </p:txBody>
      </p:sp>
      <p:pic>
        <p:nvPicPr>
          <p:cNvPr id="4" name="Рисунок 3" descr="https://pp.userapi.com/c626428/v626428777/cfa7/BcJWTXO_ebU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8640"/>
            <a:ext cx="1487212" cy="23513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5" name="Рисунок 4" descr="C:\Users\Учитель\Desktop\конференц 24.08\18.jpg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6"/>
            <a:ext cx="2994991" cy="20882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44450" cap="rnd" cmpd="sng">
            <a:solidFill>
              <a:schemeClr val="bg1"/>
            </a:solidFill>
            <a:prstDash val="sysDot"/>
            <a:round/>
          </a:ln>
        </p:spPr>
      </p:pic>
      <p:sp>
        <p:nvSpPr>
          <p:cNvPr id="1026" name="Rectangle 54"/>
          <p:cNvSpPr>
            <a:spLocks noChangeArrowheads="1"/>
          </p:cNvSpPr>
          <p:nvPr/>
        </p:nvSpPr>
        <p:spPr bwMode="auto">
          <a:xfrm>
            <a:off x="5076056" y="4149080"/>
            <a:ext cx="3771677" cy="2442368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7" name="Rectangle 48"/>
          <p:cNvSpPr>
            <a:spLocks noChangeArrowheads="1"/>
          </p:cNvSpPr>
          <p:nvPr/>
        </p:nvSpPr>
        <p:spPr bwMode="auto">
          <a:xfrm>
            <a:off x="323528" y="188640"/>
            <a:ext cx="2987675" cy="2232025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Rectangle 57"/>
          <p:cNvSpPr>
            <a:spLocks noChangeArrowheads="1"/>
          </p:cNvSpPr>
          <p:nvPr/>
        </p:nvSpPr>
        <p:spPr bwMode="auto">
          <a:xfrm>
            <a:off x="539552" y="4005064"/>
            <a:ext cx="3705225" cy="257810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C:\Users\Учитель\Desktop\конференц 24.08\1.jpg"/>
          <p:cNvPicPr/>
          <p:nvPr/>
        </p:nvPicPr>
        <p:blipFill>
          <a:blip r:embed="rId9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348880"/>
            <a:ext cx="2783526" cy="18525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 w="44450" cap="rnd" cmpd="sng">
            <a:solidFill>
              <a:schemeClr val="bg1"/>
            </a:solidFill>
            <a:prstDash val="sysDot"/>
            <a:round/>
          </a:ln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+mn-lt"/>
              </a:rPr>
              <a:t>Риски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, которые испытывают сотрудники  учреждений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2132856"/>
            <a:ext cx="7772400" cy="4248472"/>
          </a:xfrm>
        </p:spPr>
        <p:txBody>
          <a:bodyPr/>
          <a:lstStyle/>
          <a:p>
            <a:pPr lvl="0"/>
            <a:r>
              <a:rPr lang="ru-RU" sz="2800" dirty="0" smtClean="0"/>
              <a:t>Постоянное взаимодействие с детьми с тяжёлыми формами умственной отсталости</a:t>
            </a:r>
          </a:p>
          <a:p>
            <a:pPr lvl="0"/>
            <a:endParaRPr lang="ru-RU" sz="2800" dirty="0" smtClean="0"/>
          </a:p>
          <a:p>
            <a:pPr lvl="0"/>
            <a:r>
              <a:rPr lang="ru-RU" sz="2800" dirty="0" smtClean="0"/>
              <a:t>Личностный ресурс не позволяет выстроить эмоциональные контакты</a:t>
            </a:r>
          </a:p>
          <a:p>
            <a:pPr lvl="0"/>
            <a:endParaRPr lang="ru-RU" sz="2800" dirty="0" smtClean="0"/>
          </a:p>
          <a:p>
            <a:pPr lvl="0"/>
            <a:r>
              <a:rPr lang="ru-RU" sz="2800" dirty="0" smtClean="0"/>
              <a:t>Профессиональная усталость и выгорание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n-lt"/>
              </a:rPr>
              <a:t>Анализ причин увольнения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6421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0070C0"/>
                </a:solidFill>
                <a:latin typeface="+mn-lt"/>
              </a:rPr>
              <a:t>Повышение уровня профессиональных компетенций специалистов СПб ГБСУСО «ДДИ №4» </a:t>
            </a:r>
            <a:r>
              <a:rPr lang="ru-RU" sz="27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700" dirty="0" smtClean="0">
                <a:solidFill>
                  <a:srgbClr val="0070C0"/>
                </a:solidFill>
                <a:latin typeface="+mn-lt"/>
              </a:rPr>
            </a:br>
            <a:r>
              <a:rPr lang="ru-RU" sz="2700" b="1" dirty="0" smtClean="0">
                <a:solidFill>
                  <a:srgbClr val="0070C0"/>
                </a:solidFill>
                <a:latin typeface="+mn-lt"/>
              </a:rPr>
              <a:t>Программы: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341438"/>
          <a:ext cx="7772400" cy="4678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+mn-lt"/>
              </a:rPr>
              <a:t>Принципы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424936" cy="5472608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/>
              <a:t>Все сотрудники руководствуются Принципами организации жизни детей и работы персонала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Обязаны повышать квалификацию, используя предлагаемые в ДДИ формы (участие в работе МО, семинары, семинары-практикумы, самообразование, реализация творческих проектов и др.)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Обязаны повышать качество своей профессиональной деятельности посредством профессионального консультирования (</a:t>
            </a:r>
            <a:r>
              <a:rPr lang="ru-RU" sz="2400" dirty="0" err="1" smtClean="0"/>
              <a:t>супервизий</a:t>
            </a:r>
            <a:r>
              <a:rPr lang="ru-RU" sz="2400" dirty="0" smtClean="0"/>
              <a:t>) на рабочем месте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8582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0070C0"/>
                </a:solidFill>
                <a:latin typeface="+mn-lt"/>
              </a:rPr>
              <a:t>Цели обучения и последующего профессионального консультирования на рабочем месте: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84784"/>
            <a:ext cx="7772400" cy="5112568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7200" b="1" dirty="0" smtClean="0"/>
              <a:t>Снизить проявление пренебрежения сигналами и потребностями детей во время совместных мероприятий; при организации развивающей и свободной деятельности детей</a:t>
            </a:r>
          </a:p>
          <a:p>
            <a:pPr lvl="0"/>
            <a:r>
              <a:rPr lang="ru-RU" sz="7200" b="1" dirty="0" smtClean="0"/>
              <a:t>Научить сотрудников использованию принципов заботы с уважением</a:t>
            </a:r>
            <a:endParaRPr lang="ru-RU" sz="7200" dirty="0" smtClean="0"/>
          </a:p>
          <a:p>
            <a:pPr lvl="0"/>
            <a:r>
              <a:rPr lang="ru-RU" sz="7200" b="1" dirty="0" smtClean="0"/>
              <a:t>Предсказуемости </a:t>
            </a:r>
            <a:r>
              <a:rPr lang="ru-RU" sz="7200" dirty="0" smtClean="0"/>
              <a:t>(сообщать о своих действиях и предстоящих событиях)</a:t>
            </a:r>
          </a:p>
          <a:p>
            <a:pPr lvl="0"/>
            <a:r>
              <a:rPr lang="ru-RU" sz="7200" dirty="0" smtClean="0"/>
              <a:t>Вниманию к сигналам и </a:t>
            </a:r>
            <a:r>
              <a:rPr lang="ru-RU" sz="7200" b="1" dirty="0" smtClean="0"/>
              <a:t>эмоциональному состоянию ребёнка </a:t>
            </a:r>
            <a:r>
              <a:rPr lang="ru-RU" sz="7200" dirty="0" smtClean="0"/>
              <a:t>(видеть сигналы приглашения или отказа взаимодействия; сигналы стресса и стабильности и реагировать на них изменяя скорость и интенсивность своих действий)</a:t>
            </a:r>
          </a:p>
          <a:p>
            <a:pPr lvl="0"/>
            <a:r>
              <a:rPr lang="ru-RU" sz="7200" b="1" dirty="0" smtClean="0"/>
              <a:t>Бережным действиям </a:t>
            </a:r>
            <a:r>
              <a:rPr lang="ru-RU" sz="7200" dirty="0" smtClean="0"/>
              <a:t>с телом ребёнка</a:t>
            </a:r>
          </a:p>
          <a:p>
            <a:pPr lvl="0"/>
            <a:r>
              <a:rPr lang="ru-RU" sz="7200" dirty="0" smtClean="0"/>
              <a:t>Использованию алгоритмов организации режимных  моментов и развивающих мероприятий</a:t>
            </a:r>
          </a:p>
          <a:p>
            <a:pPr lvl="0"/>
            <a:r>
              <a:rPr lang="ru-RU" sz="7200" dirty="0" smtClean="0"/>
              <a:t>Использованию первичных навыков по </a:t>
            </a:r>
            <a:r>
              <a:rPr lang="ru-RU" sz="7200" b="1" dirty="0" smtClean="0"/>
              <a:t>обеспечению оптимальных поз, </a:t>
            </a:r>
            <a:r>
              <a:rPr lang="ru-RU" sz="7200" dirty="0" smtClean="0"/>
              <a:t>положений тела детей во время режимных моментов и свободной активности</a:t>
            </a:r>
          </a:p>
          <a:p>
            <a:pPr lvl="0"/>
            <a:r>
              <a:rPr lang="ru-RU" sz="7200" dirty="0" smtClean="0"/>
              <a:t>Заботе о </a:t>
            </a:r>
            <a:r>
              <a:rPr lang="ru-RU" sz="7200" b="1" dirty="0" smtClean="0"/>
              <a:t>внешнем виде </a:t>
            </a:r>
            <a:r>
              <a:rPr lang="ru-RU" sz="7200" dirty="0" smtClean="0"/>
              <a:t>ребёнка</a:t>
            </a:r>
          </a:p>
          <a:p>
            <a:pPr lvl="0"/>
            <a:r>
              <a:rPr lang="ru-RU" sz="7200" dirty="0" smtClean="0"/>
              <a:t>Созданию и поддержанию </a:t>
            </a:r>
            <a:r>
              <a:rPr lang="ru-RU" sz="7200" b="1" dirty="0" smtClean="0"/>
              <a:t>условий</a:t>
            </a:r>
            <a:r>
              <a:rPr lang="ru-RU" sz="7200" dirty="0" smtClean="0"/>
              <a:t> для </a:t>
            </a:r>
            <a:r>
              <a:rPr lang="ru-RU" sz="7200" b="1" dirty="0" smtClean="0"/>
              <a:t>самостоятельных занятий и игры </a:t>
            </a:r>
            <a:r>
              <a:rPr lang="ru-RU" sz="7200" dirty="0" smtClean="0"/>
              <a:t>детей</a:t>
            </a:r>
          </a:p>
          <a:p>
            <a:pPr lvl="0"/>
            <a:r>
              <a:rPr lang="ru-RU" sz="7200" b="1" dirty="0" smtClean="0"/>
              <a:t>Научить использовать подходы, развивающие коммуникативные способности детей</a:t>
            </a:r>
            <a:r>
              <a:rPr lang="ru-RU" sz="4500" b="1" dirty="0" smtClean="0"/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42617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+mn-lt"/>
              </a:rPr>
              <a:t>Программа </a:t>
            </a:r>
            <a:br>
              <a:rPr lang="ru-RU" dirty="0" smtClean="0">
                <a:solidFill>
                  <a:srgbClr val="0070C0"/>
                </a:solidFill>
                <a:latin typeface="+mn-lt"/>
              </a:rPr>
            </a:br>
            <a:r>
              <a:rPr lang="ru-RU" dirty="0" smtClean="0">
                <a:solidFill>
                  <a:srgbClr val="0070C0"/>
                </a:solidFill>
                <a:latin typeface="+mn-lt"/>
              </a:rPr>
              <a:t>«Детский дом «Как дома»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988840"/>
            <a:ext cx="7772400" cy="403096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направлена на формирование базовой компетентности сотрудников для работы в «семейных» группах и построена из нескольких учебных модулей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+mn-lt"/>
              </a:rPr>
              <a:t>Основные задачи команды специалистов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363272" cy="5040560"/>
          </a:xfrm>
        </p:spPr>
        <p:txBody>
          <a:bodyPr>
            <a:normAutofit fontScale="77500" lnSpcReduction="20000"/>
          </a:bodyPr>
          <a:lstStyle/>
          <a:p>
            <a:pPr lvl="3">
              <a:buNone/>
            </a:pPr>
            <a:endParaRPr lang="ru-RU" dirty="0" smtClean="0"/>
          </a:p>
          <a:p>
            <a:pPr lvl="3">
              <a:buNone/>
            </a:pPr>
            <a:endParaRPr lang="ru-RU" dirty="0" smtClean="0"/>
          </a:p>
          <a:p>
            <a:pPr lvl="3">
              <a:lnSpc>
                <a:spcPct val="160000"/>
              </a:lnSpc>
            </a:pPr>
            <a:r>
              <a:rPr lang="ru-RU" sz="3200" dirty="0" smtClean="0"/>
              <a:t>Реализация программы модернизации </a:t>
            </a:r>
          </a:p>
          <a:p>
            <a:pPr lvl="3">
              <a:lnSpc>
                <a:spcPct val="160000"/>
              </a:lnSpc>
            </a:pPr>
            <a:r>
              <a:rPr lang="ru-RU" sz="3200" dirty="0" smtClean="0"/>
              <a:t>Разработка нормативной и методической документации, регламентирующей реализацию программы модернизации</a:t>
            </a:r>
          </a:p>
          <a:p>
            <a:pPr lvl="3">
              <a:lnSpc>
                <a:spcPct val="160000"/>
              </a:lnSpc>
            </a:pPr>
            <a:r>
              <a:rPr lang="ru-RU" sz="3200" dirty="0" smtClean="0"/>
              <a:t>Повышение качества оказания медико-социальных и психолого-педагогических услуг детям</a:t>
            </a:r>
          </a:p>
          <a:p>
            <a:pPr lvl="3">
              <a:lnSpc>
                <a:spcPct val="160000"/>
              </a:lnSpc>
            </a:pPr>
            <a:r>
              <a:rPr lang="ru-RU" sz="3200" dirty="0" smtClean="0"/>
              <a:t>Подготовка персонала для работы с детьми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63960" y="116631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Выводы</a:t>
            </a:r>
            <a:r>
              <a:rPr lang="ru-RU" sz="4000" b="1" dirty="0" smtClean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824517"/>
            <a:ext cx="8699824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endParaRPr lang="ru-RU" sz="2400" dirty="0" smtClean="0">
              <a:solidFill>
                <a:prstClr val="black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</a:rPr>
              <a:t>Взрослые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в модернизированных условиях чаще </a:t>
            </a:r>
            <a:r>
              <a:rPr lang="ru-RU" sz="2400" b="1" dirty="0">
                <a:solidFill>
                  <a:prstClr val="black"/>
                </a:solidFill>
              </a:rPr>
              <a:t>проявляют тактильный контакт к детям</a:t>
            </a:r>
            <a:r>
              <a:rPr lang="ru-RU" sz="2400" dirty="0">
                <a:solidFill>
                  <a:prstClr val="black"/>
                </a:solidFill>
              </a:rPr>
              <a:t>, большее количество раз контактируют с каждым ребенком</a:t>
            </a:r>
            <a:r>
              <a:rPr lang="ru-RU" sz="2400" dirty="0" smtClean="0">
                <a:solidFill>
                  <a:prstClr val="black"/>
                </a:solidFill>
              </a:rPr>
              <a:t>.</a:t>
            </a:r>
            <a:r>
              <a:rPr lang="ru-RU" sz="2400" dirty="0"/>
              <a:t> </a:t>
            </a:r>
            <a:endParaRPr lang="ru-RU" sz="2400" dirty="0" smtClean="0"/>
          </a:p>
          <a:p>
            <a:pPr marL="342900" lvl="0" indent="-342900">
              <a:buAutoNum type="arabicPeriod"/>
            </a:pPr>
            <a:endParaRPr lang="ru-RU" sz="2400" dirty="0" smtClean="0"/>
          </a:p>
          <a:p>
            <a:pPr lvl="0">
              <a:buFont typeface="Arial" pitchFamily="34" charset="0"/>
              <a:buChar char="•"/>
            </a:pPr>
            <a:r>
              <a:rPr lang="ru-RU" sz="2400" dirty="0" smtClean="0"/>
              <a:t> Значимо </a:t>
            </a:r>
            <a:r>
              <a:rPr lang="ru-RU" sz="2400" dirty="0"/>
              <a:t>уменьшилось количество  вокализаций, которые воспитатели оставляли без ответа и </a:t>
            </a:r>
            <a:r>
              <a:rPr lang="ru-RU" sz="2400" b="1" dirty="0"/>
              <a:t>увеличилось количество ответов </a:t>
            </a:r>
            <a:r>
              <a:rPr lang="ru-RU" sz="2400" dirty="0"/>
              <a:t>от взрослых. Что свидетельствует об </a:t>
            </a:r>
            <a:r>
              <a:rPr lang="ru-RU" sz="2400" b="1" dirty="0"/>
              <a:t>увеличении отзывчивости </a:t>
            </a:r>
            <a:r>
              <a:rPr lang="ru-RU" sz="2400" dirty="0"/>
              <a:t>персонала. </a:t>
            </a:r>
            <a:endParaRPr lang="ru-RU" sz="2400" dirty="0" smtClean="0"/>
          </a:p>
          <a:p>
            <a:pPr lvl="0">
              <a:buFont typeface="Arial" pitchFamily="34" charset="0"/>
              <a:buChar char="•"/>
            </a:pPr>
            <a:endParaRPr lang="ru-RU" sz="2400" dirty="0" smtClean="0"/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ea typeface="Calibri"/>
                <a:cs typeface="Times New Roman"/>
              </a:rPr>
              <a:t>По сравнению с воспитателями из обычных групп, </a:t>
            </a:r>
            <a:r>
              <a:rPr lang="ru-RU" sz="2400" b="1" dirty="0" smtClean="0">
                <a:ea typeface="Calibri"/>
                <a:cs typeface="Times New Roman"/>
              </a:rPr>
              <a:t>воспитали из «семейных» групп </a:t>
            </a:r>
            <a:r>
              <a:rPr lang="ru-RU" sz="2400" dirty="0" smtClean="0">
                <a:ea typeface="Calibri"/>
                <a:cs typeface="Times New Roman"/>
              </a:rPr>
              <a:t>уже спустя 8 месяцев </a:t>
            </a:r>
            <a:r>
              <a:rPr lang="ru-RU" sz="2400" b="1" dirty="0" smtClean="0">
                <a:ea typeface="Calibri"/>
                <a:cs typeface="Times New Roman"/>
              </a:rPr>
              <a:t>больше вовлекают детей в игру</a:t>
            </a:r>
            <a:r>
              <a:rPr lang="ru-RU" sz="2400" dirty="0" smtClean="0">
                <a:ea typeface="Calibri"/>
                <a:cs typeface="Times New Roman"/>
              </a:rPr>
              <a:t>, проявляют </a:t>
            </a:r>
            <a:r>
              <a:rPr lang="ru-RU" sz="2400" b="1" dirty="0" smtClean="0">
                <a:ea typeface="Calibri"/>
                <a:cs typeface="Times New Roman"/>
              </a:rPr>
              <a:t>больше тактильного контакта</a:t>
            </a:r>
            <a:r>
              <a:rPr lang="ru-RU" sz="2400" dirty="0" smtClean="0">
                <a:ea typeface="Calibri"/>
                <a:cs typeface="Times New Roman"/>
              </a:rPr>
              <a:t>, </a:t>
            </a:r>
            <a:r>
              <a:rPr lang="ru-RU" sz="2400" b="1" dirty="0" smtClean="0">
                <a:ea typeface="Calibri"/>
                <a:cs typeface="Times New Roman"/>
              </a:rPr>
              <a:t>обращений</a:t>
            </a:r>
            <a:r>
              <a:rPr lang="ru-RU" sz="2400" dirty="0" smtClean="0">
                <a:ea typeface="Calibri"/>
                <a:cs typeface="Times New Roman"/>
              </a:rPr>
              <a:t> к детям, а к 20 месяцам работы в модернизированных условий  в поведении сотрудниц </a:t>
            </a:r>
            <a:r>
              <a:rPr lang="ru-RU" sz="2400" b="1" dirty="0" smtClean="0">
                <a:ea typeface="Calibri"/>
                <a:cs typeface="Times New Roman"/>
              </a:rPr>
              <a:t>больше проявляется способность отвечать на вокализации </a:t>
            </a:r>
            <a:r>
              <a:rPr lang="ru-RU" sz="2400" dirty="0" smtClean="0">
                <a:ea typeface="Calibri"/>
                <a:cs typeface="Times New Roman"/>
              </a:rPr>
              <a:t>детей. </a:t>
            </a:r>
            <a:endParaRPr lang="ru-RU" sz="2400" dirty="0" smtClean="0"/>
          </a:p>
          <a:p>
            <a:pPr lvl="0">
              <a:buFont typeface="Arial" pitchFamily="34" charset="0"/>
              <a:buChar char="•"/>
            </a:pPr>
            <a:endParaRPr lang="ru-RU" sz="2400" dirty="0"/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23873" y="5460719"/>
            <a:ext cx="8489897" cy="923330"/>
            <a:chOff x="151016" y="5229200"/>
            <a:chExt cx="8489897" cy="923330"/>
          </a:xfrm>
        </p:grpSpPr>
        <p:sp>
          <p:nvSpPr>
            <p:cNvPr id="2" name="TextBox 1"/>
            <p:cNvSpPr txBox="1"/>
            <p:nvPr/>
          </p:nvSpPr>
          <p:spPr>
            <a:xfrm>
              <a:off x="432001" y="5342225"/>
              <a:ext cx="820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51016" y="5229200"/>
              <a:ext cx="18473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endParaRPr lang="ru-RU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204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862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+mn-lt"/>
              </a:rPr>
              <a:t>На что следует обращать внимание в работе персонала «семейных» групп: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772816"/>
            <a:ext cx="7772400" cy="5085184"/>
          </a:xfrm>
        </p:spPr>
        <p:txBody>
          <a:bodyPr/>
          <a:lstStyle/>
          <a:p>
            <a:r>
              <a:rPr lang="ru-RU" dirty="0" smtClean="0"/>
              <a:t>Организация среды, деятельности детей, процессы взаимодействия с детьми в группе;</a:t>
            </a:r>
          </a:p>
          <a:p>
            <a:r>
              <a:rPr lang="ru-RU" dirty="0" smtClean="0"/>
              <a:t>Эмоциональное состояние;</a:t>
            </a:r>
          </a:p>
          <a:p>
            <a:r>
              <a:rPr lang="ru-RU" dirty="0" smtClean="0"/>
              <a:t>Отношение к работе (детям);</a:t>
            </a:r>
          </a:p>
          <a:p>
            <a:r>
              <a:rPr lang="ru-RU" dirty="0" smtClean="0"/>
              <a:t>Представления о себе, своей роли, об отношениях с детьми;</a:t>
            </a:r>
          </a:p>
          <a:p>
            <a:r>
              <a:rPr lang="ru-RU" dirty="0" smtClean="0"/>
              <a:t>Характеристики взаимодействия;</a:t>
            </a:r>
          </a:p>
          <a:p>
            <a:r>
              <a:rPr lang="ru-RU" dirty="0" smtClean="0"/>
              <a:t>Отношения привязанности.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1628800"/>
            <a:ext cx="4402832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ул. Елизаветинская д. 11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851920" y="5661248"/>
            <a:ext cx="4834880" cy="576064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24745"/>
            <a:ext cx="3612922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57592" cy="26921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+mn-lt"/>
              </a:rPr>
            </a:br>
            <a:r>
              <a:rPr lang="ru-RU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+mn-lt"/>
              </a:rPr>
            </a:br>
            <a:r>
              <a:rPr lang="ru-RU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+mn-lt"/>
              </a:rPr>
            </a:br>
            <a:r>
              <a:rPr lang="ru-RU" dirty="0" smtClean="0">
                <a:latin typeface="+mn-lt"/>
              </a:rPr>
              <a:t>Анализ квалификационных категорий педагогического коллектива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+mn-lt"/>
              </a:rPr>
            </a:br>
            <a:r>
              <a:rPr lang="ru-RU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+mn-lt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755576" y="1916832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+mn-lt"/>
              </a:rPr>
              <a:t>Аттестация педагогических кадров за период 2014-2016</a:t>
            </a:r>
            <a:endParaRPr lang="ru-RU" sz="32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446</TotalTime>
  <Words>605</Words>
  <Application>Microsoft Office PowerPoint</Application>
  <PresentationFormat>Экран (4:3)</PresentationFormat>
  <Paragraphs>88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Справедливость</vt:lpstr>
      <vt:lpstr>II межрегиональная конференция, посвященная практическим аспектам внедрения норм и требований Постановления Правительства Российской Федерации от 24.05.2014 № 481 «О деятельности организаций для детей-сирот и детей, оставшихся без попечения родителей, и об устройстве в них детей, оставшихся без попечения родителей» в деятельность домов-интернатов для детей, с отклонениями в умственном развитии </vt:lpstr>
      <vt:lpstr>Слайд 2</vt:lpstr>
      <vt:lpstr>Риски, которые испытывают сотрудники  учреждений</vt:lpstr>
      <vt:lpstr>Анализ причин увольнения </vt:lpstr>
      <vt:lpstr>Повышение уровня профессиональных компетенций специалистов СПб ГБСУСО «ДДИ №4»  Программы: </vt:lpstr>
      <vt:lpstr>Принципы</vt:lpstr>
      <vt:lpstr>Цели обучения и последующего профессионального консультирования на рабочем месте: </vt:lpstr>
      <vt:lpstr>Программа  «Детский дом «Как дома»</vt:lpstr>
      <vt:lpstr>Основные задачи команды специалистов</vt:lpstr>
      <vt:lpstr>Слайд 10</vt:lpstr>
      <vt:lpstr>На что следует обращать внимание в работе персонала «семейных» групп: </vt:lpstr>
      <vt:lpstr>Слайд 12</vt:lpstr>
      <vt:lpstr>   Анализ квалификационных категорий педагогического коллектива   </vt:lpstr>
      <vt:lpstr>Аттестация педагогических кадров за период 2014-2016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евросеть</cp:lastModifiedBy>
  <cp:revision>68</cp:revision>
  <dcterms:created xsi:type="dcterms:W3CDTF">2015-10-13T19:40:28Z</dcterms:created>
  <dcterms:modified xsi:type="dcterms:W3CDTF">2017-10-08T16:03:20Z</dcterms:modified>
</cp:coreProperties>
</file>