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charts/style1.xml" ContentType="application/vnd.ms-office.chart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Default Extension="tiff" ContentType="image/tiff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88" r:id="rId3"/>
    <p:sldId id="289" r:id="rId4"/>
    <p:sldId id="291" r:id="rId5"/>
    <p:sldId id="306" r:id="rId6"/>
    <p:sldId id="304" r:id="rId7"/>
    <p:sldId id="307" r:id="rId8"/>
    <p:sldId id="293" r:id="rId9"/>
    <p:sldId id="295" r:id="rId10"/>
    <p:sldId id="294" r:id="rId11"/>
    <p:sldId id="296" r:id="rId12"/>
    <p:sldId id="298" r:id="rId13"/>
    <p:sldId id="299" r:id="rId14"/>
    <p:sldId id="297" r:id="rId15"/>
    <p:sldId id="301" r:id="rId16"/>
    <p:sldId id="300" r:id="rId17"/>
  </p:sldIdLst>
  <p:sldSz cx="9144000" cy="6858000" type="screen4x3"/>
  <p:notesSz cx="6834188" cy="99790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24" autoAdjust="0"/>
    <p:restoredTop sz="91549" autoAdjust="0"/>
  </p:normalViewPr>
  <p:slideViewPr>
    <p:cSldViewPr>
      <p:cViewPr varScale="1">
        <p:scale>
          <a:sx n="45" d="100"/>
          <a:sy n="45" d="100"/>
        </p:scale>
        <p:origin x="-124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dPt>
            <c:idx val="0"/>
            <c:spPr>
              <a:solidFill>
                <a:srgbClr val="C00000"/>
              </a:solidFill>
              <a:ln>
                <a:noFill/>
              </a:ln>
              <a:effectLst/>
              <a:sp3d/>
            </c:spPr>
          </c:dPt>
          <c:dPt>
            <c:idx val="2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</c:dPt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6.9</c:v>
                </c:pt>
                <c:pt idx="1">
                  <c:v>52.9</c:v>
                </c:pt>
                <c:pt idx="2">
                  <c:v>41</c:v>
                </c:pt>
              </c:numCache>
            </c:numRef>
          </c:val>
        </c:ser>
        <c:dLbls/>
        <c:shape val="box"/>
        <c:axId val="69087616"/>
        <c:axId val="69089152"/>
        <c:axId val="0"/>
      </c:bar3DChart>
      <c:catAx>
        <c:axId val="6908761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9089152"/>
        <c:crosses val="autoZero"/>
        <c:auto val="1"/>
        <c:lblAlgn val="ctr"/>
        <c:lblOffset val="100"/>
      </c:catAx>
      <c:valAx>
        <c:axId val="6908915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one"/>
        <c:crossAx val="69087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22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71913" y="0"/>
            <a:ext cx="2960687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33E635-913D-4104-BAF6-B7E0819A5320}" type="datetimeFigureOut">
              <a:rPr lang="ru-RU" smtClean="0"/>
              <a:pPr/>
              <a:t>08.10.2017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2338" y="747713"/>
            <a:ext cx="4991100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4213" y="4740275"/>
            <a:ext cx="5467350" cy="4491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78963"/>
            <a:ext cx="29622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71913" y="9478963"/>
            <a:ext cx="2960687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9D6412-A0F5-4F41-91D7-EF979DA14E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80158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ACFAD-FFCD-4ACF-BE34-D34AA901C2BE}" type="datetime1">
              <a:rPr lang="ru-RU" smtClean="0"/>
              <a:pPr/>
              <a:t>08.10.2017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81BBB-C666-485B-882E-28E8B92CE2BE}" type="datetime1">
              <a:rPr lang="ru-RU" smtClean="0"/>
              <a:pPr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CBE7D-8CB7-4370-97D0-712057EADD83}" type="datetime1">
              <a:rPr lang="ru-RU" smtClean="0"/>
              <a:pPr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5232B-6EA1-4667-87EC-F77EBF2C6DD1}" type="datetime1">
              <a:rPr lang="ru-RU" smtClean="0"/>
              <a:pPr/>
              <a:t>08.10.2017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F87CC-9BB0-4A69-BE1E-D092E483F5BA}" type="datetime1">
              <a:rPr lang="ru-RU" smtClean="0"/>
              <a:pPr/>
              <a:t>08.10.2017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F3CDF-B368-4DBE-8B22-96BC527E75BC}" type="datetime1">
              <a:rPr lang="ru-RU" smtClean="0"/>
              <a:pPr/>
              <a:t>08.10.2017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E368A-0A8A-4F62-AD8E-2A5DEDC7ED7E}" type="datetime1">
              <a:rPr lang="ru-RU" smtClean="0"/>
              <a:pPr/>
              <a:t>08.10.2017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C7B8A-7893-4A37-A608-B4EAB4AD3F93}" type="datetime1">
              <a:rPr lang="ru-RU" smtClean="0"/>
              <a:pPr/>
              <a:t>08.10.2017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13F1A-08D1-47E0-907F-01C04E3243FB}" type="datetime1">
              <a:rPr lang="ru-RU" smtClean="0"/>
              <a:pPr/>
              <a:t>08.10.2017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C9B5D-E56E-4DC8-88C9-E373197E4399}" type="datetime1">
              <a:rPr lang="ru-RU" smtClean="0"/>
              <a:pPr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EEA65-06AF-4874-AC98-7A585982E5AA}" type="datetime1">
              <a:rPr lang="ru-RU" smtClean="0"/>
              <a:pPr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3B1891-3380-4BE1-9313-1F74706759D5}" type="datetime1">
              <a:rPr lang="ru-RU" smtClean="0"/>
              <a:pPr>
                <a:defRPr/>
              </a:pPr>
              <a:t>08.10.2017</a:t>
            </a:fld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06FC6-30E3-42AA-9C85-B659C3EBC6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91851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EE78EB1-0497-4C21-A0B3-B16489E777CD}" type="datetime1">
              <a:rPr lang="ru-RU" smtClean="0"/>
              <a:pPr/>
              <a:t>08.10.2017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3284984"/>
            <a:ext cx="6400800" cy="1872208"/>
          </a:xfrm>
        </p:spPr>
        <p:txBody>
          <a:bodyPr>
            <a:normAutofit fontScale="25000" lnSpcReduction="20000"/>
          </a:bodyPr>
          <a:lstStyle/>
          <a:p>
            <a:r>
              <a:rPr lang="ru-RU" sz="6200" b="1" dirty="0"/>
              <a:t>«Преемственность и непрерывность образовательного процесса, реализуемого по программам дошкольного, школьного и дополнительного образования специалистами ДДИ и школы при обучении детей с тяжёлыми множественными нарушениями психофизического развития. Имеющиеся проблемы при организации непрерывного образовательного процесса, пути решения. Общие конструктивные подходы и системные требования, выработанные в ходе практического взаимодействия»</a:t>
            </a:r>
          </a:p>
          <a:p>
            <a:endParaRPr lang="ru-RU" sz="6200" dirty="0"/>
          </a:p>
          <a:p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СПБ ГБСУСО «Детский дом-интернат для детей с отклонениями в умственном развитии № 4»</a:t>
            </a:r>
            <a:endParaRPr lang="ru-RU" sz="3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581128"/>
            <a:ext cx="1979712" cy="2170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 algn="ctr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3600" b="1" dirty="0" smtClean="0">
                <a:latin typeface="+mn-lt"/>
              </a:rPr>
              <a:t>Закон Российской Федерации</a:t>
            </a:r>
            <a:br>
              <a:rPr lang="ru-RU" sz="3600" b="1" dirty="0" smtClean="0">
                <a:latin typeface="+mn-lt"/>
              </a:rPr>
            </a:br>
            <a:r>
              <a:rPr lang="ru-RU" sz="3600" b="1" dirty="0" smtClean="0">
                <a:latin typeface="+mn-lt"/>
              </a:rPr>
              <a:t> «Об образовании»</a:t>
            </a:r>
            <a:endParaRPr lang="ru-RU" sz="36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800" b="1" dirty="0" smtClean="0"/>
          </a:p>
          <a:p>
            <a:pPr marL="0" indent="0" algn="ctr">
              <a:buNone/>
            </a:pPr>
            <a:r>
              <a:rPr lang="ru-RU" sz="2800" b="1" dirty="0" smtClean="0"/>
              <a:t>«Непрерывность </a:t>
            </a:r>
            <a:r>
              <a:rPr lang="ru-RU" sz="2800" b="1" dirty="0"/>
              <a:t>и преемственность процесса образования должны обеспечиваться на любом этапе обучения при последовательном освоении всей совокупности образовательных программ и государственных образовательных стандартов различного уровня и </a:t>
            </a:r>
            <a:r>
              <a:rPr lang="ru-RU" sz="2800" b="1" dirty="0" smtClean="0"/>
              <a:t>направленности».</a:t>
            </a:r>
            <a:endParaRPr lang="ru-RU" sz="2800" b="1" dirty="0"/>
          </a:p>
          <a:p>
            <a:pPr marL="0" indent="0" algn="r">
              <a:buNone/>
            </a:pPr>
            <a:r>
              <a:rPr lang="en-US" sz="2800" b="1" dirty="0" smtClean="0"/>
              <a:t> </a:t>
            </a:r>
            <a:endParaRPr lang="ru-RU" sz="2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12605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8003232" cy="1156990"/>
          </a:xfrm>
        </p:spPr>
        <p:txBody>
          <a:bodyPr/>
          <a:lstStyle/>
          <a:p>
            <a:pPr algn="ctr"/>
            <a:r>
              <a:rPr lang="ru-RU" dirty="0" smtClean="0">
                <a:latin typeface="+mn-lt"/>
              </a:rPr>
              <a:t>Целевые задачи</a:t>
            </a:r>
            <a:endParaRPr lang="ru-RU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11560" y="1447800"/>
            <a:ext cx="8075240" cy="4717504"/>
          </a:xfrm>
        </p:spPr>
        <p:txBody>
          <a:bodyPr>
            <a:normAutofit fontScale="70000" lnSpcReduction="20000"/>
          </a:bodyPr>
          <a:lstStyle/>
          <a:p>
            <a:pPr lvl="0" algn="just"/>
            <a:r>
              <a:rPr lang="ru-RU" dirty="0"/>
              <a:t>приобщение к здоровому образу жизни;</a:t>
            </a:r>
          </a:p>
          <a:p>
            <a:pPr lvl="0" algn="just"/>
            <a:r>
              <a:rPr lang="ru-RU" dirty="0" smtClean="0"/>
              <a:t>обеспечение </a:t>
            </a:r>
            <a:r>
              <a:rPr lang="ru-RU" dirty="0"/>
              <a:t>эмоционального благополучия каждого </a:t>
            </a:r>
            <a:r>
              <a:rPr lang="ru-RU" dirty="0" smtClean="0"/>
              <a:t>ребенка, </a:t>
            </a:r>
            <a:r>
              <a:rPr lang="ru-RU" dirty="0"/>
              <a:t>развитие его положительного мировосприятия;</a:t>
            </a:r>
          </a:p>
          <a:p>
            <a:pPr lvl="0" algn="just"/>
            <a:r>
              <a:rPr lang="ru-RU" dirty="0"/>
              <a:t>развитие инициативности, любознательности, произвольности, способности к творческому самовыражению;</a:t>
            </a:r>
          </a:p>
          <a:p>
            <a:pPr lvl="0" algn="just"/>
            <a:r>
              <a:rPr lang="ru-RU" dirty="0"/>
              <a:t>стимулирование коммуникативной, познавательной, игровой и другой активности детей в различных видах деятельности;</a:t>
            </a:r>
          </a:p>
          <a:p>
            <a:pPr lvl="0" algn="just"/>
            <a:r>
              <a:rPr lang="ru-RU" dirty="0"/>
              <a:t>развитие компетентности в сфере отношений к миру, людям, себе;</a:t>
            </a:r>
          </a:p>
          <a:p>
            <a:pPr lvl="0" algn="just"/>
            <a:r>
              <a:rPr lang="ru-RU" dirty="0"/>
              <a:t>включение детей в различные формы сотрудничества (со взрослыми и детьми разного возраста);</a:t>
            </a:r>
          </a:p>
          <a:p>
            <a:pPr lvl="0" algn="just"/>
            <a:r>
              <a:rPr lang="ru-RU" dirty="0"/>
              <a:t>формирование готовности к активному взаимодействию с окружающим миром;</a:t>
            </a:r>
          </a:p>
          <a:p>
            <a:pPr lvl="0" algn="just"/>
            <a:r>
              <a:rPr lang="ru-RU" dirty="0"/>
              <a:t>совершенствование достижений дошкольного развития;</a:t>
            </a:r>
          </a:p>
          <a:p>
            <a:pPr lvl="0" algn="just"/>
            <a:r>
              <a:rPr lang="ru-RU" dirty="0"/>
              <a:t>специальная помощь по развитию несформированных в дошкольном детстве качеств;</a:t>
            </a:r>
          </a:p>
          <a:p>
            <a:pPr lvl="0" algn="just"/>
            <a:r>
              <a:rPr lang="ru-RU" dirty="0"/>
              <a:t>индивидуализация процесса обучения, особенно в случае опережающего развития или отставания.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640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+mn-lt"/>
              </a:rPr>
              <a:t>Дошкольное образование</a:t>
            </a:r>
            <a:endParaRPr lang="ru-RU" sz="2800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Направленность: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формирование общей культуры;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развитие физических, интеллектуальных и личностных качеств;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формирование предпосылок учебной деятельности, обеспечивающих социальную успешность;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сохранение и укрепление здоровья детей дошкольного возраста;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коррекция недостатков в физическом и (или) психическом развитии детей.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8531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Rectangle 4"/>
          <p:cNvSpPr>
            <a:spLocks noGrp="1" noChangeArrowheads="1"/>
          </p:cNvSpPr>
          <p:nvPr>
            <p:ph type="title"/>
          </p:nvPr>
        </p:nvSpPr>
        <p:spPr>
          <a:xfrm>
            <a:off x="827584" y="224408"/>
            <a:ext cx="7571184" cy="1139825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Количество воспитанников в образовательном процессе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006FC6-30E3-42AA-9C85-B659C3EBC64C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graphicFrame>
        <p:nvGraphicFramePr>
          <p:cNvPr id="7" name="Диаграмма 6"/>
          <p:cNvGraphicFramePr/>
          <p:nvPr>
            <p:extLst/>
          </p:nvPr>
        </p:nvGraphicFramePr>
        <p:xfrm>
          <a:off x="374904" y="2060848"/>
          <a:ext cx="4989184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115616" y="4437112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6,9%</a:t>
            </a:r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2483768" y="2132856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52,9%</a:t>
            </a:r>
            <a:endParaRPr lang="ru-RU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3958966" y="2725836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41%</a:t>
            </a:r>
            <a:endParaRPr lang="ru-RU" sz="2400" dirty="0"/>
          </a:p>
        </p:txBody>
      </p:sp>
      <p:sp>
        <p:nvSpPr>
          <p:cNvPr id="2" name="Блок-схема: процесс 1"/>
          <p:cNvSpPr/>
          <p:nvPr/>
        </p:nvSpPr>
        <p:spPr>
          <a:xfrm>
            <a:off x="5797088" y="2806138"/>
            <a:ext cx="288032" cy="173633"/>
          </a:xfrm>
          <a:prstGeom prst="flowChartProcess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6232020" y="2739065"/>
            <a:ext cx="2483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- дошкольные воспитанники;</a:t>
            </a:r>
            <a:endParaRPr lang="ru-RU" sz="1400" dirty="0"/>
          </a:p>
        </p:txBody>
      </p:sp>
      <p:sp>
        <p:nvSpPr>
          <p:cNvPr id="15" name="Блок-схема: процесс 14"/>
          <p:cNvSpPr/>
          <p:nvPr/>
        </p:nvSpPr>
        <p:spPr>
          <a:xfrm>
            <a:off x="5797088" y="3447684"/>
            <a:ext cx="288032" cy="173633"/>
          </a:xfrm>
          <a:prstGeom prst="flowChartProcess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6232020" y="3380611"/>
            <a:ext cx="2801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- воспитанники</a:t>
            </a:r>
            <a:r>
              <a:rPr lang="ru-RU" sz="1400" dirty="0"/>
              <a:t>, </a:t>
            </a:r>
            <a:r>
              <a:rPr lang="ru-RU" sz="1400" dirty="0" smtClean="0"/>
              <a:t>обучающиеся</a:t>
            </a:r>
          </a:p>
          <a:p>
            <a:r>
              <a:rPr lang="ru-RU" sz="1400" dirty="0" smtClean="0"/>
              <a:t>  на дому;</a:t>
            </a:r>
            <a:endParaRPr lang="ru-RU" sz="1400" dirty="0"/>
          </a:p>
        </p:txBody>
      </p:sp>
      <p:sp>
        <p:nvSpPr>
          <p:cNvPr id="17" name="Блок-схема: процесс 16"/>
          <p:cNvSpPr/>
          <p:nvPr/>
        </p:nvSpPr>
        <p:spPr>
          <a:xfrm>
            <a:off x="5793252" y="4077808"/>
            <a:ext cx="288032" cy="173633"/>
          </a:xfrm>
          <a:prstGeom prst="flowChart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6228184" y="4010735"/>
            <a:ext cx="2801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- классно-урочная форма</a:t>
            </a:r>
          </a:p>
          <a:p>
            <a:r>
              <a:rPr lang="ru-RU" sz="1400" dirty="0" smtClean="0"/>
              <a:t>  обучения.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124870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54797"/>
            <a:ext cx="7772400" cy="1143000"/>
          </a:xfrm>
        </p:spPr>
        <p:txBody>
          <a:bodyPr/>
          <a:lstStyle/>
          <a:p>
            <a:pPr algn="ctr"/>
            <a:r>
              <a:rPr lang="ru-RU" u="sng" dirty="0" smtClean="0"/>
              <a:t>Школьное образование</a:t>
            </a:r>
            <a:endParaRPr lang="ru-RU" u="sng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132856"/>
            <a:ext cx="3600400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Прямая со стрелкой 9"/>
          <p:cNvCxnSpPr/>
          <p:nvPr/>
        </p:nvCxnSpPr>
        <p:spPr>
          <a:xfrm>
            <a:off x="374904" y="2492896"/>
            <a:ext cx="2252880" cy="0"/>
          </a:xfrm>
          <a:prstGeom prst="straightConnector1">
            <a:avLst/>
          </a:prstGeom>
          <a:ln w="53975">
            <a:solidFill>
              <a:srgbClr val="00329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374904" y="2996952"/>
            <a:ext cx="2252880" cy="0"/>
          </a:xfrm>
          <a:prstGeom prst="straightConnector1">
            <a:avLst/>
          </a:prstGeom>
          <a:ln w="53975">
            <a:solidFill>
              <a:srgbClr val="00329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374904" y="3501008"/>
            <a:ext cx="2252880" cy="0"/>
          </a:xfrm>
          <a:prstGeom prst="straightConnector1">
            <a:avLst/>
          </a:prstGeom>
          <a:ln w="53975">
            <a:solidFill>
              <a:srgbClr val="00329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374904" y="4005064"/>
            <a:ext cx="2252880" cy="0"/>
          </a:xfrm>
          <a:prstGeom prst="straightConnector1">
            <a:avLst/>
          </a:prstGeom>
          <a:ln w="53975">
            <a:solidFill>
              <a:srgbClr val="00329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374904" y="4509120"/>
            <a:ext cx="2252880" cy="0"/>
          </a:xfrm>
          <a:prstGeom prst="straightConnector1">
            <a:avLst/>
          </a:prstGeom>
          <a:ln w="53975">
            <a:solidFill>
              <a:srgbClr val="00329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467544" y="5013176"/>
            <a:ext cx="2160240" cy="0"/>
          </a:xfrm>
          <a:prstGeom prst="straightConnector1">
            <a:avLst/>
          </a:prstGeom>
          <a:ln w="53975">
            <a:solidFill>
              <a:srgbClr val="00329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23528" y="2100842"/>
            <a:ext cx="27278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ГБОУ школа-интернат </a:t>
            </a:r>
            <a:r>
              <a:rPr lang="ru-RU" sz="2000" dirty="0" smtClean="0"/>
              <a:t>№16</a:t>
            </a:r>
            <a:endParaRPr lang="ru-RU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305236" y="2610715"/>
            <a:ext cx="34551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ГБОУ школа- интернат </a:t>
            </a:r>
            <a:r>
              <a:rPr lang="ru-RU" sz="2000" dirty="0" smtClean="0"/>
              <a:t>№67</a:t>
            </a:r>
            <a:endParaRPr lang="ru-RU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323528" y="3114703"/>
            <a:ext cx="27278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ГБОУ школа-интернат </a:t>
            </a:r>
            <a:r>
              <a:rPr lang="ru-RU" sz="2000" dirty="0" smtClean="0"/>
              <a:t>№68</a:t>
            </a:r>
            <a:endParaRPr lang="ru-RU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827584" y="3640491"/>
            <a:ext cx="27278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ГБОУ школа </a:t>
            </a:r>
            <a:r>
              <a:rPr lang="ru-RU" sz="2000" dirty="0" smtClean="0"/>
              <a:t>№607</a:t>
            </a:r>
            <a:endParaRPr lang="ru-RU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827584" y="4153595"/>
            <a:ext cx="27278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ГБОУ школа </a:t>
            </a:r>
            <a:r>
              <a:rPr lang="ru-RU" sz="2000" dirty="0" smtClean="0"/>
              <a:t>№565</a:t>
            </a:r>
            <a:endParaRPr lang="ru-RU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960176" y="4640548"/>
            <a:ext cx="27278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ГБОУ школа </a:t>
            </a:r>
            <a:r>
              <a:rPr lang="ru-RU" sz="2000" dirty="0" smtClean="0"/>
              <a:t>№25</a:t>
            </a:r>
            <a:endParaRPr lang="ru-RU" sz="2000" dirty="0"/>
          </a:p>
        </p:txBody>
      </p:sp>
      <p:sp>
        <p:nvSpPr>
          <p:cNvPr id="28" name="TextBox 27"/>
          <p:cNvSpPr txBox="1"/>
          <p:nvPr/>
        </p:nvSpPr>
        <p:spPr>
          <a:xfrm>
            <a:off x="941469" y="4475224"/>
            <a:ext cx="27278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Кировского района</a:t>
            </a:r>
            <a:endParaRPr lang="ru-RU" sz="2000" dirty="0"/>
          </a:p>
        </p:txBody>
      </p:sp>
      <p:sp>
        <p:nvSpPr>
          <p:cNvPr id="29" name="TextBox 28"/>
          <p:cNvSpPr txBox="1"/>
          <p:nvPr/>
        </p:nvSpPr>
        <p:spPr>
          <a:xfrm>
            <a:off x="846291" y="4979280"/>
            <a:ext cx="27278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Петроградского района</a:t>
            </a:r>
            <a:endParaRPr lang="ru-RU" sz="2000" dirty="0"/>
          </a:p>
        </p:txBody>
      </p:sp>
      <p:cxnSp>
        <p:nvCxnSpPr>
          <p:cNvPr id="33" name="Прямая со стрелкой 32"/>
          <p:cNvCxnSpPr/>
          <p:nvPr/>
        </p:nvCxnSpPr>
        <p:spPr>
          <a:xfrm>
            <a:off x="6403971" y="3085113"/>
            <a:ext cx="2488509" cy="0"/>
          </a:xfrm>
          <a:prstGeom prst="straightConnector1">
            <a:avLst/>
          </a:prstGeom>
          <a:ln w="53975">
            <a:solidFill>
              <a:srgbClr val="003296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6403971" y="3589169"/>
            <a:ext cx="2488509" cy="0"/>
          </a:xfrm>
          <a:prstGeom prst="straightConnector1">
            <a:avLst/>
          </a:prstGeom>
          <a:ln w="53975">
            <a:solidFill>
              <a:srgbClr val="003296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6403971" y="4093225"/>
            <a:ext cx="2488509" cy="0"/>
          </a:xfrm>
          <a:prstGeom prst="straightConnector1">
            <a:avLst/>
          </a:prstGeom>
          <a:ln w="53975">
            <a:solidFill>
              <a:srgbClr val="003296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V="1">
            <a:off x="6403971" y="4553705"/>
            <a:ext cx="2488509" cy="0"/>
          </a:xfrm>
          <a:prstGeom prst="straightConnector1">
            <a:avLst/>
          </a:prstGeom>
          <a:ln w="53975">
            <a:solidFill>
              <a:srgbClr val="003296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588224" y="2702780"/>
            <a:ext cx="27278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ГБОУ школа-интернат </a:t>
            </a:r>
            <a:r>
              <a:rPr lang="ru-RU" sz="2000" dirty="0" smtClean="0"/>
              <a:t>№16</a:t>
            </a:r>
            <a:endParaRPr lang="ru-RU" sz="2000" dirty="0"/>
          </a:p>
        </p:txBody>
      </p:sp>
      <p:sp>
        <p:nvSpPr>
          <p:cNvPr id="38" name="TextBox 37"/>
          <p:cNvSpPr txBox="1"/>
          <p:nvPr/>
        </p:nvSpPr>
        <p:spPr>
          <a:xfrm>
            <a:off x="6588224" y="3224596"/>
            <a:ext cx="27278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ГБОУ школа-интернат </a:t>
            </a:r>
            <a:r>
              <a:rPr lang="ru-RU" sz="2000" dirty="0" smtClean="0"/>
              <a:t>№67</a:t>
            </a:r>
            <a:endParaRPr lang="ru-RU" sz="2000" dirty="0"/>
          </a:p>
        </p:txBody>
      </p:sp>
      <p:sp>
        <p:nvSpPr>
          <p:cNvPr id="39" name="TextBox 38"/>
          <p:cNvSpPr txBox="1"/>
          <p:nvPr/>
        </p:nvSpPr>
        <p:spPr>
          <a:xfrm>
            <a:off x="6588224" y="3718917"/>
            <a:ext cx="27278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ГБОУ школа- интернат </a:t>
            </a:r>
            <a:r>
              <a:rPr lang="ru-RU" sz="2000" dirty="0" smtClean="0"/>
              <a:t>№68</a:t>
            </a:r>
            <a:endParaRPr lang="ru-RU" sz="2000" dirty="0"/>
          </a:p>
        </p:txBody>
      </p:sp>
      <p:sp>
        <p:nvSpPr>
          <p:cNvPr id="40" name="TextBox 39"/>
          <p:cNvSpPr txBox="1"/>
          <p:nvPr/>
        </p:nvSpPr>
        <p:spPr>
          <a:xfrm>
            <a:off x="6591430" y="4197171"/>
            <a:ext cx="27278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ГБОУ школа </a:t>
            </a:r>
            <a:r>
              <a:rPr lang="ru-RU" sz="2000" dirty="0" smtClean="0"/>
              <a:t>№607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1832278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География школьного образования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75656" y="1584624"/>
            <a:ext cx="6356573" cy="4866522"/>
          </a:xfrm>
          <a:prstGeom prst="rect">
            <a:avLst/>
          </a:prstGeom>
        </p:spPr>
      </p:pic>
      <p:sp>
        <p:nvSpPr>
          <p:cNvPr id="10" name="Волна 9"/>
          <p:cNvSpPr/>
          <p:nvPr/>
        </p:nvSpPr>
        <p:spPr>
          <a:xfrm>
            <a:off x="4932040" y="3140968"/>
            <a:ext cx="178143" cy="129580"/>
          </a:xfrm>
          <a:prstGeom prst="wav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Волна 10"/>
          <p:cNvSpPr/>
          <p:nvPr/>
        </p:nvSpPr>
        <p:spPr>
          <a:xfrm>
            <a:off x="4564870" y="4149080"/>
            <a:ext cx="178143" cy="129580"/>
          </a:xfrm>
          <a:prstGeom prst="wav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Волна 11"/>
          <p:cNvSpPr/>
          <p:nvPr/>
        </p:nvSpPr>
        <p:spPr>
          <a:xfrm>
            <a:off x="5436096" y="5805264"/>
            <a:ext cx="178143" cy="129580"/>
          </a:xfrm>
          <a:prstGeom prst="wav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2239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latin typeface="+mn-lt"/>
              </a:rPr>
              <a:t>Дополнительное образование </a:t>
            </a:r>
            <a:endParaRPr lang="ru-RU" sz="28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/>
              <a:t>Направленность: </a:t>
            </a:r>
          </a:p>
          <a:p>
            <a:pPr marL="0" indent="0" algn="just">
              <a:buFont typeface="Arial" pitchFamily="34" charset="0"/>
              <a:buChar char="•"/>
            </a:pPr>
            <a:r>
              <a:rPr lang="ru-RU" dirty="0" smtClean="0"/>
              <a:t> физкультурно-оздоровительная;</a:t>
            </a:r>
          </a:p>
          <a:p>
            <a:pPr marL="0" indent="0" algn="just">
              <a:buFont typeface="Arial" pitchFamily="34" charset="0"/>
              <a:buChar char="•"/>
            </a:pPr>
            <a:r>
              <a:rPr lang="ru-RU" dirty="0" smtClean="0"/>
              <a:t> социально-педагогическая; </a:t>
            </a:r>
          </a:p>
          <a:p>
            <a:pPr marL="0" indent="0" algn="just">
              <a:buFont typeface="Arial" pitchFamily="34" charset="0"/>
              <a:buChar char="•"/>
            </a:pPr>
            <a:r>
              <a:rPr lang="ru-RU" dirty="0" smtClean="0"/>
              <a:t> художественно – эстетическая;</a:t>
            </a:r>
          </a:p>
          <a:p>
            <a:pPr marL="0" indent="0" algn="just">
              <a:buFont typeface="Arial" pitchFamily="34" charset="0"/>
              <a:buChar char="•"/>
            </a:pPr>
            <a:r>
              <a:rPr lang="ru-RU" dirty="0" smtClean="0"/>
              <a:t> экологическая;</a:t>
            </a:r>
          </a:p>
          <a:p>
            <a:pPr marL="0" indent="0" algn="just">
              <a:buFont typeface="Arial" pitchFamily="34" charset="0"/>
              <a:buChar char="•"/>
            </a:pPr>
            <a:r>
              <a:rPr lang="ru-RU" dirty="0" smtClean="0"/>
              <a:t> социально – культурная;</a:t>
            </a:r>
          </a:p>
          <a:p>
            <a:pPr marL="0" indent="0" algn="just">
              <a:buFont typeface="Arial" pitchFamily="34" charset="0"/>
              <a:buChar char="•"/>
            </a:pPr>
            <a:r>
              <a:rPr lang="ru-RU" dirty="0" smtClean="0"/>
              <a:t> патриотическая.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72186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600" dirty="0" smtClean="0">
                <a:latin typeface="+mn-lt"/>
              </a:rPr>
              <a:t>Эффективность дополнительного образования </a:t>
            </a:r>
            <a:endParaRPr lang="ru-RU" sz="26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>
              <a:buFont typeface="Arial" pitchFamily="34" charset="0"/>
              <a:buChar char="•"/>
            </a:pPr>
            <a:endParaRPr lang="ru-RU" dirty="0" smtClean="0"/>
          </a:p>
          <a:p>
            <a:pPr algn="just">
              <a:buFont typeface="Arial" pitchFamily="34" charset="0"/>
              <a:buChar char="•"/>
            </a:pPr>
            <a:r>
              <a:rPr lang="ru-RU" dirty="0" smtClean="0"/>
              <a:t>способствует возникновению у ребенка потребности в развитии;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/>
              <a:t>формирует готовность и привычку к творческой деятельности;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/>
              <a:t>содействует развитию организованности детей, появлению навыков содержательного проведения досуга ;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/>
              <a:t>формирует практические навыки здорового образа жизни</a:t>
            </a:r>
          </a:p>
          <a:p>
            <a:pPr>
              <a:buFont typeface="Arial" pitchFamily="34" charset="0"/>
              <a:buChar char="•"/>
            </a:pPr>
            <a:endParaRPr lang="ru-RU" dirty="0" smtClean="0"/>
          </a:p>
          <a:p>
            <a:pPr>
              <a:buFont typeface="Arial" pitchFamily="34" charset="0"/>
              <a:buChar char="•"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+mn-lt"/>
              </a:rPr>
              <a:t>Дополнительные программы, реализуемые в ДДИ</a:t>
            </a:r>
            <a:endParaRPr lang="ru-RU" sz="32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3568" y="1447800"/>
            <a:ext cx="8003232" cy="5410200"/>
          </a:xfrm>
        </p:spPr>
        <p:txBody>
          <a:bodyPr>
            <a:normAutofit fontScale="47500" lnSpcReduction="20000"/>
          </a:bodyPr>
          <a:lstStyle/>
          <a:p>
            <a:pPr lvl="0" algn="just">
              <a:lnSpc>
                <a:spcPct val="120000"/>
              </a:lnSpc>
            </a:pPr>
            <a:r>
              <a:rPr lang="ru-RU" sz="4200" b="1" dirty="0" err="1" smtClean="0"/>
              <a:t>Физкультурно</a:t>
            </a:r>
            <a:r>
              <a:rPr lang="ru-RU" sz="4200" b="1" dirty="0" smtClean="0"/>
              <a:t> – оздоровительное направление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4200" dirty="0" smtClean="0"/>
              <a:t>«Веселая физкультура», «Будь здоров!», «Азбука движения», «Адаптивный спорт», «ПЛОД – подари любовь особым детям. Двигательная активность».</a:t>
            </a:r>
          </a:p>
          <a:p>
            <a:pPr lvl="0" algn="just">
              <a:lnSpc>
                <a:spcPct val="120000"/>
              </a:lnSpc>
            </a:pPr>
            <a:r>
              <a:rPr lang="ru-RU" sz="4200" b="1" dirty="0" smtClean="0"/>
              <a:t>Социально – педагогическое направление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4200" dirty="0" smtClean="0"/>
              <a:t>«Адаптивная общеобразовательная программа дошкольного образования для детей с умственной отсталостью», «Язык родной, дружи со мной», «Пойми меня», «Школа поварят», «Основы компьютерной грамотности», «Мир </a:t>
            </a:r>
            <a:r>
              <a:rPr lang="ru-RU" sz="4200" dirty="0" err="1" smtClean="0"/>
              <a:t>сенсорики</a:t>
            </a:r>
            <a:r>
              <a:rPr lang="ru-RU" sz="4200" dirty="0" smtClean="0"/>
              <a:t>», «Чувствую мир», Волшебный мир чувств и эмоций», «ПЛОД – подари любовь особым детям. Художественное развитие»,«ПЛОД – подари любовь особым детям. Сенсорное развитие», «ПЛОД – подари любовь особым детям. Предметно – практическая деятельность», «ПЛОД – подари любовь особым детям. Социально – бытовая ориентировка»</a:t>
            </a:r>
          </a:p>
          <a:p>
            <a:pPr lvl="0" algn="just">
              <a:lnSpc>
                <a:spcPct val="120000"/>
              </a:lnSpc>
            </a:pPr>
            <a:r>
              <a:rPr lang="ru-RU" sz="4200" b="1" dirty="0" smtClean="0"/>
              <a:t>Художественно – эстетическое направление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4200" dirty="0" smtClean="0"/>
              <a:t>«Природная мозаика», «Цветик – </a:t>
            </a:r>
            <a:r>
              <a:rPr lang="ru-RU" sz="4200" dirty="0" err="1" smtClean="0"/>
              <a:t>семицветик</a:t>
            </a:r>
            <a:r>
              <a:rPr lang="ru-RU" sz="4200" dirty="0" smtClean="0"/>
              <a:t>», «Музыкальная радуга».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+mn-lt"/>
              </a:rPr>
              <a:t>Организация образовательного процесса</a:t>
            </a:r>
            <a:endParaRPr lang="ru-RU" sz="3200" dirty="0">
              <a:latin typeface="+mn-lt"/>
            </a:endParaRPr>
          </a:p>
        </p:txBody>
      </p:sp>
      <p:pic>
        <p:nvPicPr>
          <p:cNvPr id="1026" name="Picture 2" descr="C:\Users\Ольга\Desktop\реферат по праву\1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571612"/>
            <a:ext cx="2569633" cy="4572000"/>
          </a:xfrm>
          <a:prstGeom prst="rect">
            <a:avLst/>
          </a:prstGeom>
          <a:noFill/>
        </p:spPr>
      </p:pic>
      <p:pic>
        <p:nvPicPr>
          <p:cNvPr id="1027" name="Picture 3" descr="C:\Users\Ольга\Desktop\реферат по праву\9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428868"/>
            <a:ext cx="3749675" cy="2510525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+mn-lt"/>
              </a:rPr>
              <a:t>Формы взаимодействия </a:t>
            </a:r>
            <a:br>
              <a:rPr lang="ru-RU" sz="3200" dirty="0" smtClean="0">
                <a:latin typeface="+mn-lt"/>
              </a:rPr>
            </a:br>
            <a:r>
              <a:rPr lang="ru-RU" sz="3200" dirty="0" smtClean="0">
                <a:latin typeface="+mn-lt"/>
              </a:rPr>
              <a:t>«воспитатель – учитель – педагог»</a:t>
            </a:r>
            <a:endParaRPr lang="ru-RU" sz="32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err="1" smtClean="0"/>
              <a:t>психолого</a:t>
            </a:r>
            <a:r>
              <a:rPr lang="ru-RU" dirty="0" smtClean="0"/>
              <a:t> – педагогическое сопровождение детей ПМПК (консилиум) </a:t>
            </a:r>
          </a:p>
          <a:p>
            <a:r>
              <a:rPr lang="ru-RU" dirty="0" err="1" smtClean="0"/>
              <a:t>взаимопосещение</a:t>
            </a:r>
            <a:r>
              <a:rPr lang="ru-RU" dirty="0" smtClean="0"/>
              <a:t> уроков, занятий</a:t>
            </a:r>
          </a:p>
          <a:p>
            <a:r>
              <a:rPr lang="ru-RU" dirty="0" smtClean="0"/>
              <a:t>обратная связь при выполнении рекомендаций </a:t>
            </a:r>
          </a:p>
          <a:p>
            <a:r>
              <a:rPr lang="ru-RU" dirty="0" smtClean="0"/>
              <a:t>совместные </a:t>
            </a:r>
            <a:r>
              <a:rPr lang="ru-RU" dirty="0" err="1" smtClean="0"/>
              <a:t>досуговые</a:t>
            </a:r>
            <a:r>
              <a:rPr lang="ru-RU" dirty="0" smtClean="0"/>
              <a:t> мероприятия</a:t>
            </a:r>
          </a:p>
          <a:p>
            <a:r>
              <a:rPr lang="ru-RU" dirty="0" smtClean="0"/>
              <a:t>составление расписания занятости на каждого воспитанника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+mn-lt"/>
              </a:rPr>
              <a:t>Междисциплинарное взаимодействие</a:t>
            </a:r>
            <a:endParaRPr lang="ru-RU" sz="32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 smtClean="0"/>
              <a:t>Совместные педагогические советы</a:t>
            </a:r>
          </a:p>
          <a:p>
            <a:pPr algn="just"/>
            <a:r>
              <a:rPr lang="ru-RU" dirty="0" smtClean="0"/>
              <a:t>Методические объединения</a:t>
            </a:r>
          </a:p>
          <a:p>
            <a:pPr algn="just"/>
            <a:r>
              <a:rPr lang="ru-RU" dirty="0" smtClean="0"/>
              <a:t>Тематические семинары</a:t>
            </a:r>
          </a:p>
          <a:p>
            <a:pPr algn="just"/>
            <a:r>
              <a:rPr lang="ru-RU" dirty="0" smtClean="0"/>
              <a:t>Совещания рабочей группы корпуса  с участием представителей школы, благотворительных организаций</a:t>
            </a:r>
          </a:p>
          <a:p>
            <a:pPr algn="just"/>
            <a:r>
              <a:rPr lang="ru-RU" dirty="0" smtClean="0"/>
              <a:t>Родительские собрания</a:t>
            </a:r>
          </a:p>
          <a:p>
            <a:pPr algn="just"/>
            <a:r>
              <a:rPr lang="ru-RU" dirty="0" smtClean="0"/>
              <a:t>Организация мероприятий </a:t>
            </a:r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+mn-lt"/>
              </a:rPr>
              <a:t> </a:t>
            </a:r>
            <a:endParaRPr lang="ru-RU" sz="3200" dirty="0">
              <a:latin typeface="+mn-lt"/>
            </a:endParaRPr>
          </a:p>
        </p:txBody>
      </p:sp>
      <p:pic>
        <p:nvPicPr>
          <p:cNvPr id="1026" name="Picture 2" descr="F:\фото школа 565\DSC_1062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643050"/>
            <a:ext cx="3749675" cy="2499783"/>
          </a:xfrm>
          <a:prstGeom prst="rect">
            <a:avLst/>
          </a:prstGeom>
          <a:noFill/>
        </p:spPr>
      </p:pic>
      <p:pic>
        <p:nvPicPr>
          <p:cNvPr id="1027" name="Picture 3" descr="F:\фото школа 565\IMG_4599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3950" y="2327672"/>
            <a:ext cx="3749675" cy="2812256"/>
          </a:xfrm>
          <a:prstGeom prst="rect">
            <a:avLst/>
          </a:prstGeom>
          <a:noFill/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Междисциплинарное взаимодействие, согласованность всех участников образовательного процесса – основная составляющая улучшения жизнедеятельности детей.</a:t>
            </a:r>
          </a:p>
          <a:p>
            <a:pPr algn="ctr"/>
            <a:endParaRPr lang="ru-RU" dirty="0" smtClean="0"/>
          </a:p>
          <a:p>
            <a:pPr algn="ctr">
              <a:buNone/>
            </a:pPr>
            <a:r>
              <a:rPr lang="ru-RU" dirty="0" smtClean="0"/>
              <a:t>Установление преемственности между детским домом, детским садом и школой способствует сближению условий воспитания и обучения детей дошкольного и школьного возраста. </a:t>
            </a:r>
          </a:p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86000" y="2413338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Наши контакты: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196620, Санкт- Петербург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г. Павловск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ул. Елизаветинская, д. 9 – 15,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литера А,Б,В,Д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т/ факс (812) 452-23-36</a:t>
            </a: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ddi-4 @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mail.ru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1179</TotalTime>
  <Words>692</Words>
  <Application>Microsoft Office PowerPoint</Application>
  <PresentationFormat>Экран (4:3)</PresentationFormat>
  <Paragraphs>110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Справедливость</vt:lpstr>
      <vt:lpstr>СПБ ГБСУСО «Детский дом-интернат для детей с отклонениями в умственном развитии № 4»</vt:lpstr>
      <vt:lpstr>    Закон Российской Федерации  «Об образовании»</vt:lpstr>
      <vt:lpstr>Целевые задачи</vt:lpstr>
      <vt:lpstr>Дошкольное образование</vt:lpstr>
      <vt:lpstr>Количество воспитанников в образовательном процессе</vt:lpstr>
      <vt:lpstr>Школьное образование</vt:lpstr>
      <vt:lpstr>География школьного образования</vt:lpstr>
      <vt:lpstr>Дополнительное образование </vt:lpstr>
      <vt:lpstr>Эффективность дополнительного образования </vt:lpstr>
      <vt:lpstr>Дополнительные программы, реализуемые в ДДИ</vt:lpstr>
      <vt:lpstr>Организация образовательного процесса</vt:lpstr>
      <vt:lpstr>Формы взаимодействия  «воспитатель – учитель – педагог»</vt:lpstr>
      <vt:lpstr>Междисциплинарное взаимодействие</vt:lpstr>
      <vt:lpstr> 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СПБ ГБСУСО «Детский дом-интернат для детей с отклонениями в умственном развитии № 4»</dc:title>
  <dc:creator>евросеть</dc:creator>
  <cp:lastModifiedBy>евросеть</cp:lastModifiedBy>
  <cp:revision>102</cp:revision>
  <cp:lastPrinted>2015-10-16T09:19:37Z</cp:lastPrinted>
  <dcterms:created xsi:type="dcterms:W3CDTF">2015-10-13T19:40:28Z</dcterms:created>
  <dcterms:modified xsi:type="dcterms:W3CDTF">2017-10-08T16:10:45Z</dcterms:modified>
</cp:coreProperties>
</file>