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4"/>
  </p:notesMasterIdLst>
  <p:sldIdLst>
    <p:sldId id="256" r:id="rId2"/>
    <p:sldId id="288" r:id="rId3"/>
    <p:sldId id="289" r:id="rId4"/>
    <p:sldId id="291" r:id="rId5"/>
    <p:sldId id="305" r:id="rId6"/>
    <p:sldId id="293" r:id="rId7"/>
    <p:sldId id="306" r:id="rId8"/>
    <p:sldId id="302" r:id="rId9"/>
    <p:sldId id="295" r:id="rId10"/>
    <p:sldId id="303" r:id="rId11"/>
    <p:sldId id="304" r:id="rId12"/>
    <p:sldId id="300" r:id="rId13"/>
  </p:sldIdLst>
  <p:sldSz cx="9144000" cy="6858000" type="screen4x3"/>
  <p:notesSz cx="6834188" cy="99790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24" autoAdjust="0"/>
    <p:restoredTop sz="91549" autoAdjust="0"/>
  </p:normalViewPr>
  <p:slideViewPr>
    <p:cSldViewPr>
      <p:cViewPr>
        <p:scale>
          <a:sx n="100" d="100"/>
          <a:sy n="100" d="100"/>
        </p:scale>
        <p:origin x="-72" y="10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22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71913" y="0"/>
            <a:ext cx="2960687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298992-D1E4-417A-B150-F75A75D8382F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7713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4213" y="4740275"/>
            <a:ext cx="5467350" cy="4491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78963"/>
            <a:ext cx="29622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71913" y="9478963"/>
            <a:ext cx="2960687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EE61A-62C4-451E-A792-A7FE1391BE1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DF3FD-CF5C-44EE-8848-A2A562DDB87E}" type="datetime1">
              <a:rPr lang="ru-RU" smtClean="0"/>
              <a:t>08.10.2017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E04A2-70AF-490B-BA98-5AC2CA10D23B}" type="datetime1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ECCC1-3EE6-4C8F-AE9A-73D69C119910}" type="datetime1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B1CBA-F8FD-4A93-A8F9-47A2CFF53651}" type="datetime1">
              <a:rPr lang="ru-RU" smtClean="0"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58A05-9B66-495A-8A67-EC647E523222}" type="datetime1">
              <a:rPr lang="ru-RU" smtClean="0"/>
              <a:t>08.10.2017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EEE8E-E787-4573-B56B-FEE4081E6672}" type="datetime1">
              <a:rPr lang="ru-RU" smtClean="0"/>
              <a:t>08.10.2017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B14C5-332F-4F02-A5E0-1D440C9CA967}" type="datetime1">
              <a:rPr lang="ru-RU" smtClean="0"/>
              <a:t>08.10.2017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50346-2867-4302-9BE0-E83BCFF5B5C8}" type="datetime1">
              <a:rPr lang="ru-RU" smtClean="0"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7381E-F9D4-4A6C-B26A-AAA6A10D6AF9}" type="datetime1">
              <a:rPr lang="ru-RU" smtClean="0"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3C2CB-F8DD-4350-A874-935FFF1EB058}" type="datetime1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D31D-FBFA-4E96-AEC2-02C38F9A7191}" type="datetime1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9E312FC-E5F5-4B70-88EE-0A234BBF6BB3}" type="datetime1">
              <a:rPr lang="ru-RU" smtClean="0"/>
              <a:t>08.10.2017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3284984"/>
            <a:ext cx="6400800" cy="1872208"/>
          </a:xfrm>
        </p:spPr>
        <p:txBody>
          <a:bodyPr>
            <a:normAutofit fontScale="25000" lnSpcReduction="20000"/>
          </a:bodyPr>
          <a:lstStyle/>
          <a:p>
            <a:endParaRPr lang="en-US" sz="6200" b="1" dirty="0" smtClean="0"/>
          </a:p>
          <a:p>
            <a:r>
              <a:rPr lang="ru-RU" sz="6600" b="1" dirty="0" smtClean="0"/>
              <a:t>«Значимость профессиональной компетентности и личностной состоятельности воспитателя как социально-значимого взрослого в жизни воспитанников ДДИ. Преемственность в работе специалистов, непосредственно взаимодействующих с детьми в группе: воспитатель – младший медицинский персонал»</a:t>
            </a:r>
            <a:endParaRPr lang="ru-RU" sz="6600" dirty="0" smtClean="0"/>
          </a:p>
          <a:p>
            <a:endParaRPr lang="ru-RU" sz="6200" b="1" dirty="0"/>
          </a:p>
          <a:p>
            <a:endParaRPr lang="ru-RU" sz="6200" dirty="0"/>
          </a:p>
          <a:p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СПБ ГБСУСО «Детский дом-интернат для детей с отклонениями в умственном развитии № 4»</a:t>
            </a:r>
            <a:endParaRPr lang="ru-RU" sz="3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581128"/>
            <a:ext cx="1979712" cy="2170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000" b="1" dirty="0" smtClean="0">
                <a:latin typeface="+mn-lt"/>
              </a:rPr>
              <a:t>Психологические, педагогические, личные потребности ребенка в общении со взрослым, в игре и развитии, в постоянной заботе о физической и эмоциональной безопасности</a:t>
            </a:r>
            <a:endParaRPr lang="ru-RU" sz="2000" b="1" dirty="0">
              <a:latin typeface="+mn-lt"/>
            </a:endParaRPr>
          </a:p>
        </p:txBody>
      </p:sp>
      <p:pic>
        <p:nvPicPr>
          <p:cNvPr id="4098" name="Picture 2" descr="C:\Users\Ольга\Desktop\реферат по праву\14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447800"/>
            <a:ext cx="6096000" cy="4572000"/>
          </a:xfrm>
          <a:prstGeom prst="rect">
            <a:avLst/>
          </a:prstGeom>
          <a:noFill/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12605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+mn-lt"/>
              </a:rPr>
              <a:t>Основные ожидания от деятельности воспитателя</a:t>
            </a:r>
            <a:endParaRPr lang="ru-RU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/>
              <a:t>Умение понять и принять «особого» ребенка</a:t>
            </a:r>
          </a:p>
          <a:p>
            <a:r>
              <a:rPr lang="ru-RU" dirty="0" smtClean="0"/>
              <a:t>Умение устанавливать эмоциональный контакт</a:t>
            </a:r>
          </a:p>
          <a:p>
            <a:r>
              <a:rPr lang="ru-RU" dirty="0" smtClean="0"/>
              <a:t>Уважение человеческого достоинства в отношении к детям и коллегам</a:t>
            </a:r>
          </a:p>
          <a:p>
            <a:r>
              <a:rPr lang="ru-RU" dirty="0" smtClean="0"/>
              <a:t>Педагогический оптимизм</a:t>
            </a:r>
          </a:p>
          <a:p>
            <a:r>
              <a:rPr lang="ru-RU" dirty="0" smtClean="0"/>
              <a:t>Желание совершенствоваться в профессии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5640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Учит жить в социуме, эмоционально переживая жизненные ситуации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Учит социально – бытовым навыкам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Учит умению общаться со сверстниками, со взрослыми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+mn-lt"/>
              </a:rPr>
              <a:t>«Воспитатель – социально – значимый, близкий взрослый»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8531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Ольга\Desktop\реферат по праву\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3362" y="1447800"/>
            <a:ext cx="2571750" cy="4572000"/>
          </a:xfrm>
          <a:prstGeom prst="rect">
            <a:avLst/>
          </a:prstGeom>
          <a:noFill/>
        </p:spPr>
      </p:pic>
      <p:pic>
        <p:nvPicPr>
          <p:cNvPr id="2051" name="Picture 3" descr="C:\Users\Ольга\Desktop\реферат по праву\49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3950" y="2482932"/>
            <a:ext cx="3749675" cy="2501736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latin typeface="+mn-lt"/>
              </a:rPr>
              <a:t>Должностные обязанности младшего медицинского персонала с педагогической направленностью</a:t>
            </a:r>
            <a:endParaRPr lang="ru-RU" sz="28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Совместно с воспитателем и в его отсутствие:</a:t>
            </a:r>
          </a:p>
          <a:p>
            <a:pPr marL="0" indent="0" algn="just">
              <a:buFont typeface="Arial" pitchFamily="34" charset="0"/>
              <a:buChar char="•"/>
            </a:pPr>
            <a:r>
              <a:rPr lang="ru-RU" dirty="0" smtClean="0"/>
              <a:t> Помощь в организации </a:t>
            </a:r>
            <a:r>
              <a:rPr lang="ru-RU" dirty="0" err="1" smtClean="0"/>
              <a:t>воспитательно</a:t>
            </a:r>
            <a:r>
              <a:rPr lang="ru-RU" dirty="0" smtClean="0"/>
              <a:t> – образовательной деятельности</a:t>
            </a:r>
          </a:p>
          <a:p>
            <a:pPr marL="0" indent="0" algn="just">
              <a:buFont typeface="Arial" pitchFamily="34" charset="0"/>
              <a:buChar char="•"/>
            </a:pPr>
            <a:r>
              <a:rPr lang="ru-RU" dirty="0" smtClean="0"/>
              <a:t> Формирование культурно – гигиенических навыков</a:t>
            </a:r>
          </a:p>
          <a:p>
            <a:pPr marL="0" indent="0" algn="just">
              <a:buFont typeface="Arial" pitchFamily="34" charset="0"/>
              <a:buChar char="•"/>
            </a:pPr>
            <a:r>
              <a:rPr lang="ru-RU" dirty="0" smtClean="0"/>
              <a:t> Поддержание эмоциональной обстановки в группе</a:t>
            </a:r>
          </a:p>
          <a:p>
            <a:pPr marL="0" indent="0" algn="just">
              <a:buFont typeface="Arial" pitchFamily="34" charset="0"/>
              <a:buChar char="•"/>
            </a:pPr>
            <a:r>
              <a:rPr lang="ru-RU" dirty="0" smtClean="0"/>
              <a:t> Сопровождение на прогулках и выездных мероприятиях</a:t>
            </a:r>
          </a:p>
          <a:p>
            <a:pPr marL="0" indent="0" algn="just">
              <a:buFont typeface="Arial" pitchFamily="34" charset="0"/>
              <a:buChar char="•"/>
            </a:pPr>
            <a:r>
              <a:rPr lang="ru-RU" dirty="0" smtClean="0"/>
              <a:t> Участие в закаливающих процедурах и оздоровительных процедурах</a:t>
            </a:r>
          </a:p>
          <a:p>
            <a:pPr marL="0" indent="0" algn="just">
              <a:buNone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72186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Ольга\Desktop\дди\педсовет\IMG_067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858962"/>
            <a:ext cx="3749675" cy="3749675"/>
          </a:xfrm>
          <a:prstGeom prst="rect">
            <a:avLst/>
          </a:prstGeom>
          <a:noFill/>
        </p:spPr>
      </p:pic>
      <p:pic>
        <p:nvPicPr>
          <p:cNvPr id="1029" name="Picture 5" descr="C:\Users\Ольга\Desktop\дди\педсовет\P1060545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3950" y="2327672"/>
            <a:ext cx="3749675" cy="2812256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latin typeface="+mn-lt"/>
              </a:rPr>
              <a:t>Организация быта</a:t>
            </a:r>
            <a:endParaRPr lang="ru-RU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Рациональное распределение обязанностей воспитателя и младшей медицинской сестры</a:t>
            </a:r>
          </a:p>
          <a:p>
            <a:r>
              <a:rPr lang="ru-RU" dirty="0" smtClean="0"/>
              <a:t>Совместно выработанные подходы в организации бытовой деятельности</a:t>
            </a:r>
          </a:p>
          <a:p>
            <a:r>
              <a:rPr lang="ru-RU" dirty="0" smtClean="0"/>
              <a:t>Материально – техническая база</a:t>
            </a:r>
          </a:p>
          <a:p>
            <a:r>
              <a:rPr lang="ru-RU" dirty="0" smtClean="0"/>
              <a:t>Осознанное создание уютной, домашней обстановки для воспитанников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600" dirty="0" smtClean="0">
                <a:latin typeface="+mn-lt"/>
              </a:rPr>
              <a:t>Результаты взаимодействия</a:t>
            </a:r>
            <a:br>
              <a:rPr lang="ru-RU" sz="2600" dirty="0" smtClean="0">
                <a:latin typeface="+mn-lt"/>
              </a:rPr>
            </a:br>
            <a:r>
              <a:rPr lang="ru-RU" sz="2600" dirty="0" smtClean="0">
                <a:latin typeface="+mn-lt"/>
              </a:rPr>
              <a:t> «воспитатель – младший медицинский персонал»</a:t>
            </a:r>
            <a:endParaRPr lang="ru-RU" sz="2600" dirty="0">
              <a:latin typeface="+mn-lt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Уменьшение количества </a:t>
            </a:r>
            <a:r>
              <a:rPr lang="ru-RU" dirty="0" err="1" smtClean="0"/>
              <a:t>самостимуляций</a:t>
            </a:r>
            <a:r>
              <a:rPr lang="ru-RU" dirty="0" smtClean="0"/>
              <a:t> и стереотипных действий </a:t>
            </a:r>
          </a:p>
          <a:p>
            <a:r>
              <a:rPr lang="ru-RU" dirty="0" smtClean="0"/>
              <a:t>Вовлеченность в игру</a:t>
            </a:r>
          </a:p>
          <a:p>
            <a:r>
              <a:rPr lang="ru-RU" dirty="0" smtClean="0"/>
              <a:t>Значительное улучшение условий проживания</a:t>
            </a:r>
          </a:p>
          <a:p>
            <a:r>
              <a:rPr lang="ru-RU" dirty="0" smtClean="0"/>
              <a:t>Изменение качества социально – эмоционального окружения 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/>
          <p:cNvPicPr>
            <a:picLocks noGrp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785786" y="428604"/>
            <a:ext cx="3749675" cy="2416175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3074" name="Picture 2" descr="C:\Users\Ольга\AppData\Local\Temp\image-0-02-05-f90991b6c0d7e828a90dbf23ad2ca98517e07d12a590711772fc9460ef17a05c-V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1000108"/>
            <a:ext cx="3749675" cy="4037013"/>
          </a:xfrm>
          <a:prstGeom prst="rect">
            <a:avLst/>
          </a:prstGeom>
          <a:noFill/>
        </p:spPr>
      </p:pic>
      <p:pic>
        <p:nvPicPr>
          <p:cNvPr id="3076" name="Picture 4" descr="C:\Users\Ольга\Desktop\дди\121NIKON\DSCN946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3000372"/>
            <a:ext cx="4429156" cy="3143272"/>
          </a:xfrm>
          <a:prstGeom prst="rect">
            <a:avLst/>
          </a:prstGeom>
          <a:noFill/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Ольга\Desktop\реферат по праву\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643050"/>
            <a:ext cx="3749675" cy="3749675"/>
          </a:xfrm>
          <a:prstGeom prst="rect">
            <a:avLst/>
          </a:prstGeom>
          <a:noFill/>
        </p:spPr>
      </p:pic>
      <p:pic>
        <p:nvPicPr>
          <p:cNvPr id="1027" name="Picture 3" descr="C:\Users\Ольга\Desktop\реферат по праву\7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2357430"/>
            <a:ext cx="3749675" cy="2498015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52884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86000" y="2413338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Наши контакты: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196620 Санкт- Петербург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г. Павловск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ул. Елизаветинская д. 9 – 15, литера А,Б,В,Д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т/ факс (812) 452-23-36</a:t>
            </a: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ddi-4 @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mail.ru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1139</TotalTime>
  <Words>276</Words>
  <Application>Microsoft Office PowerPoint</Application>
  <PresentationFormat>Экран (4:3)</PresentationFormat>
  <Paragraphs>54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Справедливость</vt:lpstr>
      <vt:lpstr>СПБ ГБСУСО «Детский дом-интернат для детей с отклонениями в умственном развитии № 4»</vt:lpstr>
      <vt:lpstr>Психологические, педагогические, личные потребности ребенка в общении со взрослым, в игре и развитии, в постоянной заботе о физической и эмоциональной безопасности</vt:lpstr>
      <vt:lpstr>Основные ожидания от деятельности воспитателя</vt:lpstr>
      <vt:lpstr>«Воспитатель – социально – значимый, близкий взрослый»</vt:lpstr>
      <vt:lpstr>Слайд 5</vt:lpstr>
      <vt:lpstr>Должностные обязанности младшего медицинского персонала с педагогической направленностью</vt:lpstr>
      <vt:lpstr>Слайд 7</vt:lpstr>
      <vt:lpstr>Организация быта</vt:lpstr>
      <vt:lpstr>Результаты взаимодействия  «воспитатель – младший медицинский персонал»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СПБ ГБСУСО «Детский дом-интернат для детей с отклонениями в умственном развитии № 4»</dc:title>
  <dc:creator>евросеть</dc:creator>
  <cp:lastModifiedBy>евросеть</cp:lastModifiedBy>
  <cp:revision>90</cp:revision>
  <cp:lastPrinted>2015-10-16T09:19:37Z</cp:lastPrinted>
  <dcterms:created xsi:type="dcterms:W3CDTF">2015-10-13T19:40:28Z</dcterms:created>
  <dcterms:modified xsi:type="dcterms:W3CDTF">2017-10-08T16:11:48Z</dcterms:modified>
</cp:coreProperties>
</file>