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1" r:id="rId3"/>
    <p:sldId id="265" r:id="rId4"/>
    <p:sldId id="279" r:id="rId5"/>
    <p:sldId id="259" r:id="rId6"/>
    <p:sldId id="285" r:id="rId7"/>
    <p:sldId id="261" r:id="rId8"/>
    <p:sldId id="287" r:id="rId9"/>
    <p:sldId id="289" r:id="rId10"/>
    <p:sldId id="262" r:id="rId11"/>
    <p:sldId id="270" r:id="rId12"/>
    <p:sldId id="266" r:id="rId13"/>
    <p:sldId id="284" r:id="rId14"/>
    <p:sldId id="263" r:id="rId15"/>
    <p:sldId id="286" r:id="rId16"/>
    <p:sldId id="290" r:id="rId17"/>
    <p:sldId id="277" r:id="rId18"/>
    <p:sldId id="272" r:id="rId19"/>
    <p:sldId id="274" r:id="rId20"/>
    <p:sldId id="278" r:id="rId21"/>
    <p:sldId id="291" r:id="rId22"/>
    <p:sldId id="264" r:id="rId23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BA88A-971A-427B-B000-3030A7395FA8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7E829-5F7A-4F04-9637-AEC0F18CF6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F5D66-09FD-4FA4-86BC-335AFF6BB7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02F6E-0287-4BDD-8376-42BC45439E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02F6E-0287-4BDD-8376-42BC45439E8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3AA82-4DE6-4000-857A-CB0A20CAAFE1}" type="datetime1">
              <a:rPr lang="ru-RU" smtClean="0"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735E-1707-41BD-A6CF-7A01B992F16D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FCD8-4CEC-4A7A-B254-F879233C7797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215-950B-43A7-AD29-57E7688EC7CA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C0C7E-585D-4975-BE84-21AE3AAB1AC5}" type="datetime1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DAA7-ECCD-4C1A-BE32-D6F559EB8F87}" type="datetime1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4942A-F711-4911-BE67-707A43090D89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08A1-B78F-4B7C-BB54-E217339FB32E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9A3E-6D58-4F12-B937-1B057E481918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6809-942A-4210-82FB-0E11DB334B5D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645B6-4697-40A0-8126-10959CD54975}" type="datetime1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35CAA-2096-4BD5-B5E4-CDE5C5C0EF7A}" type="datetime1">
              <a:rPr lang="ru-RU" smtClean="0"/>
              <a:t>08.10.2017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5C9C5-A03D-4FEB-99B1-140DF26CC5DC}" type="datetime1">
              <a:rPr lang="ru-RU" smtClean="0"/>
              <a:t>08.10.2017</a:t>
            </a:fld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33D4E-FB23-4BB5-AB6C-0F982CB28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5ABBDE-265D-45A2-8B96-38EA1604A22C}" type="datetime1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pull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6237312"/>
            <a:ext cx="6400800" cy="5040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Заместитель директора по УВР </a:t>
            </a:r>
            <a:r>
              <a:rPr lang="ru-RU" sz="2400" dirty="0" err="1" smtClean="0">
                <a:solidFill>
                  <a:schemeClr val="tx1"/>
                </a:solidFill>
              </a:rPr>
              <a:t>Рулёв</a:t>
            </a:r>
            <a:r>
              <a:rPr lang="ru-RU" sz="2400" dirty="0" smtClean="0">
                <a:solidFill>
                  <a:schemeClr val="tx1"/>
                </a:solidFill>
              </a:rPr>
              <a:t> И.С.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578" y="1467188"/>
            <a:ext cx="8686800" cy="1470025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+mn-lt"/>
              </a:rPr>
              <a:t>СПБ ГБСУСО «Детский дом-интернат для детей с отклонениями в умственном развитии № 4»</a:t>
            </a:r>
            <a:endParaRPr lang="ru-RU" sz="3200" dirty="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51421"/>
            <a:ext cx="1905000" cy="191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3175472"/>
            <a:ext cx="55801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/>
              <a:t>Особенности организации обучения детей в ДДИ по программам дошкольного и дополнительного образования. Гармонизация образовательного процесса в ДДИ с учетом специфических особенностей психофизического развития детей. Лицензионные требования; </a:t>
            </a:r>
          </a:p>
          <a:p>
            <a:pPr algn="ctr">
              <a:buNone/>
            </a:pPr>
            <a:r>
              <a:rPr lang="ru-RU" b="1" dirty="0"/>
              <a:t>опыт реализации работы; </a:t>
            </a:r>
          </a:p>
          <a:p>
            <a:pPr algn="ctr">
              <a:buNone/>
            </a:pPr>
            <a:r>
              <a:rPr lang="ru-RU" b="1" dirty="0"/>
              <a:t>современные подходы к формированию групп обучения и проведению </a:t>
            </a:r>
            <a:r>
              <a:rPr lang="ru-RU" b="1" dirty="0" smtClean="0"/>
              <a:t>занятий»</a:t>
            </a:r>
            <a:endParaRPr lang="ru-RU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Нормативная база организации обучения воспитанников ДДИ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496" y="1475656"/>
            <a:ext cx="9108504" cy="4572000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marL="144000" indent="360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dirty="0" smtClean="0"/>
              <a:t>    Закон РФ «Об образовании» (273 – ФЗ) от 29.12.2012г.</a:t>
            </a:r>
          </a:p>
          <a:p>
            <a:pPr marL="144000" indent="360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dirty="0" smtClean="0"/>
              <a:t>    Приказ Министерства образования и науки РФ от 29.08.2013г.№1008 «Об утверждении порядка организации и осуществления образовательной деятельности по дополнительным общеобразовательным программам.»</a:t>
            </a:r>
          </a:p>
          <a:p>
            <a:pPr marL="144000" indent="360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dirty="0" smtClean="0"/>
              <a:t>    Письмо Министерства Образования и Науки Российской Федерации от 4 сентября 2015 года № ВК – 2166</a:t>
            </a:r>
            <a:r>
              <a:rPr lang="en-US" sz="2400" dirty="0" smtClean="0"/>
              <a:t>/0</a:t>
            </a:r>
            <a:r>
              <a:rPr lang="ru-RU" sz="2400" dirty="0" smtClean="0"/>
              <a:t>7. </a:t>
            </a:r>
          </a:p>
          <a:p>
            <a:pPr marL="144000" indent="360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dirty="0" smtClean="0"/>
              <a:t>   Распоряжение Комитета  по образованию № 617 – Р от 01.03.2017г.</a:t>
            </a:r>
          </a:p>
          <a:p>
            <a:pPr marL="144000" indent="360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dirty="0" smtClean="0"/>
              <a:t>   Постановление Правительства РФ от 15.04.2014 N 295 "Об утверждении государственной программы Российской Федерации "Развитие образования" на 2013-2020 годы";</a:t>
            </a:r>
            <a:endParaRPr lang="ru-RU" sz="2400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404664"/>
            <a:ext cx="8579296" cy="561513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</a:p>
          <a:p>
            <a:pPr algn="ctr">
              <a:buNone/>
            </a:pPr>
            <a:r>
              <a:rPr lang="ru-RU" sz="2800" dirty="0" smtClean="0"/>
              <a:t>С 2014 года в ДДИ проходит модернизация </a:t>
            </a:r>
          </a:p>
          <a:p>
            <a:pPr algn="ctr">
              <a:buNone/>
            </a:pPr>
            <a:r>
              <a:rPr lang="ru-RU" sz="2800" dirty="0" smtClean="0"/>
              <a:t>в соответствии с</a:t>
            </a:r>
          </a:p>
          <a:p>
            <a:pPr algn="ctr">
              <a:buNone/>
            </a:pPr>
            <a:r>
              <a:rPr lang="ru-RU" sz="2800" b="1" dirty="0"/>
              <a:t>п</a:t>
            </a:r>
            <a:r>
              <a:rPr lang="ru-RU" sz="2800" b="1" dirty="0" smtClean="0"/>
              <a:t>остановлением Правительства РФ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b="1" dirty="0"/>
              <a:t>от 24.05.2014 г. № 481</a:t>
            </a:r>
          </a:p>
          <a:p>
            <a:pPr algn="ctr">
              <a:buNone/>
            </a:pPr>
            <a:r>
              <a:rPr lang="ru-RU" sz="2800" dirty="0" smtClean="0">
                <a:cs typeface="Times New Roman" pitchFamily="18" charset="0"/>
              </a:rPr>
              <a:t> </a:t>
            </a:r>
            <a:r>
              <a:rPr lang="ru-RU" sz="2800" b="1" dirty="0" smtClean="0"/>
              <a:t>«Об устройстве детей-сирот и детей, оставшихся без попечения родителей, в организации для детей-сирот и детей, оставшихся без попечения родителей»</a:t>
            </a:r>
            <a:r>
              <a:rPr lang="ru-RU" sz="2800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Кадровое обеспечение образовательного процесса педагогическими работниками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52565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sz="9600" dirty="0" smtClean="0"/>
              <a:t>Воспитатели – 91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Старшие воспитатели – 4 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Педагоги – психологи – 3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Логопеды – 5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Социальные педагоги – 2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Педагог – организатор – 1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Инструктора по физической культуре – 1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Педагоги дополнительного образования – 8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Методист – 1</a:t>
            </a:r>
          </a:p>
          <a:p>
            <a:pPr>
              <a:spcAft>
                <a:spcPts val="600"/>
              </a:spcAft>
            </a:pPr>
            <a:r>
              <a:rPr lang="ru-RU" sz="9600" dirty="0" smtClean="0"/>
              <a:t>Всего 116 педагогов</a:t>
            </a:r>
            <a:r>
              <a:rPr lang="ru-RU" sz="9600" dirty="0"/>
              <a:t> и</a:t>
            </a:r>
            <a:r>
              <a:rPr lang="ru-RU" sz="9600" dirty="0" smtClean="0"/>
              <a:t>з них имеют образование:  высшее – 69, </a:t>
            </a:r>
            <a:r>
              <a:rPr lang="ru-RU" sz="9600" dirty="0"/>
              <a:t>с</a:t>
            </a:r>
            <a:r>
              <a:rPr lang="ru-RU" sz="9600" dirty="0" smtClean="0"/>
              <a:t>реднее – 47, категорию:  высшую</a:t>
            </a:r>
            <a:r>
              <a:rPr lang="en-US" sz="9600" dirty="0" smtClean="0"/>
              <a:t> – 19</a:t>
            </a:r>
            <a:r>
              <a:rPr lang="ru-RU" sz="9600" dirty="0" smtClean="0"/>
              <a:t>, первую – </a:t>
            </a:r>
            <a:r>
              <a:rPr lang="en-US" sz="9600" dirty="0" smtClean="0"/>
              <a:t>50</a:t>
            </a:r>
            <a:r>
              <a:rPr lang="ru-RU" sz="9600" dirty="0" smtClean="0"/>
              <a:t>.</a:t>
            </a:r>
          </a:p>
          <a:p>
            <a:endParaRPr lang="ru-RU" sz="7400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700808"/>
            <a:ext cx="8928992" cy="5157192"/>
          </a:xfrm>
        </p:spPr>
        <p:txBody>
          <a:bodyPr>
            <a:normAutofit/>
          </a:bodyPr>
          <a:lstStyle/>
          <a:p>
            <a:pPr algn="just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sz="2400" dirty="0" smtClean="0"/>
              <a:t>Создание </a:t>
            </a:r>
            <a:r>
              <a:rPr lang="ru-RU" sz="2400" dirty="0"/>
              <a:t>условий для успешной социализации и адаптации детей с ОВЗ в процессе развития, обучения, воспитания, сохранения и укрепления здоровья в</a:t>
            </a:r>
            <a:r>
              <a:rPr lang="ru-RU" sz="2400" dirty="0" smtClean="0"/>
              <a:t> образовательном процессе.</a:t>
            </a:r>
            <a:endParaRPr lang="ru-RU" sz="2400" dirty="0" smtClean="0">
              <a:cs typeface="Times New Roman" pitchFamily="18" charset="0"/>
            </a:endParaRPr>
          </a:p>
          <a:p>
            <a:pPr algn="just" eaLnBrk="1" hangingPunct="1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sz="2400" dirty="0" smtClean="0">
                <a:cs typeface="Times New Roman" pitchFamily="18" charset="0"/>
              </a:rPr>
              <a:t>Обеспечение и создание наиболее благоприятных возрасту и состоянию здоровья условий жизнедеятельности воспитанников</a:t>
            </a:r>
          </a:p>
          <a:p>
            <a:pPr algn="just" eaLnBrk="1" hangingPunct="1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sz="2400" dirty="0" smtClean="0">
                <a:cs typeface="Times New Roman" pitchFamily="18" charset="0"/>
              </a:rPr>
              <a:t>Организация мероприятия учебно-воспитательного направления </a:t>
            </a:r>
          </a:p>
          <a:p>
            <a:pPr algn="just" eaLnBrk="1" hangingPunct="1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sz="2400" dirty="0" smtClean="0">
                <a:cs typeface="Times New Roman" pitchFamily="18" charset="0"/>
              </a:rPr>
              <a:t>Организация обучения детей-инвалидов с учётом их физических и умственных особенностей</a:t>
            </a:r>
          </a:p>
          <a:p>
            <a:pPr algn="just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sz="2400" dirty="0"/>
              <a:t>Оказание комплексной психолого-педагогической и социальной помощи детям и подросткам с умеренной и тяжелой степенью умственной отсталости, осуществление образовательной деятельности по программам дополнительного общеразвивающего </a:t>
            </a:r>
            <a:r>
              <a:rPr lang="ru-RU" sz="2400" dirty="0" smtClean="0"/>
              <a:t>образования</a:t>
            </a:r>
            <a:endParaRPr lang="ru-RU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116632"/>
            <a:ext cx="7829576" cy="144016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Направления деятельности учреждения, реализуемые отделением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педагогической помощи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568" y="44624"/>
            <a:ext cx="8712968" cy="151216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</a:rPr>
              <a:t>Организация деятельности отделения психолого-педагогической помощи и дополнительного общеразвивающего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образования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1568" y="1570536"/>
            <a:ext cx="8496944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2000" dirty="0" smtClean="0"/>
              <a:t>    </a:t>
            </a:r>
            <a:r>
              <a:rPr lang="ru-RU" sz="2000" dirty="0" smtClean="0"/>
              <a:t>К </a:t>
            </a:r>
            <a:r>
              <a:rPr lang="ru-RU" sz="2000" dirty="0"/>
              <a:t>основным направлениям деятельности отделения психолого-педагогической помощи </a:t>
            </a:r>
            <a:r>
              <a:rPr lang="ru-RU" sz="2000" dirty="0" smtClean="0"/>
              <a:t>относятся:</a:t>
            </a:r>
          </a:p>
          <a:p>
            <a:pPr lvl="0"/>
            <a:r>
              <a:rPr lang="ru-RU" sz="2000" dirty="0" smtClean="0"/>
              <a:t>Осуществление </a:t>
            </a:r>
            <a:r>
              <a:rPr lang="ru-RU" sz="2000" dirty="0"/>
              <a:t>образовательной деятельности по программам дополнительного общеразвивающего </a:t>
            </a:r>
            <a:r>
              <a:rPr lang="ru-RU" sz="2000" dirty="0" smtClean="0"/>
              <a:t>образования</a:t>
            </a:r>
          </a:p>
          <a:p>
            <a:pPr lvl="0"/>
            <a:r>
              <a:rPr lang="ru-RU" sz="2000" dirty="0" smtClean="0"/>
              <a:t>Оказание </a:t>
            </a:r>
            <a:r>
              <a:rPr lang="ru-RU" sz="2000" dirty="0"/>
              <a:t>комплексной психолого-педагогической и социальной помощи </a:t>
            </a:r>
            <a:endParaRPr lang="ru-RU" sz="2000" dirty="0" smtClean="0"/>
          </a:p>
          <a:p>
            <a:r>
              <a:rPr lang="ru-RU" sz="2000" dirty="0"/>
              <a:t> Психолого-педагогическая и социальная диагностика - изучение личности ребёнка, выявление его </a:t>
            </a:r>
            <a:r>
              <a:rPr lang="ru-RU" sz="2000" dirty="0" smtClean="0"/>
              <a:t>способностей</a:t>
            </a:r>
          </a:p>
          <a:p>
            <a:r>
              <a:rPr lang="ru-RU" sz="2000" dirty="0"/>
              <a:t>Социально-педагогическое и психологическое консультирование </a:t>
            </a:r>
            <a:endParaRPr lang="ru-RU" sz="2000" dirty="0" smtClean="0"/>
          </a:p>
          <a:p>
            <a:r>
              <a:rPr lang="ru-RU" sz="2000" dirty="0"/>
              <a:t>Организационно-методическая деятельность: организационно-методическая и научно-методическая работа (анализ и обобщение результатов коррекционно-развивающего воспитания и обучения детей и подростков с умственной отсталостью, разработка рекомендаций по его совершенствованию)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44608" y="1556792"/>
            <a:ext cx="4038600" cy="4525963"/>
          </a:xfrm>
        </p:spPr>
        <p:txBody>
          <a:bodyPr>
            <a:normAutofit/>
          </a:bodyPr>
          <a:lstStyle/>
          <a:p>
            <a:pPr lvl="8"/>
            <a:r>
              <a:rPr lang="en-US" dirty="0" smtClean="0"/>
              <a:t>..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8" name="Rectangle 8"/>
          <p:cNvSpPr>
            <a:spLocks noGrp="1" noChangeArrowheads="1"/>
          </p:cNvSpPr>
          <p:nvPr>
            <p:ph idx="1"/>
          </p:nvPr>
        </p:nvSpPr>
        <p:spPr>
          <a:xfrm>
            <a:off x="251520" y="548680"/>
            <a:ext cx="8712968" cy="6120680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lnSpc>
                <a:spcPct val="80000"/>
              </a:lnSpc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Занятия в группах (индивидуальные, подгрупповые)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Занятия с педагогами-психологами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Занятия с социальными педагогами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Логопедические занятия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Занятия по адаптивной физкультуре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Спортивные секции 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Кулинария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Изостудия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Природная мозаика 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Музыкальные занятия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Танцевальный ансамбль</a:t>
            </a:r>
          </a:p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Основы компьютерной грамотности</a:t>
            </a:r>
            <a:endParaRPr lang="en-US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300" dirty="0" smtClean="0"/>
              <a:t>Все воспитанники ДДИ получают общее образование в школах Санкт-Петербурга на основании заключения ЦМПК (форма обучения классно-урочное или надомное)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8640"/>
            <a:ext cx="7772400" cy="43204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воспитанников ДДИ организованы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7969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Особенности организации образовательного процесса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268760"/>
            <a:ext cx="7740860" cy="478316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dirty="0" smtClean="0"/>
              <a:t>    Определяются спецификой формирования  групп воспитанников, календарно-тематическим планированием, составлением расписаний занятий, графиков работы, выбора методов, приемов обучения, проведения консилиумов, консультаций, организации комплексного сопровождения.</a:t>
            </a:r>
          </a:p>
          <a:p>
            <a:pPr marL="0" indent="0" algn="just">
              <a:buNone/>
            </a:pPr>
            <a:r>
              <a:rPr lang="ru-RU" sz="2400" dirty="0" smtClean="0"/>
              <a:t>    Все воспитанники ДДИ получают общее образование в школах Санкт-Петербурга на основании заключения ЦПМПК (форма обучения классно-урочное или надомное):</a:t>
            </a:r>
          </a:p>
          <a:p>
            <a:pPr algn="just">
              <a:buNone/>
            </a:pPr>
            <a:r>
              <a:rPr lang="ru-RU" sz="2400" dirty="0" smtClean="0"/>
              <a:t>ГОУ Школа-интернат№68 Пушкинского района,</a:t>
            </a:r>
          </a:p>
          <a:p>
            <a:pPr algn="just">
              <a:buNone/>
            </a:pPr>
            <a:r>
              <a:rPr lang="ru-RU" sz="2400" dirty="0" smtClean="0"/>
              <a:t>ГОУ Школа-интернат№67 Пушкинского района,</a:t>
            </a:r>
          </a:p>
          <a:p>
            <a:pPr algn="just">
              <a:buNone/>
            </a:pPr>
            <a:r>
              <a:rPr lang="ru-RU" sz="2400" dirty="0" smtClean="0"/>
              <a:t>ГОУ Школа-интернат№16 Пушкинского района,</a:t>
            </a:r>
          </a:p>
          <a:p>
            <a:pPr algn="just">
              <a:buNone/>
            </a:pPr>
            <a:r>
              <a:rPr lang="ru-RU" sz="2400" dirty="0" smtClean="0"/>
              <a:t>ГОУ Школа№607 Пушкинского района,</a:t>
            </a:r>
          </a:p>
          <a:p>
            <a:pPr algn="just">
              <a:buNone/>
            </a:pPr>
            <a:r>
              <a:rPr lang="ru-RU" sz="2400" dirty="0" smtClean="0"/>
              <a:t>ГСОУ Школа№565 Кировского района,</a:t>
            </a:r>
          </a:p>
          <a:p>
            <a:pPr algn="just">
              <a:buNone/>
            </a:pPr>
            <a:r>
              <a:rPr lang="ru-RU" sz="2400" dirty="0" smtClean="0"/>
              <a:t>ГСОУ Школа №25 Петроградского района.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11521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Направления 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деятельности отделения является: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496944" cy="46805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dirty="0"/>
              <a:t>Р</a:t>
            </a:r>
            <a:r>
              <a:rPr lang="ru-RU" dirty="0" smtClean="0"/>
              <a:t>еализация </a:t>
            </a:r>
            <a:r>
              <a:rPr lang="ru-RU" dirty="0"/>
              <a:t>программ </a:t>
            </a:r>
            <a:r>
              <a:rPr lang="ru-RU" dirty="0" smtClean="0"/>
              <a:t>дополнительного и дошкольного </a:t>
            </a:r>
            <a:r>
              <a:rPr lang="ru-RU" dirty="0"/>
              <a:t>образования по социально-педагогической, художественно-эстетической, физкультурно-оздоровительной направленности</a:t>
            </a:r>
            <a:r>
              <a:rPr lang="ru-RU" dirty="0" smtClean="0"/>
              <a:t>;</a:t>
            </a:r>
          </a:p>
          <a:p>
            <a:pPr>
              <a:spcBef>
                <a:spcPts val="1200"/>
              </a:spcBef>
            </a:pPr>
            <a:r>
              <a:rPr lang="ru-RU" dirty="0"/>
              <a:t>О</a:t>
            </a:r>
            <a:r>
              <a:rPr lang="ru-RU" dirty="0" smtClean="0"/>
              <a:t>рганизация коррекционно-развивающих занятий; </a:t>
            </a:r>
          </a:p>
          <a:p>
            <a:pPr>
              <a:spcBef>
                <a:spcPts val="1200"/>
              </a:spcBef>
            </a:pPr>
            <a:r>
              <a:rPr lang="ru-RU" dirty="0"/>
              <a:t>П</a:t>
            </a:r>
            <a:r>
              <a:rPr lang="ru-RU" dirty="0" smtClean="0"/>
              <a:t>роведение </a:t>
            </a:r>
            <a:r>
              <a:rPr lang="ru-RU" dirty="0"/>
              <a:t>индивидуальных и подгрупповых </a:t>
            </a:r>
            <a:r>
              <a:rPr lang="ru-RU" dirty="0" smtClean="0"/>
              <a:t>занятий;</a:t>
            </a:r>
          </a:p>
          <a:p>
            <a:pPr lvl="0">
              <a:spcBef>
                <a:spcPts val="1200"/>
              </a:spcBef>
            </a:pPr>
            <a:r>
              <a:rPr lang="ru-RU" dirty="0"/>
              <a:t>П</a:t>
            </a:r>
            <a:r>
              <a:rPr lang="ru-RU" dirty="0" smtClean="0"/>
              <a:t>сихолого-педагогическое </a:t>
            </a:r>
            <a:r>
              <a:rPr lang="ru-RU" dirty="0"/>
              <a:t>сопровождение детей с тяжёлыми и множественными нарушениями </a:t>
            </a:r>
            <a:r>
              <a:rPr lang="ru-RU" dirty="0" smtClean="0"/>
              <a:t>развития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19465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17" descr="IMGP432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476672"/>
            <a:ext cx="3657037" cy="2742778"/>
          </a:xfrm>
        </p:spPr>
      </p:pic>
      <p:pic>
        <p:nvPicPr>
          <p:cNvPr id="20484" name="Picture 18" descr="DSC06151"/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3" cstate="print"/>
          <a:srcRect l="5908" t="24262" r="1541"/>
          <a:stretch/>
        </p:blipFill>
        <p:spPr>
          <a:xfrm>
            <a:off x="4788024" y="3573016"/>
            <a:ext cx="4107127" cy="2599184"/>
          </a:xfr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pPr>
              <a:defRPr/>
            </a:pPr>
            <a:fld id="{1A533D4E-FB23-4BB5-AB6C-0F982CB28DB9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8193" name="Picture 1" descr="F:\Открытие  площадки 2017г\IMG_09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01008"/>
            <a:ext cx="3672408" cy="2664296"/>
          </a:xfrm>
          <a:prstGeom prst="rect">
            <a:avLst/>
          </a:prstGeom>
          <a:noFill/>
        </p:spPr>
      </p:pic>
      <p:pic>
        <p:nvPicPr>
          <p:cNvPr id="8194" name="Picture 2" descr="F:\Открытие  площадки 2017г\IMG_13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76672"/>
            <a:ext cx="4248472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Педагоги, врачи, сотрудники нашего учреждения считают, что необходимо изменить представления людей о детях с ОВЗ как «особых», «отличающихся». Для этого  создаются все условия,  направленные на то, чтобы наши воспитанники чувствовали себя полноценными членами общества, активно участвовали в общественной жизни. В  то же время,  здоровым гражданам необходимо развивать уважение к любому человеку как ценности, независимо от наличия или отсутствия функциональных ограничений.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G:\ТОЛЕРАНТНОСТЬ\27.03.14год фестиваль культура-детям\IMG_18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87" t="5518"/>
          <a:stretch/>
        </p:blipFill>
        <p:spPr bwMode="auto">
          <a:xfrm>
            <a:off x="2777952" y="4225515"/>
            <a:ext cx="1358125" cy="2128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791" y="2247647"/>
            <a:ext cx="1841689" cy="246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715" y="4232284"/>
            <a:ext cx="3152839" cy="210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88068"/>
            <a:ext cx="291746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68" y="2300461"/>
            <a:ext cx="3198784" cy="2131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659926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"/>
            <a:ext cx="8291264" cy="10519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  <a:latin typeface="+mn-lt"/>
              </a:rPr>
              <a:t>Педагоги руководствуются следующими основными принципами</a:t>
            </a:r>
            <a:endParaRPr lang="ru-RU" sz="31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10344" y="777376"/>
            <a:ext cx="8784976" cy="5747968"/>
          </a:xfrm>
        </p:spPr>
        <p:txBody>
          <a:bodyPr>
            <a:normAutofit lnSpcReduction="10000"/>
          </a:bodyPr>
          <a:lstStyle/>
          <a:p>
            <a:pPr lvl="0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Дети (их личность,  развитие,  здоровье и безопасность)  являются нашим основным приоритетом и получают знания в атмосфере спокойных, дружественных отношений.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Образовательный процесс строится в соответствии с возрастными и индивидуальными особенностями. Педагогу необходимо уметь определять «зоны ближайшего развития».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каждой группе объединяются дети разного возраста и уровня развития с определением индивидуального плана развития ребенка.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Методические материалы и пособия, оборудование и обстановка в помещениях для образовательного процесса стимулируют развитие и способствуют усвоению материала.</a:t>
            </a:r>
          </a:p>
          <a:p>
            <a:r>
              <a:rPr lang="ru-RU" sz="2400" dirty="0"/>
              <a:t>П</a:t>
            </a:r>
            <a:r>
              <a:rPr lang="ru-RU" sz="2400" dirty="0" smtClean="0"/>
              <a:t>риоритет </a:t>
            </a:r>
            <a:r>
              <a:rPr lang="ru-RU" sz="2400" dirty="0"/>
              <a:t>интересов ребенка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/>
              <a:t>Р</a:t>
            </a:r>
            <a:r>
              <a:rPr lang="ru-RU" sz="2400" dirty="0" smtClean="0"/>
              <a:t>абота </a:t>
            </a:r>
            <a:r>
              <a:rPr lang="ru-RU" sz="2400" dirty="0"/>
              <a:t>в режиме междисциплинарной команды.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Форма проведения занятий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196752"/>
            <a:ext cx="8003232" cy="518457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ru-RU" sz="2000" dirty="0" smtClean="0"/>
              <a:t> Форма занятий выбирается специалистами с учетом специфических образовательных потребностей воспитанников и </a:t>
            </a:r>
            <a:r>
              <a:rPr lang="ru-RU" sz="2000" dirty="0" err="1" smtClean="0"/>
              <a:t>сформированности</a:t>
            </a:r>
            <a:r>
              <a:rPr lang="ru-RU" sz="2000" dirty="0" smtClean="0"/>
              <a:t> у них базовых учебных навыков.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dirty="0" smtClean="0"/>
              <a:t>Занятия проводятся индивидуально или подгруппой.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dirty="0" smtClean="0"/>
              <a:t>Планируется индивидуальное расписание и индивидуальный маршрут каждого воспитанника, целью обеспечения маршрута организуется работа </a:t>
            </a:r>
            <a:r>
              <a:rPr lang="ru-RU" sz="2000" dirty="0" err="1" smtClean="0"/>
              <a:t>психолого-медико-педагогического</a:t>
            </a:r>
            <a:r>
              <a:rPr lang="ru-RU" sz="2000" dirty="0" smtClean="0"/>
              <a:t> консилиума(</a:t>
            </a:r>
            <a:r>
              <a:rPr lang="ru-RU" sz="2000" dirty="0" err="1" smtClean="0"/>
              <a:t>ПМПк</a:t>
            </a:r>
            <a:r>
              <a:rPr lang="ru-RU" sz="2000" dirty="0" smtClean="0"/>
              <a:t>).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dirty="0" smtClean="0"/>
              <a:t>Деятельность </a:t>
            </a:r>
            <a:r>
              <a:rPr lang="ru-RU" sz="2000" dirty="0" err="1" smtClean="0"/>
              <a:t>ПМПк</a:t>
            </a:r>
            <a:r>
              <a:rPr lang="ru-RU" sz="2000" dirty="0" smtClean="0"/>
              <a:t> ведется в соответствии с письмом Министерства образования Российской Федерации от 27.03.2000 г. № 27/90-6 «О </a:t>
            </a:r>
            <a:r>
              <a:rPr lang="ru-RU" sz="2000" dirty="0" err="1" smtClean="0"/>
              <a:t>психолого-медико-педагогическом</a:t>
            </a:r>
            <a:r>
              <a:rPr lang="ru-RU" sz="2000" dirty="0" smtClean="0"/>
              <a:t> консилиуме (</a:t>
            </a:r>
            <a:r>
              <a:rPr lang="ru-RU" sz="2000" dirty="0" err="1" smtClean="0"/>
              <a:t>ПМПк</a:t>
            </a:r>
            <a:r>
              <a:rPr lang="ru-RU" sz="2000" dirty="0" smtClean="0"/>
              <a:t>) и     рекомендациями ЦПМПК.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lAW15ex351I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1999" y="332656"/>
            <a:ext cx="4316907" cy="3058914"/>
          </a:xfrm>
        </p:spPr>
      </p:pic>
      <p:pic>
        <p:nvPicPr>
          <p:cNvPr id="10" name="Содержимое 9" descr="DSC_009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23529" y="3573016"/>
            <a:ext cx="4176464" cy="2930393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t="7146"/>
          <a:stretch/>
        </p:blipFill>
        <p:spPr bwMode="auto">
          <a:xfrm>
            <a:off x="4678225" y="3645023"/>
            <a:ext cx="4104456" cy="285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pPr>
              <a:defRPr/>
            </a:pPr>
            <a:fld id="{1A533D4E-FB23-4BB5-AB6C-0F982CB28DB9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3073" name="Picture 1" descr="F:\Открытие  площадки 2017г\IMG_078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4104456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6356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Лицензионные требования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/>
          </p:nvPr>
        </p:nvSpPr>
        <p:spPr>
          <a:xfrm>
            <a:off x="0" y="476672"/>
            <a:ext cx="8928992" cy="603369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500" dirty="0" smtClean="0">
                <a:solidFill>
                  <a:schemeClr val="tx1"/>
                </a:solidFill>
              </a:rPr>
              <a:t>В нашем учреждении были оформлены  лицензии  на дополнительное образование №1225 от 22.12.2014г. и дошкольное образование №1188-р от 05.04.2017г, выданные Комитетом по образованию Санкт-Петербурга.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2500" dirty="0" smtClean="0">
                <a:solidFill>
                  <a:schemeClr val="tx1"/>
                </a:solidFill>
              </a:rPr>
              <a:t>Был подготовлен следующий пакет документов:</a:t>
            </a:r>
          </a:p>
          <a:p>
            <a:pPr lvl="1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 smtClean="0"/>
              <a:t>Заявление о предоставлении лицензии. </a:t>
            </a:r>
          </a:p>
          <a:p>
            <a:pPr lvl="1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 smtClean="0"/>
              <a:t>Санитарно-эпидемиологического заключение о соответствии санитарным правилам зданий, строений, сооружений, помещений, оборудования и иного имущества, необходимых для осуществления образовательной деятельности.  </a:t>
            </a:r>
          </a:p>
          <a:p>
            <a:pPr lvl="1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 smtClean="0"/>
              <a:t>Справка о материально-техническом обеспечении образовательной деятельности по образовательным программам. </a:t>
            </a:r>
          </a:p>
          <a:p>
            <a:pPr lvl="1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 smtClean="0"/>
              <a:t>Справка о наличии разработанных и утвержденных организацией, образовательных программ. </a:t>
            </a:r>
          </a:p>
          <a:p>
            <a:pPr lvl="1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 smtClean="0"/>
              <a:t>Сведения о квалификации педагогических работников.</a:t>
            </a:r>
          </a:p>
          <a:p>
            <a:pPr algn="just">
              <a:spcBef>
                <a:spcPts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49128135"/>
              </p:ext>
            </p:extLst>
          </p:nvPr>
        </p:nvGraphicFramePr>
        <p:xfrm>
          <a:off x="2123728" y="116632"/>
          <a:ext cx="4680520" cy="6623620"/>
        </p:xfrm>
        <a:graphic>
          <a:graphicData uri="http://schemas.openxmlformats.org/presentationml/2006/ole">
            <p:oleObj spid="_x0000_s1044" name="Acrobat Document" r:id="rId3" imgW="7563600" imgH="10685880" progId="">
              <p:embed/>
            </p:oleObj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13460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3312368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Для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развития творческих способностей воспитанников в ДДИ создан ансамбль «Колясочка». Коллектив постоянно участвует  в различных конкурсах, фестивалях.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На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фестивале "Ижорские встречи" наши таланты показали настоящие цирковые чудеса. Во время танца "Цирковые мышата" ребята выполнили сложные трюки на лестницах. А ансамбль "Колясочки" и коллектив "Надежда" выступили с номером «Веселые наигрыши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».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Коллектив постоянно занимает призовые места, награждается кубками, дипломами.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6" y="3910728"/>
            <a:ext cx="3923456" cy="261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388" y="4025856"/>
            <a:ext cx="3746131" cy="249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458" y="2935340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19077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904" y="-113132"/>
            <a:ext cx="8311896" cy="13557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спортивных соревнований. Участники специальных олимпиад, спартакиад.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79" r="12311"/>
          <a:stretch/>
        </p:blipFill>
        <p:spPr bwMode="auto">
          <a:xfrm>
            <a:off x="4901915" y="1916832"/>
            <a:ext cx="3816425" cy="307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Рисунок 11" descr="C:\Users\Учитель\Desktop\конференц 24.08\1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12" t="4983" r="21415" b="-892"/>
          <a:stretch/>
        </p:blipFill>
        <p:spPr bwMode="auto">
          <a:xfrm>
            <a:off x="426217" y="1398820"/>
            <a:ext cx="2125345" cy="1971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44450" cap="rnd" cmpd="sng">
            <a:noFill/>
            <a:prstDash val="sysDot"/>
            <a:round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3" name="Рисунок 12" descr="C:\Users\Учитель\Desktop\конференц 24.08\1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26" b="18065"/>
          <a:stretch/>
        </p:blipFill>
        <p:spPr bwMode="auto">
          <a:xfrm>
            <a:off x="513715" y="3645024"/>
            <a:ext cx="2037847" cy="25554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44450" cap="rnd" cmpd="sng">
            <a:noFill/>
            <a:prstDash val="sysDot"/>
            <a:round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4" name="Рисунок 13" descr="https://pp.userapi.com/c621919/v621919484/39291/KcdCLIIQl9w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568"/>
          <a:stretch/>
        </p:blipFill>
        <p:spPr bwMode="auto">
          <a:xfrm>
            <a:off x="2913698" y="2410584"/>
            <a:ext cx="1534160" cy="24688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433439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8640960" cy="63567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 «Императорские сады»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75728"/>
            <a:ext cx="2634192" cy="3951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 descr="C:\Users\Учитель\Desktop\конференц 24.08\фото для конференции\императорские сады\DSC_015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245" y="946820"/>
            <a:ext cx="3247510" cy="2122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Учитель\Desktop\конференц 24.08\фото для конференции\императорские сады\DSC_014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87" r="15303" b="-2087"/>
          <a:stretch/>
        </p:blipFill>
        <p:spPr bwMode="auto">
          <a:xfrm>
            <a:off x="6238529" y="2924944"/>
            <a:ext cx="2448271" cy="1914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883" y="3769958"/>
            <a:ext cx="3522067" cy="234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972443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2851"/>
            <a:ext cx="8532440" cy="5620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Царскосельский вернисаж.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832648" cy="199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3178730"/>
            <a:ext cx="3567628" cy="267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78730"/>
            <a:ext cx="4029320" cy="267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2637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Вывод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772400" cy="4392488"/>
          </a:xfrm>
        </p:spPr>
        <p:txBody>
          <a:bodyPr/>
          <a:lstStyle/>
          <a:p>
            <a:r>
              <a:rPr lang="ru-RU" dirty="0" smtClean="0"/>
              <a:t>Опыт работы показывает, что целенаправленная, систематическая, коррекционная работа направленная на развитие детей со сниженным интеллектом позволяет расширить круг знаний об окружающем мире. Активизирует развитие речи и в целом повышает эффективность коррекционно-педагогической работы. Эти занятия мобилизует творческий потенциал детей, создают условия для развития положительной мотивация в обучении.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23210" y="126876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ул. Елизаветинская д. 9 – 15, литера А,Б,В,Д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Учитель\Desktop\конференц 24.08\фото для конференции\новый год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47" r="12878" b="7907"/>
          <a:stretch/>
        </p:blipFill>
        <p:spPr bwMode="auto">
          <a:xfrm>
            <a:off x="4644008" y="1844824"/>
            <a:ext cx="4330055" cy="27877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2440" y="6237312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1666</TotalTime>
  <Words>1061</Words>
  <Application>Microsoft Office PowerPoint</Application>
  <PresentationFormat>Экран (4:3)</PresentationFormat>
  <Paragraphs>137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Справедливость</vt:lpstr>
      <vt:lpstr>Acrobat Document</vt:lpstr>
      <vt:lpstr>СПБ ГБСУСО «Детский дом-интернат для детей с отклонениями в умственном развитии № 4»</vt:lpstr>
      <vt:lpstr>Нормативная база организации обучения воспитанников ДДИ</vt:lpstr>
      <vt:lpstr>Слайд 3</vt:lpstr>
      <vt:lpstr>Кадровое обеспечение образовательного процесса педагогическими работниками</vt:lpstr>
      <vt:lpstr>   Направления деятельности учреждения, реализуемые отделением психолого – педагогической помощи</vt:lpstr>
      <vt:lpstr>Организация деятельности отделения психолого-педагогической помощи и дополнительного общеразвивающего образования</vt:lpstr>
      <vt:lpstr>Для воспитанников ДДИ организованы</vt:lpstr>
      <vt:lpstr>Особенности организации образовательного процесса</vt:lpstr>
      <vt:lpstr>Направления деятельности отделения является:</vt:lpstr>
      <vt:lpstr>Слайд 10</vt:lpstr>
      <vt:lpstr>Слайд 11</vt:lpstr>
      <vt:lpstr>  Педагоги руководствуются следующими основными принципами</vt:lpstr>
      <vt:lpstr>Форма проведения занятий </vt:lpstr>
      <vt:lpstr>Слайд 14</vt:lpstr>
      <vt:lpstr>Лицензионные требования</vt:lpstr>
      <vt:lpstr>Слайд 16</vt:lpstr>
      <vt:lpstr>Для развития творческих способностей воспитанников в ДДИ создан ансамбль «Колясочка». Коллектив постоянно участвует  в различных конкурсах, фестивалях. На фестивале "Ижорские встречи" наши таланты показали настоящие цирковые чудеса. Во время танца "Цирковые мышата" ребята выполнили сложные трюки на лестницах. А ансамбль "Колясочки" и коллектив "Надежда" выступили с номером «Веселые наигрыши». Коллектив постоянно занимает призовые места, награждается кубками, дипломами.</vt:lpstr>
      <vt:lpstr>Победители спортивных соревнований. Участники специальных олимпиад, спартакиад.</vt:lpstr>
      <vt:lpstr>Участники проекта «Императорские сады»</vt:lpstr>
      <vt:lpstr>Царскосельский вернисаж.</vt:lpstr>
      <vt:lpstr>Вывод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Speed_XP</cp:lastModifiedBy>
  <cp:revision>147</cp:revision>
  <cp:lastPrinted>2015-10-16T09:19:37Z</cp:lastPrinted>
  <dcterms:created xsi:type="dcterms:W3CDTF">2015-10-13T19:40:28Z</dcterms:created>
  <dcterms:modified xsi:type="dcterms:W3CDTF">2017-10-08T18:07:07Z</dcterms:modified>
</cp:coreProperties>
</file>