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8" r:id="rId3"/>
    <p:sldId id="289" r:id="rId4"/>
    <p:sldId id="324" r:id="rId5"/>
    <p:sldId id="291" r:id="rId6"/>
    <p:sldId id="309" r:id="rId7"/>
    <p:sldId id="310" r:id="rId8"/>
    <p:sldId id="311" r:id="rId9"/>
    <p:sldId id="312" r:id="rId10"/>
    <p:sldId id="316" r:id="rId11"/>
    <p:sldId id="317" r:id="rId12"/>
    <p:sldId id="328" r:id="rId13"/>
    <p:sldId id="318" r:id="rId14"/>
    <p:sldId id="319" r:id="rId15"/>
    <p:sldId id="320" r:id="rId16"/>
    <p:sldId id="321" r:id="rId17"/>
    <p:sldId id="326" r:id="rId18"/>
    <p:sldId id="322" r:id="rId19"/>
    <p:sldId id="300" r:id="rId20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1549" autoAdjust="0"/>
  </p:normalViewPr>
  <p:slideViewPr>
    <p:cSldViewPr>
      <p:cViewPr varScale="1">
        <p:scale>
          <a:sx n="103" d="100"/>
          <a:sy n="103" d="100"/>
        </p:scale>
        <p:origin x="12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3E635-913D-4104-BAF6-B7E0819A532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D6412-A0F5-4F41-91D7-EF979DA14E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15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CFAD-FFCD-4ACF-BE34-D34AA901C2BE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81BBB-C666-485B-882E-28E8B92CE2BE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BE7D-8CB7-4370-97D0-712057EADD83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232B-6EA1-4667-87EC-F77EBF2C6DD1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87CC-9BB0-4A69-BE1E-D092E483F5BA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3CDF-B368-4DBE-8B22-96BC527E75BC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368A-0A8A-4F62-AD8E-2A5DEDC7ED7E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7B8A-7893-4A37-A608-B4EAB4AD3F93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3F1A-08D1-47E0-907F-01C04E3243FB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9B5D-E56E-4DC8-88C9-E373197E4399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A65-06AF-4874-AC98-7A585982E5AA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EE78EB1-0497-4C21-A0B3-B16489E777CD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87220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800" b="1" dirty="0"/>
              <a:t>Территория межведомственного и межсекторного взаимодействия – ДДИ, школы  и социально ориентированных некоммерческих организаций (СО НКО) в целях организации дружественного социально-психологического пространства для детей. Организационные, правовые, кадровые, технические и психологические аспекты взаимодействия СО НКО и государственных учреждений (ДДИ, школа) при реализации социально-значимых задач в интересах воспитанников ДДИ. Опыт реализации Пилотного проекта ДДИ № 4»Мы вместе»;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800" b="1" dirty="0"/>
              <a:t>результат, актуальные и нерешенные проблемы».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СПБ ГБСУСО «Детский дом-интернат для детей с отклонениями в умственном развитии № 4»</a:t>
            </a:r>
            <a:endParaRPr lang="ru-RU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128"/>
            <a:ext cx="1979712" cy="217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sz="3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980728"/>
            <a:ext cx="7772400" cy="4572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800" dirty="0"/>
              <a:t>Модель качественного социального обслуживания детей, проживающих в домах-интернатах социальной направленности, должна строиться на принципах комплексного взаимодействия государственных структур различной подчиненности и ведомственной принадлежности и негосударственного общественного сектора, с целью максимально возможного развития ребенка, нормализации его жизни в стационарном учреждении.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В </a:t>
            </a:r>
            <a:r>
              <a:rPr lang="ru-RU" sz="2800" dirty="0"/>
              <a:t>основе реализации данных целей лежат интересы каждого конкретного ребенка, его индивидуальность и темпы развития. </a:t>
            </a:r>
          </a:p>
          <a:p>
            <a:pPr marL="0" indent="0" algn="ctr">
              <a:buNone/>
            </a:pPr>
            <a:endParaRPr lang="en-US" sz="28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60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условиях детского дома-интерната волонтеры – это дополнительный человеческий ресурс, позволяющий дать ребенку больше возможностей для его развития и адаптации.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волонтеры фото\ZOhuiArzZ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633413"/>
            <a:ext cx="12192000" cy="812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45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8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Волонтерская </a:t>
            </a:r>
            <a:r>
              <a:rPr lang="ru-RU" dirty="0"/>
              <a:t>общественная организация и учреждение взаимодействуют как независимые партнеры. Заключаемый между ними договор о сотрудничестве регулирует характер взаимодействия сотрудников организаций, регламенты отчетности и взаимного информирования. </a:t>
            </a:r>
          </a:p>
          <a:p>
            <a:pPr marL="0" indent="0">
              <a:buNone/>
            </a:pPr>
            <a:r>
              <a:rPr lang="ru-RU" dirty="0"/>
              <a:t>В ситуации со Школой регламентирующий документ - договор   «Образовательной деятельности воспитанников проживающих  на базе корпуса №4».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На </a:t>
            </a:r>
            <a:r>
              <a:rPr lang="ru-RU" sz="2800" dirty="0"/>
              <a:t>сегодняшний день в 4 корпусе ДДИ № 4 на 3-х отделениях «Милосердия» проживает 76 детей с тяжелыми множественными нарушениями в развитии. В корпусе дети проживают в 14-ти группах, и их жизнедеятельность и занятость обеспечивают сотрудники трех организаций. 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43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Функции трех </a:t>
            </a:r>
            <a:r>
              <a:rPr lang="ru-RU" b="1" dirty="0" smtClean="0"/>
              <a:t>организаций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Роли и функции трех организаций, работающих с детьми, проживающими в одном пространстве, должны быть предельно прозрачны и ясны, только благодаря этому взаимодействие может быть эффективным.</a:t>
            </a:r>
          </a:p>
          <a:p>
            <a:pPr marL="0" indent="0" algn="just">
              <a:buNone/>
            </a:pPr>
            <a:r>
              <a:rPr lang="ru-RU" dirty="0"/>
              <a:t>Основные направления взаимодействия:</a:t>
            </a:r>
          </a:p>
          <a:p>
            <a:pPr marL="0" indent="0" algn="just">
              <a:buNone/>
            </a:pPr>
            <a:r>
              <a:rPr lang="ru-RU" dirty="0"/>
              <a:t>Практика рабочих групп</a:t>
            </a:r>
          </a:p>
          <a:p>
            <a:pPr marL="0" indent="0" algn="just">
              <a:buNone/>
            </a:pPr>
            <a:r>
              <a:rPr lang="ru-RU" dirty="0"/>
              <a:t>Еженедельные собрания трех структур </a:t>
            </a:r>
          </a:p>
          <a:p>
            <a:pPr marL="0" indent="0" algn="just">
              <a:buNone/>
            </a:pPr>
            <a:r>
              <a:rPr lang="ru-RU" dirty="0"/>
              <a:t>Совместное планирование и проведение мероприятий</a:t>
            </a:r>
          </a:p>
          <a:p>
            <a:pPr marL="0" indent="0" algn="just">
              <a:buNone/>
            </a:pPr>
            <a:r>
              <a:rPr lang="ru-RU" dirty="0"/>
              <a:t>Анализ занятости ребенка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7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/>
              <a:t>На протяжении 18 лет волонтеры и сотрудники (педагоги и специалисты по адаптивной физкультуре) благотворительной общественной организации «Перспективы» регулярно работают в учреждении и сопровождают детей, проживающих там, предлагая им </a:t>
            </a:r>
            <a:r>
              <a:rPr lang="ru-RU" sz="2800" dirty="0" smtClean="0"/>
              <a:t>дополнительные социально-реабилитационные </a:t>
            </a:r>
            <a:r>
              <a:rPr lang="ru-RU" sz="2800" dirty="0"/>
              <a:t>услуги </a:t>
            </a:r>
            <a:r>
              <a:rPr lang="ru-RU" sz="2800" dirty="0" smtClean="0"/>
              <a:t>и досуговую занятость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827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С начала 2012 года дети, проживающие в интернате, были зачислены в три школы: школа-интернат № 16 Пушкинского района, коррекционная школа № 565 Кировского района, коррекционная школа № 25 Петроградского района. Началась активная работа администрации Пушкинского района и городского правительства над созданием в школе доступной среды для детей, имеющих двигательные нарушения.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154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География школьного образования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84624"/>
            <a:ext cx="6356573" cy="4866522"/>
          </a:xfrm>
          <a:prstGeom prst="rect">
            <a:avLst/>
          </a:prstGeom>
        </p:spPr>
      </p:pic>
      <p:sp>
        <p:nvSpPr>
          <p:cNvPr id="10" name="Волна 9"/>
          <p:cNvSpPr/>
          <p:nvPr/>
        </p:nvSpPr>
        <p:spPr>
          <a:xfrm>
            <a:off x="4932040" y="3140968"/>
            <a:ext cx="178143" cy="12958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Волна 10"/>
          <p:cNvSpPr/>
          <p:nvPr/>
        </p:nvSpPr>
        <p:spPr>
          <a:xfrm>
            <a:off x="4564870" y="4149080"/>
            <a:ext cx="178143" cy="12958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олна 11"/>
          <p:cNvSpPr/>
          <p:nvPr/>
        </p:nvSpPr>
        <p:spPr>
          <a:xfrm>
            <a:off x="5436096" y="5805264"/>
            <a:ext cx="178143" cy="12958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01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На 4 корпусе обучают учителя коррекционной школы № 25 </a:t>
            </a:r>
            <a:r>
              <a:rPr lang="en-US" dirty="0"/>
              <a:t>VIII</a:t>
            </a:r>
            <a:r>
              <a:rPr lang="ru-RU" dirty="0"/>
              <a:t> вида Петроградского района, площадка которой находится на базе самого интерната. Учителя ведут педагогическую деятельность непосредственно на корпусе, где проживают дети. Из 76 детей, проживающих на корпусе на сегодняшний день только 7 детей выезжают в школы Пушкинского района.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280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60" y="1447800"/>
            <a:ext cx="6860679" cy="4572000"/>
          </a:xfrm>
        </p:spPr>
      </p:pic>
    </p:spTree>
    <p:extLst>
      <p:ext uri="{BB962C8B-B14F-4D97-AF65-F5344CB8AC3E}">
        <p14:creationId xmlns:p14="http://schemas.microsoft.com/office/powerpoint/2010/main" val="412225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Таким образом, обучение детей с множественными нарушениями развития в образовательном учреждении не только возможно, но и играет важную роль в нормализации жизни ребенка. Дети показывают положительную динамику в развитии, стали активнее. Учителя школ стали активно обращаться за консультациями по каждому ребенку к персоналу интерната и специалистам общественных организаций.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08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Потребность урегулировать и улучшить качество взаимодействия всего количества взрослых в интересах ребенка стало предпосылкой создания и описания модели «Ты и Я, мы вместе для ребенка». </a:t>
            </a:r>
          </a:p>
          <a:p>
            <a:pPr marL="0" indent="0" algn="just">
              <a:buNone/>
            </a:pPr>
            <a:r>
              <a:rPr lang="ru-RU" dirty="0"/>
              <a:t>Предлагаемая модель основана на принципах межведомственного взаимодействия государственных структур различной подчиненности и ведомственной принадлежности (ДДИ № 4 и Школа № 25) и негосударственного общественного сектора (СПБ БОО «Перспективы»). Основана на принципах индивидуального подхода к ребенку и междисциплинарном взаимодействии.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486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«ТЫ и Я, МЫ ВМЕСТЕ ДЛЯ РЕБЕНКА»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МОДЕЛЬ </a:t>
            </a:r>
            <a:r>
              <a:rPr lang="ru-RU" b="1" dirty="0"/>
              <a:t>ПРАКТИЧЕСКОГО ВЗАИМОДЕЙСТВИЯ трех организаций: 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СПб ГБСУСО «ДДИ № 4»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Школа № 25 </a:t>
            </a:r>
            <a:r>
              <a:rPr lang="en-US" b="1" dirty="0"/>
              <a:t>VIII </a:t>
            </a:r>
            <a:r>
              <a:rPr lang="ru-RU" b="1" dirty="0" smtClean="0"/>
              <a:t>вида </a:t>
            </a:r>
            <a:r>
              <a:rPr lang="ru-RU" b="1" dirty="0"/>
              <a:t>СПб БОО «</a:t>
            </a:r>
            <a:r>
              <a:rPr lang="ru-RU" b="1" dirty="0" smtClean="0"/>
              <a:t>Перспективы» </a:t>
            </a:r>
            <a:r>
              <a:rPr lang="ru-RU" b="1" dirty="0"/>
              <a:t>на базе 4 корпуса ДДИ № 4. </a:t>
            </a:r>
            <a:endParaRPr lang="ru-RU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  <a:p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900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ОСНОВНАЯ ЦЕЛЬ </a:t>
            </a:r>
            <a:br>
              <a:rPr lang="ru-RU" dirty="0"/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Повышение качества жизни детей, проживающих в 4 корпусе.</a:t>
            </a:r>
          </a:p>
          <a:p>
            <a:pPr marL="0" indent="0" algn="just">
              <a:buNone/>
            </a:pPr>
            <a:r>
              <a:rPr lang="ru-RU" dirty="0"/>
              <a:t>В основе модели взаимодействия лежат следующие принципы:</a:t>
            </a:r>
          </a:p>
          <a:p>
            <a:pPr marL="0" indent="0" algn="just">
              <a:buNone/>
            </a:pPr>
            <a:r>
              <a:rPr lang="ru-RU" dirty="0"/>
              <a:t>Взаимное уважение между сотрудниками</a:t>
            </a:r>
          </a:p>
          <a:p>
            <a:pPr marL="0" indent="0" algn="just">
              <a:buNone/>
            </a:pPr>
            <a:r>
              <a:rPr lang="ru-RU" dirty="0"/>
              <a:t>Согласованность в работе </a:t>
            </a:r>
          </a:p>
          <a:p>
            <a:pPr marL="0" indent="0" algn="just">
              <a:buNone/>
            </a:pPr>
            <a:r>
              <a:rPr lang="ru-RU" dirty="0"/>
              <a:t>Деятельность сотрудников прозрачна и ясна всем структурам</a:t>
            </a:r>
          </a:p>
          <a:p>
            <a:pPr marL="0" indent="0" algn="just">
              <a:buNone/>
            </a:pPr>
            <a:r>
              <a:rPr lang="ru-RU" dirty="0"/>
              <a:t>Ресурсы и возможности организации дополняют друг друга.</a:t>
            </a:r>
          </a:p>
        </p:txBody>
      </p:sp>
    </p:spTree>
    <p:extLst>
      <p:ext uri="{BB962C8B-B14F-4D97-AF65-F5344CB8AC3E}">
        <p14:creationId xmlns:p14="http://schemas.microsoft.com/office/powerpoint/2010/main" val="80484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47800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986506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dirty="0" smtClean="0"/>
              <a:t>Проблемы</a:t>
            </a:r>
            <a:r>
              <a:rPr lang="ru-RU" sz="3600" dirty="0"/>
              <a:t>, над которыми работаем: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В 4 корпусе работают три организации: школа, БОО «Перспективы», ДДИ, поэтому важно наладить совместную работу максимально эффективно для ребенка. </a:t>
            </a:r>
          </a:p>
          <a:p>
            <a:pPr marL="0" indent="0" algn="just">
              <a:buNone/>
            </a:pPr>
            <a:r>
              <a:rPr lang="ru-RU" dirty="0"/>
              <a:t>У каждой организации есть видение, которое бывает эмоциональным, но не всегда профессиональным и соответствует законодательству. </a:t>
            </a:r>
          </a:p>
          <a:p>
            <a:pPr marL="0" indent="0" algn="just">
              <a:buNone/>
            </a:pPr>
            <a:r>
              <a:rPr lang="ru-RU" dirty="0"/>
              <a:t>Функции и задачи дублируются, и усилия, которые вкладываются не достигают положительных результатов. </a:t>
            </a:r>
          </a:p>
          <a:p>
            <a:pPr marL="0" indent="0" algn="just">
              <a:buNone/>
            </a:pPr>
            <a:r>
              <a:rPr lang="ru-RU" dirty="0"/>
              <a:t>Необходимо на законодательном уровне урегулировать порядок взаимодействия государственного учреждения – НКО - волонтер.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768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241333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196620, Санкт- Петербург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ул. Елизаветинская, д. 9 – 15,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 А,Б,В,Д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1236</TotalTime>
  <Words>804</Words>
  <Application>Microsoft Office PowerPoint</Application>
  <PresentationFormat>Экран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 2</vt:lpstr>
      <vt:lpstr>Справедливость</vt:lpstr>
      <vt:lpstr>СПБ ГБСУСО «Детский дом-интернат для детей с отклонениями в умственном развитии № 4»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Функции трех организаций</vt:lpstr>
      <vt:lpstr>Презентация PowerPoint</vt:lpstr>
      <vt:lpstr>Презентация PowerPoint</vt:lpstr>
      <vt:lpstr>География школьного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«ТЫ и Я, МЫ ВМЕСТЕ ДЛЯ РЕБЕНКА»</vt:lpstr>
      <vt:lpstr>ОСНОВНАЯ ЦЕЛЬ  </vt:lpstr>
      <vt:lpstr>Презентация PowerPoint</vt:lpstr>
      <vt:lpstr>                                                                                                                    Проблемы, над которыми работаем: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Максим</cp:lastModifiedBy>
  <cp:revision>107</cp:revision>
  <cp:lastPrinted>2015-10-16T09:19:37Z</cp:lastPrinted>
  <dcterms:created xsi:type="dcterms:W3CDTF">2015-10-13T19:40:28Z</dcterms:created>
  <dcterms:modified xsi:type="dcterms:W3CDTF">2017-10-08T19:18:34Z</dcterms:modified>
</cp:coreProperties>
</file>