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84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72" r:id="rId17"/>
    <p:sldId id="273" r:id="rId18"/>
    <p:sldId id="287" r:id="rId19"/>
    <p:sldId id="286" r:id="rId20"/>
    <p:sldId id="285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43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уч-ся надомной формы обучения</c:v>
                </c:pt>
                <c:pt idx="1">
                  <c:v>уч-ся классно- урочной формы обучения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34</c:v>
                </c:pt>
                <c:pt idx="1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D8-4C2C-9FFC-03B48C556D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685B58C-928D-44A2-8435-39FFC41A89FD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E86643E-C1C6-46D4-917A-791FDFC978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5B58C-928D-44A2-8435-39FFC41A89FD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6643E-C1C6-46D4-917A-791FDFC978E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5B58C-928D-44A2-8435-39FFC41A89FD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6643E-C1C6-46D4-917A-791FDFC978E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5B58C-928D-44A2-8435-39FFC41A89FD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6643E-C1C6-46D4-917A-791FDFC978E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5B58C-928D-44A2-8435-39FFC41A89FD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6643E-C1C6-46D4-917A-791FDFC978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5B58C-928D-44A2-8435-39FFC41A89FD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6643E-C1C6-46D4-917A-791FDFC978E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5B58C-928D-44A2-8435-39FFC41A89FD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6643E-C1C6-46D4-917A-791FDFC978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4685B58C-928D-44A2-8435-39FFC41A89FD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6643E-C1C6-46D4-917A-791FDFC978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685B58C-928D-44A2-8435-39FFC41A89FD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E86643E-C1C6-46D4-917A-791FDFC978E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5B58C-928D-44A2-8435-39FFC41A89FD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6643E-C1C6-46D4-917A-791FDFC978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5B58C-928D-44A2-8435-39FFC41A89FD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6643E-C1C6-46D4-917A-791FDFC978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685B58C-928D-44A2-8435-39FFC41A89FD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E86643E-C1C6-46D4-917A-791FDFC978E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363272" cy="5674635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800" b="1" dirty="0"/>
              <a:t>Особенности организации образовательного процесса для обучающихся</a:t>
            </a:r>
            <a:br>
              <a:rPr lang="ru-RU" sz="2800" b="1" dirty="0"/>
            </a:br>
            <a:r>
              <a:rPr lang="ru-RU" sz="2800" b="1" dirty="0"/>
              <a:t>с ограниченными возможностями здоровья в условиях </a:t>
            </a:r>
            <a:r>
              <a:rPr lang="ru-RU" sz="2800" b="1" dirty="0" smtClean="0"/>
              <a:t>детского</a:t>
            </a:r>
            <a:r>
              <a:rPr lang="ru-RU" sz="2800" b="1" dirty="0"/>
              <a:t> </a:t>
            </a:r>
            <a:r>
              <a:rPr lang="ru-RU" sz="2800" b="1" dirty="0" smtClean="0"/>
              <a:t>дома-интерната </a:t>
            </a:r>
            <a:r>
              <a:rPr lang="ru-RU" sz="2800" b="1" dirty="0"/>
              <a:t>системы социальной защиты</a:t>
            </a:r>
            <a:endParaRPr lang="ru-RU" sz="2800" dirty="0"/>
          </a:p>
          <a:p>
            <a:pPr marL="0" indent="0" algn="ctr">
              <a:spcBef>
                <a:spcPts val="0"/>
              </a:spcBef>
              <a:buNone/>
            </a:pPr>
            <a:endParaRPr lang="ru-RU" sz="2800" i="1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2800" i="1" dirty="0" err="1" smtClean="0"/>
              <a:t>Рабзова</a:t>
            </a:r>
            <a:r>
              <a:rPr lang="ru-RU" sz="2800" i="1" dirty="0" smtClean="0"/>
              <a:t> </a:t>
            </a:r>
            <a:r>
              <a:rPr lang="ru-RU" sz="2800" i="1" dirty="0"/>
              <a:t>Т.Ю</a:t>
            </a:r>
            <a:r>
              <a:rPr lang="ru-RU" sz="2800" i="1" dirty="0" smtClean="0"/>
              <a:t>. , </a:t>
            </a:r>
            <a:r>
              <a:rPr lang="ru-RU" sz="2800" i="1" dirty="0"/>
              <a:t>заместитель директора по учебно-воспитательной работе,</a:t>
            </a:r>
            <a:endParaRPr lang="ru-RU" sz="2800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2800" i="1" dirty="0"/>
              <a:t>ГБОУ школа № 25, Петроградского района </a:t>
            </a:r>
            <a:r>
              <a:rPr lang="ru-RU" sz="2800" i="1" dirty="0" smtClean="0"/>
              <a:t>города Санкт-Петербурга</a:t>
            </a:r>
          </a:p>
          <a:p>
            <a:pPr marL="0" indent="0">
              <a:spcBef>
                <a:spcPts val="0"/>
              </a:spcBef>
              <a:buNone/>
            </a:pPr>
            <a:endParaRPr lang="ru-RU" sz="2800" i="1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 smtClean="0"/>
              <a:t>30 марта 2017 года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/>
              <a:t>г</a:t>
            </a:r>
            <a:r>
              <a:rPr lang="ru-RU" sz="2400" dirty="0" smtClean="0"/>
              <a:t>. Санкт-Петербург</a:t>
            </a:r>
            <a:endParaRPr lang="ru-RU" sz="24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8559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404664"/>
            <a:ext cx="8291264" cy="5602627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4100" b="1" dirty="0" smtClean="0">
                <a:solidFill>
                  <a:srgbClr val="46464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ea typeface="+mj-ea"/>
                <a:cs typeface="+mj-cs"/>
              </a:rPr>
              <a:t>Право на образование</a:t>
            </a:r>
          </a:p>
          <a:p>
            <a:pPr marL="0" indent="355600" algn="just">
              <a:spcBef>
                <a:spcPts val="0"/>
              </a:spcBef>
            </a:pPr>
            <a:endParaRPr lang="ru-RU" dirty="0" smtClean="0"/>
          </a:p>
          <a:p>
            <a:pPr marL="0" indent="355600" algn="just">
              <a:spcBef>
                <a:spcPts val="0"/>
              </a:spcBef>
            </a:pPr>
            <a:r>
              <a:rPr lang="ru-RU" dirty="0" smtClean="0"/>
              <a:t>Отказ </a:t>
            </a:r>
            <a:r>
              <a:rPr lang="ru-RU" dirty="0"/>
              <a:t>от представления о «необучаемых детях» как и признание государством ценности социальной и образовательной интеграции, обусловили необходимость организации обучения детей в Детских домах для детей с ограниченными возможностями здоровья.</a:t>
            </a:r>
          </a:p>
          <a:p>
            <a:pPr marL="0" indent="355600" algn="just">
              <a:spcBef>
                <a:spcPts val="0"/>
              </a:spcBef>
            </a:pPr>
            <a:r>
              <a:rPr lang="ru-RU" dirty="0"/>
              <a:t>Исключением в данной ситуации не стал и ДДИ № 4 г. Павловска</a:t>
            </a:r>
          </a:p>
        </p:txBody>
      </p:sp>
    </p:spTree>
    <p:extLst>
      <p:ext uri="{BB962C8B-B14F-4D97-AF65-F5344CB8AC3E}">
        <p14:creationId xmlns:p14="http://schemas.microsoft.com/office/powerpoint/2010/main" val="297937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841" y="116632"/>
            <a:ext cx="4962545" cy="2888415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497" y="260648"/>
            <a:ext cx="4200344" cy="5746643"/>
          </a:xfrm>
        </p:spPr>
        <p:txBody>
          <a:bodyPr>
            <a:noAutofit/>
          </a:bodyPr>
          <a:lstStyle/>
          <a:p>
            <a:pPr marL="0" indent="355600" algn="just">
              <a:lnSpc>
                <a:spcPct val="120000"/>
              </a:lnSpc>
              <a:spcBef>
                <a:spcPts val="0"/>
              </a:spcBef>
            </a:pPr>
            <a:r>
              <a:rPr lang="ru-RU" sz="2400" dirty="0"/>
              <a:t>Организация обучения детей с тяжелыми множественными нарушениями развития в Детском доме-интернате № 4 г. Павловска частично началась еще до «прихода» ГБОУ школы № 25 силами благотворительной общественной организации «Перспективы», а также ГБОУ школы № 565 Кировского района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774" y="3125298"/>
            <a:ext cx="4758680" cy="356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625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60648"/>
            <a:ext cx="8435280" cy="5746643"/>
          </a:xfrm>
        </p:spPr>
        <p:txBody>
          <a:bodyPr/>
          <a:lstStyle/>
          <a:p>
            <a:pPr marL="0" indent="355600" algn="just">
              <a:lnSpc>
                <a:spcPct val="120000"/>
              </a:lnSpc>
              <a:spcBef>
                <a:spcPts val="0"/>
              </a:spcBef>
            </a:pPr>
            <a:r>
              <a:rPr lang="ru-RU" sz="2500" dirty="0" smtClean="0"/>
              <a:t>Первоначально, в январе 2012 года, в </a:t>
            </a:r>
            <a:r>
              <a:rPr lang="ru-RU" sz="2500" dirty="0"/>
              <a:t>школу было зачислено только 50 обучающихся, а с 1 сентября 2012 года количество </a:t>
            </a:r>
            <a:r>
              <a:rPr lang="ru-RU" sz="2500" dirty="0" smtClean="0"/>
              <a:t>обучающихся выросло </a:t>
            </a:r>
            <a:r>
              <a:rPr lang="ru-RU" sz="2500" dirty="0"/>
              <a:t>до 102 </a:t>
            </a:r>
            <a:r>
              <a:rPr lang="ru-RU" sz="2500" dirty="0" smtClean="0"/>
              <a:t>человек.</a:t>
            </a:r>
            <a:endParaRPr lang="ru-RU" sz="2500" dirty="0"/>
          </a:p>
          <a:p>
            <a:pPr marL="0" indent="355600" algn="just">
              <a:lnSpc>
                <a:spcPct val="120000"/>
              </a:lnSpc>
              <a:spcBef>
                <a:spcPts val="0"/>
              </a:spcBef>
            </a:pPr>
            <a:r>
              <a:rPr lang="ru-RU" sz="2500" dirty="0"/>
              <a:t>В настоящее время, в </a:t>
            </a:r>
            <a:r>
              <a:rPr lang="ru-RU" sz="2500" dirty="0" smtClean="0"/>
              <a:t>2017-2018 </a:t>
            </a:r>
            <a:r>
              <a:rPr lang="ru-RU" sz="2500" dirty="0"/>
              <a:t>учебном году в школе обучается </a:t>
            </a:r>
            <a:r>
              <a:rPr lang="ru-RU" sz="2500" dirty="0" smtClean="0"/>
              <a:t>62 </a:t>
            </a:r>
            <a:r>
              <a:rPr lang="ru-RU" sz="2500" dirty="0"/>
              <a:t>ученика.</a:t>
            </a:r>
          </a:p>
          <a:p>
            <a:endParaRPr lang="ru-RU" dirty="0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856" y="3068960"/>
            <a:ext cx="5395017" cy="359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0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5746643"/>
          </a:xfrm>
        </p:spPr>
        <p:txBody>
          <a:bodyPr>
            <a:normAutofit fontScale="85000" lnSpcReduction="20000"/>
          </a:bodyPr>
          <a:lstStyle/>
          <a:p>
            <a:pPr marL="109728" indent="0" algn="ctr">
              <a:buNone/>
            </a:pPr>
            <a:r>
              <a:rPr lang="ru-RU" sz="2800" dirty="0"/>
              <a:t>При организации образовательного процесса мы столкнулись со следующими проблемами</a:t>
            </a:r>
            <a:r>
              <a:rPr lang="ru-RU" sz="2800" dirty="0" smtClean="0"/>
              <a:t>:</a:t>
            </a:r>
          </a:p>
          <a:p>
            <a:pPr marL="109728" indent="0" algn="ctr">
              <a:buNone/>
            </a:pPr>
            <a:endParaRPr lang="ru-RU" dirty="0"/>
          </a:p>
          <a:p>
            <a:pPr algn="just"/>
            <a:r>
              <a:rPr lang="ru-RU" sz="2800" dirty="0" smtClean="0"/>
              <a:t>отсутствие </a:t>
            </a:r>
            <a:r>
              <a:rPr lang="ru-RU" sz="2800" dirty="0"/>
              <a:t>помещений для классов и специального адаптированного оборудования;</a:t>
            </a:r>
          </a:p>
          <a:p>
            <a:pPr algn="just"/>
            <a:r>
              <a:rPr lang="ru-RU" sz="2800" dirty="0" smtClean="0"/>
              <a:t>трудности </a:t>
            </a:r>
            <a:r>
              <a:rPr lang="ru-RU" sz="2800" dirty="0"/>
              <a:t>в согласовании учебного процесса с режимными моментами ДДИ;</a:t>
            </a:r>
          </a:p>
          <a:p>
            <a:pPr algn="just"/>
            <a:r>
              <a:rPr lang="ru-RU" sz="2800" dirty="0" smtClean="0"/>
              <a:t>сложности </a:t>
            </a:r>
            <a:r>
              <a:rPr lang="ru-RU" sz="2800" dirty="0"/>
              <a:t>с перемещением детей с этажа на этаж;</a:t>
            </a:r>
          </a:p>
          <a:p>
            <a:pPr algn="just"/>
            <a:r>
              <a:rPr lang="ru-RU" sz="2800" dirty="0" smtClean="0"/>
              <a:t>отсутствие </a:t>
            </a:r>
            <a:r>
              <a:rPr lang="ru-RU" sz="2800" dirty="0"/>
              <a:t>учебно-методического комплекса для учителя;</a:t>
            </a:r>
          </a:p>
          <a:p>
            <a:pPr algn="just"/>
            <a:r>
              <a:rPr lang="ru-RU" sz="2800" dirty="0" smtClean="0"/>
              <a:t>отсутствие </a:t>
            </a:r>
            <a:r>
              <a:rPr lang="ru-RU" sz="2800" dirty="0"/>
              <a:t>специальной профессиональной квалификации у большинства педагогических работников;</a:t>
            </a:r>
          </a:p>
          <a:p>
            <a:pPr algn="just"/>
            <a:r>
              <a:rPr lang="ru-RU" sz="2800" dirty="0" smtClean="0"/>
              <a:t>отсутствие </a:t>
            </a:r>
            <a:r>
              <a:rPr lang="ru-RU" sz="2800" dirty="0"/>
              <a:t>согласованности в действиях сотрудников трех организаций, работающих на одном </a:t>
            </a:r>
            <a:r>
              <a:rPr lang="ru-RU" sz="2800" dirty="0" smtClean="0"/>
              <a:t>корпусе;</a:t>
            </a:r>
            <a:endParaRPr lang="ru-RU" sz="2800" dirty="0"/>
          </a:p>
          <a:p>
            <a:pPr algn="just"/>
            <a:r>
              <a:rPr lang="ru-RU" sz="2800" dirty="0" smtClean="0"/>
              <a:t>общий </a:t>
            </a:r>
            <a:r>
              <a:rPr lang="ru-RU" sz="2800" dirty="0"/>
              <a:t>скептический настрой персонала ДДИ на сам процесс обучения детей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345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88640"/>
            <a:ext cx="6120680" cy="3672408"/>
          </a:xfrm>
        </p:spPr>
        <p:txBody>
          <a:bodyPr>
            <a:normAutofit/>
          </a:bodyPr>
          <a:lstStyle/>
          <a:p>
            <a:pPr marL="0" indent="355600" algn="just">
              <a:lnSpc>
                <a:spcPct val="120000"/>
              </a:lnSpc>
              <a:spcBef>
                <a:spcPts val="0"/>
              </a:spcBef>
            </a:pPr>
            <a:r>
              <a:rPr lang="ru-RU" sz="2400" dirty="0"/>
              <a:t>Понадобилось два года, чтобы у каждого класса было свое классное помещение, оборудованы кабинеты для учителя-логопеда, педагога-психолога, организованы зоны для занятий с обучающимися индивидуальной формы обучения (на дому), для проведения уроков АФК и «Двигательного развития». </a:t>
            </a:r>
          </a:p>
        </p:txBody>
      </p:sp>
      <p:pic>
        <p:nvPicPr>
          <p:cNvPr id="4" name="Picture 2" descr="C:\Users\836D~1\AppData\Local\Temp\Rar$DI16.370\мобилизация позвоночника и грудной клетк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72008"/>
            <a:ext cx="2709156" cy="378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789040"/>
            <a:ext cx="4404202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23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268760"/>
            <a:ext cx="8568952" cy="3384375"/>
          </a:xfrm>
        </p:spPr>
        <p:txBody>
          <a:bodyPr>
            <a:normAutofit lnSpcReduction="10000"/>
          </a:bodyPr>
          <a:lstStyle/>
          <a:p>
            <a:pPr marL="0" indent="355600" algn="just">
              <a:lnSpc>
                <a:spcPct val="120000"/>
              </a:lnSpc>
              <a:spcBef>
                <a:spcPts val="0"/>
              </a:spcBef>
            </a:pPr>
            <a:r>
              <a:rPr lang="ru-RU" sz="2800" dirty="0"/>
              <a:t>В </a:t>
            </a:r>
            <a:r>
              <a:rPr lang="ru-RU" sz="2800" dirty="0" smtClean="0"/>
              <a:t>2017-2018 </a:t>
            </a:r>
            <a:r>
              <a:rPr lang="ru-RU" sz="2800" dirty="0"/>
              <a:t>учебном году в школе работает более 40 педагогических работников: из них </a:t>
            </a:r>
            <a:r>
              <a:rPr lang="ru-RU" sz="2800" dirty="0" smtClean="0"/>
              <a:t>7 </a:t>
            </a:r>
            <a:r>
              <a:rPr lang="ru-RU" sz="2800" dirty="0"/>
              <a:t>учителей и </a:t>
            </a:r>
            <a:r>
              <a:rPr lang="ru-RU" sz="2800" dirty="0" smtClean="0"/>
              <a:t>7 </a:t>
            </a:r>
            <a:r>
              <a:rPr lang="ru-RU" sz="2800" dirty="0"/>
              <a:t>воспитателей, работающих в классах «Особый ребенок», 8</a:t>
            </a:r>
            <a:r>
              <a:rPr lang="ru-RU" sz="2800" dirty="0" smtClean="0"/>
              <a:t> </a:t>
            </a:r>
            <a:r>
              <a:rPr lang="ru-RU" sz="2800" dirty="0"/>
              <a:t>учителей индивидуального обучения (на дому), 2 учителя-логопеда, 3 педагога-психолога, учитель «Музыки и движения», 8 учителей АФК. </a:t>
            </a:r>
          </a:p>
        </p:txBody>
      </p:sp>
    </p:spTree>
    <p:extLst>
      <p:ext uri="{BB962C8B-B14F-4D97-AF65-F5344CB8AC3E}">
        <p14:creationId xmlns:p14="http://schemas.microsoft.com/office/powerpoint/2010/main" val="97211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404664"/>
            <a:ext cx="8496944" cy="5602627"/>
          </a:xfrm>
        </p:spPr>
        <p:txBody>
          <a:bodyPr/>
          <a:lstStyle/>
          <a:p>
            <a:pPr marL="0" indent="355600" algn="just">
              <a:lnSpc>
                <a:spcPct val="120000"/>
              </a:lnSpc>
              <a:spcBef>
                <a:spcPts val="0"/>
              </a:spcBef>
            </a:pPr>
            <a:r>
              <a:rPr lang="ru-RU" sz="2800" dirty="0"/>
              <a:t>Организовано </a:t>
            </a:r>
            <a:r>
              <a:rPr lang="ru-RU" sz="2800" dirty="0" smtClean="0"/>
              <a:t>7 </a:t>
            </a:r>
            <a:r>
              <a:rPr lang="ru-RU" sz="2800" dirty="0"/>
              <a:t>классных коллективов – </a:t>
            </a:r>
            <a:r>
              <a:rPr lang="ru-RU" sz="2800" dirty="0" smtClean="0"/>
              <a:t>28 учеников </a:t>
            </a:r>
            <a:r>
              <a:rPr lang="ru-RU" sz="2800" dirty="0"/>
              <a:t>обучаются по классно-урочной системе и </a:t>
            </a:r>
            <a:r>
              <a:rPr lang="ru-RU" sz="2800" dirty="0" smtClean="0"/>
              <a:t>34 ученика </a:t>
            </a:r>
            <a:r>
              <a:rPr lang="ru-RU" sz="2800" dirty="0"/>
              <a:t>находятся на индивидуальной форме обучения (на дому).</a:t>
            </a:r>
          </a:p>
          <a:p>
            <a:endParaRPr lang="ru-RU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760263638"/>
              </p:ext>
            </p:extLst>
          </p:nvPr>
        </p:nvGraphicFramePr>
        <p:xfrm>
          <a:off x="1115616" y="2132856"/>
          <a:ext cx="7200800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11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9451725"/>
              </p:ext>
            </p:extLst>
          </p:nvPr>
        </p:nvGraphicFramePr>
        <p:xfrm>
          <a:off x="107505" y="1124745"/>
          <a:ext cx="9001000" cy="5237307"/>
        </p:xfrm>
        <a:graphic>
          <a:graphicData uri="http://schemas.openxmlformats.org/drawingml/2006/table">
            <a:tbl>
              <a:tblPr/>
              <a:tblGrid>
                <a:gridCol w="472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32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2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2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32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16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32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164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4155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947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7671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985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                  п/п</a:t>
                      </a:r>
                    </a:p>
                  </a:txBody>
                  <a:tcPr marL="3527" marR="3527" marT="352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Ф.И.О. ребенка</a:t>
                      </a:r>
                    </a:p>
                  </a:txBody>
                  <a:tcPr marL="3527" marR="3527" marT="3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ПОНЕДЕЛЬНИК</a:t>
                      </a:r>
                    </a:p>
                  </a:txBody>
                  <a:tcPr marL="3527" marR="3527" marT="352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ВТОРНИК</a:t>
                      </a:r>
                    </a:p>
                  </a:txBody>
                  <a:tcPr marL="3527" marR="3527" marT="3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СРЕДА</a:t>
                      </a:r>
                    </a:p>
                  </a:txBody>
                  <a:tcPr marL="3527" marR="3527" marT="3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ЧЕТВЕРГ</a:t>
                      </a:r>
                    </a:p>
                  </a:txBody>
                  <a:tcPr marL="3527" marR="3527" marT="3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ПЯТНИЦА</a:t>
                      </a:r>
                    </a:p>
                  </a:txBody>
                  <a:tcPr marL="3527" marR="3527" marT="3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17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6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Завижская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  Галина</a:t>
                      </a:r>
                    </a:p>
                  </a:txBody>
                  <a:tcPr marL="3527" marR="3527" marT="3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9.00-10.30</a:t>
                      </a:r>
                    </a:p>
                  </a:txBody>
                  <a:tcPr marL="3527" marR="3527" marT="352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9.00-10.00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9.00-10.40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9.00-9.40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Воспитатель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ДДИ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415">
                <a:tc rowSpan="5"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3527" marR="3527" marT="352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Скотников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Воспита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тель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ДДИ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Шко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АФК Уразаева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Шко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Скотников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1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11.00-12.00</a:t>
                      </a:r>
                    </a:p>
                  </a:txBody>
                  <a:tcPr marL="3527" marR="3527" marT="352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12.20-13.30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12.20-13.30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Воспитатель ДДИ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Перспекти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вы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Мергель М.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Шко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Скотников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Шко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Скотников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1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14.30-16.00</a:t>
                      </a:r>
                    </a:p>
                  </a:txBody>
                  <a:tcPr marL="3527" marR="3527" marT="352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ED7D3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4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АФК Уразаева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ED7D3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ED7D3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17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8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Меньшикова Валерия</a:t>
                      </a:r>
                    </a:p>
                  </a:txBody>
                  <a:tcPr marL="3527" marR="3527" marT="3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8.00-9.00</a:t>
                      </a:r>
                    </a:p>
                  </a:txBody>
                  <a:tcPr marL="3527" marR="3527" marT="352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8.00-9.00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8.00-9.00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8.00-9.00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8.00-9.00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3387">
                <a:tc rowSpan="7"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Перспекти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Кочетова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Перспективы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Кочетова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Перспективы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Кочетова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Перспективы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Кочетова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Перспек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тивы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Кочетова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1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9.00-9.40</a:t>
                      </a:r>
                    </a:p>
                  </a:txBody>
                  <a:tcPr marL="3527" marR="3527" marT="352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9.00-10.30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9.00-10.30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9.00-9.40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9.00-9.40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34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АФК Уразаева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Шко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Кочетова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Шко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Кочетова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Шко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Кочетова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АФК Уразаева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1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10.40-12.10</a:t>
                      </a:r>
                    </a:p>
                  </a:txBody>
                  <a:tcPr marL="3527" marR="3527" marT="352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11.00.11.20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11.00-12.00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10.20-10.50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11.00-11.20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33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Кочетова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Логопед ДДИ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Сафронова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Воспита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тель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ДДИ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Психолог ДДИ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Голубева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Логопед ДДИ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Сафронова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31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18.00-18.30</a:t>
                      </a:r>
                    </a:p>
                  </a:txBody>
                  <a:tcPr marL="3527" marR="3527" marT="352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11.30-12.10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433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Перспекти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Мергель М.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Шко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АФК Уразаева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527" marR="3527" marT="352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778098"/>
          </a:xfrm>
        </p:spPr>
        <p:txBody>
          <a:bodyPr/>
          <a:lstStyle/>
          <a:p>
            <a:pPr algn="ctr"/>
            <a:r>
              <a:rPr lang="ru-RU" dirty="0" smtClean="0"/>
              <a:t>Сводное расписание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804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60649"/>
            <a:ext cx="8604448" cy="2592288"/>
          </a:xfrm>
        </p:spPr>
        <p:txBody>
          <a:bodyPr>
            <a:normAutofit lnSpcReduction="10000"/>
          </a:bodyPr>
          <a:lstStyle/>
          <a:p>
            <a:pPr marL="0" indent="355600" algn="just">
              <a:lnSpc>
                <a:spcPct val="120000"/>
              </a:lnSpc>
              <a:spcBef>
                <a:spcPts val="0"/>
              </a:spcBef>
            </a:pPr>
            <a:r>
              <a:rPr lang="ru-RU" sz="2800" dirty="0"/>
              <a:t>В 2017 году при участии благотворителей, был установлен лифт – скоростная платформа, которая решила проблему длинных очередей при передвижении учеников на уроки музыки, АФК, экскурсии.</a:t>
            </a:r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381638"/>
            <a:ext cx="2987824" cy="448267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33" y="3212976"/>
            <a:ext cx="5238328" cy="349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38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792168"/>
            <a:ext cx="8928992" cy="5301128"/>
          </a:xfrm>
        </p:spPr>
        <p:txBody>
          <a:bodyPr>
            <a:noAutofit/>
          </a:bodyPr>
          <a:lstStyle/>
          <a:p>
            <a:pPr marL="0" indent="355600" algn="just">
              <a:lnSpc>
                <a:spcPct val="130000"/>
              </a:lnSpc>
              <a:spcBef>
                <a:spcPts val="0"/>
              </a:spcBef>
            </a:pPr>
            <a:r>
              <a:rPr lang="uk-UA" sz="2400" dirty="0" err="1"/>
              <a:t>Программа</a:t>
            </a:r>
            <a:r>
              <a:rPr lang="uk-UA" sz="2400" dirty="0"/>
              <a:t> «</a:t>
            </a:r>
            <a:r>
              <a:rPr lang="uk-UA" sz="2400" dirty="0" err="1"/>
              <a:t>Образование</a:t>
            </a:r>
            <a:r>
              <a:rPr lang="uk-UA" sz="2400" dirty="0"/>
              <a:t> </a:t>
            </a:r>
            <a:r>
              <a:rPr lang="uk-UA" sz="2400" dirty="0" err="1"/>
              <a:t>учащихся</a:t>
            </a:r>
            <a:r>
              <a:rPr lang="uk-UA" sz="2400" dirty="0"/>
              <a:t> с </a:t>
            </a:r>
            <a:r>
              <a:rPr lang="uk-UA" sz="2400" dirty="0" err="1"/>
              <a:t>умеренной</a:t>
            </a:r>
            <a:r>
              <a:rPr lang="uk-UA" sz="2400" dirty="0"/>
              <a:t> и </a:t>
            </a:r>
            <a:r>
              <a:rPr lang="uk-UA" sz="2400" dirty="0" err="1"/>
              <a:t>тяжелой</a:t>
            </a:r>
            <a:r>
              <a:rPr lang="uk-UA" sz="2400" dirty="0"/>
              <a:t> </a:t>
            </a:r>
            <a:r>
              <a:rPr lang="uk-UA" sz="2400" dirty="0" err="1"/>
              <a:t>умственной</a:t>
            </a:r>
            <a:r>
              <a:rPr lang="uk-UA" sz="2400" dirty="0"/>
              <a:t> </a:t>
            </a:r>
            <a:r>
              <a:rPr lang="uk-UA" sz="2400" dirty="0" err="1"/>
              <a:t>отсталостью</a:t>
            </a:r>
            <a:r>
              <a:rPr lang="uk-UA" sz="2400" dirty="0"/>
              <a:t>» /</a:t>
            </a:r>
            <a:r>
              <a:rPr lang="uk-UA" sz="2400" dirty="0" err="1"/>
              <a:t>под</a:t>
            </a:r>
            <a:r>
              <a:rPr lang="uk-UA" sz="2400" dirty="0"/>
              <a:t> </a:t>
            </a:r>
            <a:r>
              <a:rPr lang="uk-UA" sz="2400" dirty="0" err="1"/>
              <a:t>редакцией</a:t>
            </a:r>
            <a:r>
              <a:rPr lang="uk-UA" sz="2400" dirty="0"/>
              <a:t> </a:t>
            </a:r>
            <a:r>
              <a:rPr lang="uk-UA" sz="2400" dirty="0" err="1" smtClean="0"/>
              <a:t>Л.Б.Баряевой</a:t>
            </a:r>
            <a:r>
              <a:rPr lang="uk-UA" sz="2400" dirty="0"/>
              <a:t>, </a:t>
            </a:r>
            <a:r>
              <a:rPr lang="uk-UA" sz="2400" dirty="0" smtClean="0"/>
              <a:t>Н.Н. </a:t>
            </a:r>
            <a:r>
              <a:rPr lang="uk-UA" sz="2400" dirty="0" err="1" smtClean="0"/>
              <a:t>Яковлевой</a:t>
            </a:r>
            <a:r>
              <a:rPr lang="uk-UA" sz="2400" dirty="0"/>
              <a:t>.</a:t>
            </a:r>
          </a:p>
          <a:p>
            <a:pPr marL="0" indent="355600" algn="just">
              <a:lnSpc>
                <a:spcPct val="130000"/>
              </a:lnSpc>
              <a:spcBef>
                <a:spcPts val="0"/>
              </a:spcBef>
            </a:pPr>
            <a:r>
              <a:rPr lang="ru-RU" sz="2400" dirty="0"/>
              <a:t>Проект Образовательная программа «Сенсорная стимуляция детей и подростков с глубокой умственной отсталостью» /под. ред. Л.Б. </a:t>
            </a:r>
            <a:r>
              <a:rPr lang="ru-RU" sz="2400" dirty="0" err="1"/>
              <a:t>Баряевой</a:t>
            </a:r>
            <a:r>
              <a:rPr lang="ru-RU" sz="2400" dirty="0"/>
              <a:t>, Н.Н. Яковлевой.</a:t>
            </a:r>
          </a:p>
          <a:p>
            <a:pPr marL="0" indent="355600" algn="just">
              <a:lnSpc>
                <a:spcPct val="130000"/>
              </a:lnSpc>
              <a:spcBef>
                <a:spcPts val="0"/>
              </a:spcBef>
            </a:pPr>
            <a:r>
              <a:rPr lang="ru-RU" sz="2400" dirty="0"/>
              <a:t>Программа по Адаптивной физической культуре для обучения детей с умеренной, тяжелой и глубокой умственной отсталостью в сочетании с двигательными нарушениями, допущенной экспериментальным научно-методическим советом АППО г. Санкт-Петербурга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-9382"/>
            <a:ext cx="9144000" cy="77408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Учебно-методический комплекс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082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4525963"/>
          </a:xfrm>
        </p:spPr>
        <p:txBody>
          <a:bodyPr>
            <a:noAutofit/>
          </a:bodyPr>
          <a:lstStyle/>
          <a:p>
            <a:pPr marL="0" indent="355600" algn="just">
              <a:lnSpc>
                <a:spcPct val="130000"/>
              </a:lnSpc>
              <a:spcBef>
                <a:spcPts val="0"/>
              </a:spcBef>
            </a:pPr>
            <a:r>
              <a:rPr lang="ru-RU" sz="2400" dirty="0"/>
              <a:t>В школе каждый обучающийся имеет индивидуальный образовательный маршрут, уровень которого определяется, прежде всего, его индивидуальными возможностями.</a:t>
            </a:r>
          </a:p>
          <a:p>
            <a:pPr marL="0" indent="355600" algn="just">
              <a:lnSpc>
                <a:spcPct val="130000"/>
              </a:lnSpc>
              <a:spcBef>
                <a:spcPts val="0"/>
              </a:spcBef>
            </a:pPr>
            <a:r>
              <a:rPr lang="ru-RU" sz="2400" dirty="0"/>
              <a:t>На ППК командой специалистов, работающих с ребенком, </a:t>
            </a:r>
            <a:r>
              <a:rPr lang="ru-RU" sz="2400" dirty="0" smtClean="0"/>
              <a:t>определяются </a:t>
            </a:r>
            <a:r>
              <a:rPr lang="ru-RU" sz="2400" dirty="0"/>
              <a:t>конкретные, достижимые цели на каждый учебный предмет по соответствующим разделам образовательной </a:t>
            </a:r>
            <a:r>
              <a:rPr lang="ru-RU" sz="2400" dirty="0" smtClean="0"/>
              <a:t>программы.</a:t>
            </a:r>
            <a:endParaRPr lang="ru-RU" sz="2400" dirty="0"/>
          </a:p>
          <a:p>
            <a:pPr marL="0" indent="355600" algn="just">
              <a:lnSpc>
                <a:spcPct val="130000"/>
              </a:lnSpc>
              <a:spcBef>
                <a:spcPts val="0"/>
              </a:spcBef>
            </a:pPr>
            <a:r>
              <a:rPr lang="ru-RU" sz="2400" dirty="0"/>
              <a:t>В конце учебного года на ППК ставится качественная оценка достижения поставленной цели в начале учебного года.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3491"/>
            <a:ext cx="9144000" cy="91236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Индивидуальный образовательный маршрут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485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3960440"/>
          </a:xfrm>
        </p:spPr>
        <p:txBody>
          <a:bodyPr>
            <a:normAutofit/>
          </a:bodyPr>
          <a:lstStyle/>
          <a:p>
            <a:pPr marL="0" indent="355600" algn="just">
              <a:lnSpc>
                <a:spcPct val="130000"/>
              </a:lnSpc>
              <a:spcBef>
                <a:spcPts val="0"/>
              </a:spcBef>
            </a:pPr>
            <a:r>
              <a:rPr lang="ru-RU" sz="2400" dirty="0"/>
              <a:t>2015-2016 году более 20 педагогов прошли курсы профессиональной переподготовки на базе ЧОУ института специальной педагогики и психологии имени Р. </a:t>
            </a:r>
            <a:r>
              <a:rPr lang="ru-RU" sz="2400" dirty="0" err="1"/>
              <a:t>Валленберга</a:t>
            </a:r>
            <a:r>
              <a:rPr lang="ru-RU" sz="2400" dirty="0"/>
              <a:t> по специальности учитель-</a:t>
            </a:r>
            <a:r>
              <a:rPr lang="ru-RU" sz="2400" dirty="0" err="1"/>
              <a:t>олигофренопедагог</a:t>
            </a:r>
            <a:r>
              <a:rPr lang="ru-RU" sz="2400" dirty="0"/>
              <a:t>. </a:t>
            </a:r>
          </a:p>
          <a:p>
            <a:pPr marL="0" indent="355600" algn="just">
              <a:lnSpc>
                <a:spcPct val="130000"/>
              </a:lnSpc>
              <a:spcBef>
                <a:spcPts val="0"/>
              </a:spcBef>
            </a:pPr>
            <a:r>
              <a:rPr lang="ru-RU" sz="2400" dirty="0"/>
              <a:t>Педагогические стажировки в школах Польши, на площадке Центра лечебной педагогики г. Пскова.</a:t>
            </a:r>
          </a:p>
          <a:p>
            <a:pPr marL="0" indent="355600" algn="just">
              <a:lnSpc>
                <a:spcPct val="130000"/>
              </a:lnSpc>
              <a:spcBef>
                <a:spcPts val="0"/>
              </a:spcBef>
            </a:pPr>
            <a:r>
              <a:rPr lang="ru-RU" sz="2400" dirty="0"/>
              <a:t>Изучение опыта работы специалистов в Германии, Финляндии, Англии и Беларуси.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/>
          <a:lstStyle/>
          <a:p>
            <a:pPr algn="ctr"/>
            <a:r>
              <a:rPr lang="ru-RU" dirty="0" smtClean="0"/>
              <a:t>Повышение квалификации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9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/>
          <a:lstStyle/>
          <a:p>
            <a:pPr algn="ctr"/>
            <a:r>
              <a:rPr lang="ru-RU" dirty="0" smtClean="0"/>
              <a:t>Эффективное взаимодействие</a:t>
            </a:r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709" y="3140968"/>
            <a:ext cx="5078244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-19169" y="1052736"/>
            <a:ext cx="9144000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>
              <a:lnSpc>
                <a:spcPct val="130000"/>
              </a:lnSpc>
              <a:buClr>
                <a:schemeClr val="accent1"/>
              </a:buClr>
              <a:buSzPct val="68000"/>
            </a:pPr>
            <a:r>
              <a:rPr lang="ru-RU" sz="2400" dirty="0"/>
              <a:t>Роли и функции трех организаций, работающих с детьми, проживающими в одном пространстве, должны быть предельно прозрачны и ясны, только благодаря этому взаимодействие может быть эффективным.</a:t>
            </a:r>
          </a:p>
        </p:txBody>
      </p:sp>
    </p:spTree>
    <p:extLst>
      <p:ext uri="{BB962C8B-B14F-4D97-AF65-F5344CB8AC3E}">
        <p14:creationId xmlns:p14="http://schemas.microsoft.com/office/powerpoint/2010/main" val="336481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919261"/>
            <a:ext cx="9144000" cy="4525963"/>
          </a:xfrm>
        </p:spPr>
        <p:txBody>
          <a:bodyPr>
            <a:normAutofit fontScale="92500" lnSpcReduction="20000"/>
          </a:bodyPr>
          <a:lstStyle/>
          <a:p>
            <a:pPr marL="0" indent="35560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ru-RU" sz="2600" dirty="0"/>
              <a:t>Между школой и ДДИ заключен договор «О сотрудничестве и совместном использовании помещений и оборудования»</a:t>
            </a:r>
          </a:p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ru-RU" sz="2600" dirty="0"/>
              <a:t>Совместно разработана модель «Ты и я мы вместе для ребенка» в рамках которой:</a:t>
            </a:r>
          </a:p>
          <a:p>
            <a:pPr marL="0" indent="355600" algn="just">
              <a:lnSpc>
                <a:spcPct val="130000"/>
              </a:lnSpc>
              <a:spcBef>
                <a:spcPts val="0"/>
              </a:spcBef>
            </a:pPr>
            <a:r>
              <a:rPr lang="ru-RU" sz="2600" dirty="0"/>
              <a:t>организована регулярная работа Совета корпуса;</a:t>
            </a:r>
          </a:p>
          <a:p>
            <a:pPr marL="0" indent="355600" algn="just">
              <a:lnSpc>
                <a:spcPct val="130000"/>
              </a:lnSpc>
              <a:spcBef>
                <a:spcPts val="0"/>
              </a:spcBef>
            </a:pPr>
            <a:r>
              <a:rPr lang="ru-RU" sz="2600" dirty="0"/>
              <a:t>разработаны алгоритмы действий сотрудников в разных ситуациях;</a:t>
            </a:r>
          </a:p>
          <a:p>
            <a:pPr marL="0" lvl="0" indent="355600" algn="just">
              <a:lnSpc>
                <a:spcPct val="130000"/>
              </a:lnSpc>
              <a:spcBef>
                <a:spcPts val="0"/>
              </a:spcBef>
            </a:pPr>
            <a:r>
              <a:rPr lang="ru-RU" sz="2600" dirty="0"/>
              <a:t>проходит совместное обсуждение Индивидуальной программы сопровождения ребенка;</a:t>
            </a:r>
          </a:p>
          <a:p>
            <a:pPr marL="0" lvl="0" indent="355600" algn="just">
              <a:lnSpc>
                <a:spcPct val="130000"/>
              </a:lnSpc>
              <a:spcBef>
                <a:spcPts val="0"/>
              </a:spcBef>
            </a:pPr>
            <a:r>
              <a:rPr lang="ru-RU" sz="2600" dirty="0"/>
              <a:t>проводятся совместные мероприятия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Пути взаимодействия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913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340768"/>
            <a:ext cx="8208912" cy="4824536"/>
          </a:xfrm>
        </p:spPr>
        <p:txBody>
          <a:bodyPr>
            <a:normAutofit/>
          </a:bodyPr>
          <a:lstStyle/>
          <a:p>
            <a:pPr marL="0" algn="just"/>
            <a:r>
              <a:rPr lang="ru-RU" dirty="0" smtClean="0"/>
              <a:t>оборудовали классы, выделили зоны: учебную и отдыха;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56508" cy="9940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Доступная образовательная</a:t>
            </a:r>
            <a:br>
              <a:rPr lang="ru-RU" dirty="0" smtClean="0"/>
            </a:br>
            <a:r>
              <a:rPr lang="ru-RU" dirty="0" smtClean="0"/>
              <a:t> среда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8880"/>
            <a:ext cx="4626308" cy="34697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018" y="2780928"/>
            <a:ext cx="4416490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17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332656"/>
            <a:ext cx="8363272" cy="5674635"/>
          </a:xfrm>
        </p:spPr>
        <p:txBody>
          <a:bodyPr>
            <a:normAutofit/>
          </a:bodyPr>
          <a:lstStyle/>
          <a:p>
            <a:r>
              <a:rPr lang="ru-RU" dirty="0"/>
              <a:t>средства ТСО: компьютер, проектор; принтер</a:t>
            </a:r>
          </a:p>
          <a:p>
            <a:r>
              <a:rPr lang="ru-RU" dirty="0"/>
              <a:t>средства альтернативной </a:t>
            </a:r>
            <a:r>
              <a:rPr lang="ru-RU" dirty="0" smtClean="0"/>
              <a:t>коммуникации:, коммуникативные </a:t>
            </a:r>
            <a:r>
              <a:rPr lang="ru-RU" dirty="0"/>
              <a:t>кнопки, планшеты, коммуникативные книги, </a:t>
            </a:r>
            <a:r>
              <a:rPr lang="ru-RU" dirty="0" err="1"/>
              <a:t>Go-talk</a:t>
            </a:r>
            <a:r>
              <a:rPr lang="ru-RU" dirty="0"/>
              <a:t>, </a:t>
            </a:r>
            <a:r>
              <a:rPr lang="ru-RU" dirty="0" smtClean="0"/>
              <a:t>электронные </a:t>
            </a:r>
            <a:r>
              <a:rPr lang="ru-RU" dirty="0"/>
              <a:t>ручки); 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159850"/>
            <a:ext cx="4572000" cy="3429000"/>
          </a:xfrm>
          <a:prstGeom prst="rect">
            <a:avLst/>
          </a:prstGeom>
        </p:spPr>
      </p:pic>
      <p:pic>
        <p:nvPicPr>
          <p:cNvPr id="4" name="Inhaltsplatzhalter 8" descr="m-118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7819" y="2615548"/>
            <a:ext cx="2809421" cy="338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0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255" y="1795509"/>
            <a:ext cx="5639206" cy="421178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48680"/>
            <a:ext cx="8147248" cy="5458611"/>
          </a:xfrm>
        </p:spPr>
        <p:txBody>
          <a:bodyPr/>
          <a:lstStyle/>
          <a:p>
            <a:r>
              <a:rPr lang="ru-RU" dirty="0"/>
              <a:t>визуальные  </a:t>
            </a:r>
            <a:r>
              <a:rPr lang="ru-RU" dirty="0" smtClean="0"/>
              <a:t>расписания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шлемо</a:t>
            </a:r>
            <a:r>
              <a:rPr lang="ru-RU" dirty="0" smtClean="0"/>
              <a:t>-мышь</a:t>
            </a:r>
            <a:r>
              <a:rPr lang="en-US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077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404664"/>
            <a:ext cx="8363272" cy="5602627"/>
          </a:xfrm>
        </p:spPr>
        <p:txBody>
          <a:bodyPr/>
          <a:lstStyle/>
          <a:p>
            <a:pPr algn="just"/>
            <a:r>
              <a:rPr lang="ru-RU" dirty="0"/>
              <a:t>адаптеры для работы на уроках СБО, ручного труда и др. (приводящие в действие светящиеся музыкальные, механические игрушки, бытовую технику и т.д.);</a:t>
            </a:r>
          </a:p>
          <a:p>
            <a:endParaRPr lang="ru-RU" dirty="0"/>
          </a:p>
        </p:txBody>
      </p:sp>
      <p:pic>
        <p:nvPicPr>
          <p:cNvPr id="3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132856"/>
            <a:ext cx="5820138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3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332656"/>
            <a:ext cx="8363272" cy="5674635"/>
          </a:xfrm>
        </p:spPr>
        <p:txBody>
          <a:bodyPr/>
          <a:lstStyle/>
          <a:p>
            <a:pPr algn="just"/>
            <a:r>
              <a:rPr lang="ru-RU" dirty="0"/>
              <a:t>оборудование и вспомогательные средства для проведения уроков АФК (терапевтический стол, адаптированные велосипеды, укладки, утяжелители, мягкие модули)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1" y="3356992"/>
            <a:ext cx="4211959" cy="31589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32856"/>
            <a:ext cx="4795739" cy="269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1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0364" y="836712"/>
            <a:ext cx="8363272" cy="4738531"/>
          </a:xfrm>
        </p:spPr>
        <p:txBody>
          <a:bodyPr/>
          <a:lstStyle/>
          <a:p>
            <a:pPr marL="0" algn="just">
              <a:spcBef>
                <a:spcPts val="0"/>
              </a:spcBef>
            </a:pPr>
            <a:r>
              <a:rPr lang="ru-RU" dirty="0"/>
              <a:t>Цель проекта – сенсорное и коммуникативное развитие учащихся, находящихся на индивидуальном обучении (на дому). </a:t>
            </a:r>
            <a:endParaRPr lang="ru-RU" dirty="0" smtClean="0"/>
          </a:p>
          <a:p>
            <a:pPr marL="109728" indent="0" algn="just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/>
          <a:lstStyle/>
          <a:p>
            <a:pPr algn="ctr"/>
            <a:r>
              <a:rPr lang="ru-RU" dirty="0" smtClean="0"/>
              <a:t>Проект </a:t>
            </a:r>
            <a:r>
              <a:rPr lang="ru-RU" dirty="0">
                <a:effectLst/>
              </a:rPr>
              <a:t>«Сенсорная гостиная</a:t>
            </a:r>
            <a:r>
              <a:rPr lang="ru-RU" dirty="0" smtClean="0">
                <a:effectLst/>
              </a:rPr>
              <a:t>»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60" y="2708920"/>
            <a:ext cx="3838443" cy="30407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708920"/>
            <a:ext cx="4693997" cy="39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98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0391"/>
            <a:ext cx="9144000" cy="3960440"/>
          </a:xfrm>
        </p:spPr>
        <p:txBody>
          <a:bodyPr/>
          <a:lstStyle/>
          <a:p>
            <a:pPr marL="109538" indent="246063" algn="just">
              <a:buNone/>
            </a:pPr>
            <a:r>
              <a:rPr lang="ru-RU" dirty="0"/>
              <a:t>За время существование проекта отмечен ряд позитивных изменений:</a:t>
            </a:r>
          </a:p>
          <a:p>
            <a:pPr lvl="0" algn="just"/>
            <a:r>
              <a:rPr lang="ru-RU" dirty="0"/>
              <a:t>дети более внимательны и активны во время группового сенсорного занятия;</a:t>
            </a:r>
          </a:p>
          <a:p>
            <a:pPr lvl="0" algn="just"/>
            <a:r>
              <a:rPr lang="ru-RU" dirty="0"/>
              <a:t>некоторые дети узнают сквозных персонажей, повторяющиеся игры;</a:t>
            </a:r>
          </a:p>
          <a:p>
            <a:pPr marL="360363" lvl="0" indent="-277813" algn="just"/>
            <a:r>
              <a:rPr lang="ru-RU" dirty="0"/>
              <a:t>эмоциональный фон занятий более радостный, дети и педагоги </a:t>
            </a:r>
            <a:r>
              <a:rPr lang="ru-RU" dirty="0" smtClean="0"/>
              <a:t>получают удовольствие</a:t>
            </a:r>
            <a:r>
              <a:rPr lang="en-US" dirty="0" smtClean="0"/>
              <a:t> </a:t>
            </a:r>
            <a:r>
              <a:rPr lang="ru-RU" dirty="0" smtClean="0"/>
              <a:t>от </a:t>
            </a:r>
            <a:r>
              <a:rPr lang="ru-RU" dirty="0"/>
              <a:t>совместного </a:t>
            </a:r>
            <a:r>
              <a:rPr lang="ru-RU" dirty="0" smtClean="0"/>
              <a:t>сотрудничества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645024"/>
            <a:ext cx="4499992" cy="299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61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18888" y="833469"/>
            <a:ext cx="9144000" cy="1872208"/>
          </a:xfrm>
        </p:spPr>
        <p:txBody>
          <a:bodyPr/>
          <a:lstStyle/>
          <a:p>
            <a:pPr algn="just"/>
            <a:r>
              <a:rPr lang="ru-RU" dirty="0" smtClean="0"/>
              <a:t>Задачи проекта: </a:t>
            </a:r>
            <a:r>
              <a:rPr lang="ru-RU" dirty="0"/>
              <a:t>расширение представлений учащихся об окружающем природном и социальном мире, </a:t>
            </a:r>
            <a:r>
              <a:rPr lang="ru-RU" dirty="0" smtClean="0"/>
              <a:t>создание условий для изучения окружающего мира в происходящей реальности 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8888" y="8454"/>
            <a:ext cx="9144000" cy="6085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effectLst/>
              </a:rPr>
              <a:t>П</a:t>
            </a:r>
            <a:r>
              <a:rPr lang="ru-RU" dirty="0" smtClean="0">
                <a:effectLst/>
              </a:rPr>
              <a:t>роект </a:t>
            </a:r>
            <a:r>
              <a:rPr lang="ru-RU" dirty="0">
                <a:effectLst/>
              </a:rPr>
              <a:t>– «Ребятам о зверятах» </a:t>
            </a:r>
            <a:endParaRPr lang="ru-RU" dirty="0"/>
          </a:p>
        </p:txBody>
      </p:sp>
      <p:pic>
        <p:nvPicPr>
          <p:cNvPr id="4" name="Picture 2" descr="D:\Павловск\фото и видео\Наш класс\Ребятам о зверятах\DSC005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491" y="3645024"/>
            <a:ext cx="4453509" cy="286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Павловск\фото и видео\Наш класс\Ребятам о зверятах\Александрова дача 06.10.16\DSC098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8" y="2564904"/>
            <a:ext cx="460851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353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435280" cy="5746643"/>
          </a:xfrm>
        </p:spPr>
        <p:txBody>
          <a:bodyPr/>
          <a:lstStyle/>
          <a:p>
            <a:pPr marL="0" algn="just">
              <a:spcBef>
                <a:spcPts val="0"/>
              </a:spcBef>
            </a:pPr>
            <a:r>
              <a:rPr lang="ru-RU" dirty="0" smtClean="0"/>
              <a:t>В </a:t>
            </a:r>
            <a:r>
              <a:rPr lang="ru-RU" dirty="0"/>
              <a:t>результате дети узнают знакомых домашних и диких животных, и по возможности их называют, а в ходе </a:t>
            </a:r>
            <a:r>
              <a:rPr lang="ru-RU" dirty="0" err="1"/>
              <a:t>иппотерапии</a:t>
            </a:r>
            <a:r>
              <a:rPr lang="ru-RU" dirty="0"/>
              <a:t> и </a:t>
            </a:r>
            <a:r>
              <a:rPr lang="ru-RU" dirty="0" err="1"/>
              <a:t>канистерапии</a:t>
            </a:r>
            <a:r>
              <a:rPr lang="ru-RU" dirty="0"/>
              <a:t> дети получают соответствующий терапевтический эффект.</a:t>
            </a:r>
          </a:p>
          <a:p>
            <a:pPr marL="0"/>
            <a:endParaRPr lang="ru-RU" dirty="0"/>
          </a:p>
        </p:txBody>
      </p:sp>
      <p:pic>
        <p:nvPicPr>
          <p:cNvPr id="6" name="Picture 2" descr="C:\Users\Школа 25\Desktop\Ребятам о зверятах\Буклет\P102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41508"/>
            <a:ext cx="4543667" cy="340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Павловск\фото и видео\Наш класс\Ребятам о зверятах\Александрова дача 06.10.16\DSC099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441508"/>
            <a:ext cx="3312368" cy="441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81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1440160"/>
          </a:xfrm>
        </p:spPr>
        <p:txBody>
          <a:bodyPr/>
          <a:lstStyle/>
          <a:p>
            <a:pPr marL="0" algn="just">
              <a:spcBef>
                <a:spcPts val="0"/>
              </a:spcBef>
            </a:pPr>
            <a:r>
              <a:rPr lang="ru-RU" dirty="0" smtClean="0"/>
              <a:t>Это шаг навстречу социальной интеграции детей детского дома-интерната и воспитание </a:t>
            </a:r>
            <a:r>
              <a:rPr lang="ru-RU" dirty="0" err="1" smtClean="0"/>
              <a:t>эмпатийного</a:t>
            </a:r>
            <a:r>
              <a:rPr lang="ru-RU" dirty="0" smtClean="0"/>
              <a:t> поведения у детей ГБОУ № 16 </a:t>
            </a:r>
          </a:p>
          <a:p>
            <a:pPr>
              <a:spcBef>
                <a:spcPts val="0"/>
              </a:spcBef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3468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Проект </a:t>
            </a:r>
            <a:r>
              <a:rPr lang="ru-RU" dirty="0">
                <a:effectLst/>
              </a:rPr>
              <a:t>«Мы вместе»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326" y="4005064"/>
            <a:ext cx="4979056" cy="27952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060848"/>
            <a:ext cx="4896545" cy="274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0"/>
            <a:ext cx="9144000" cy="2232248"/>
          </a:xfrm>
        </p:spPr>
        <p:txBody>
          <a:bodyPr/>
          <a:lstStyle/>
          <a:p>
            <a:pPr algn="just"/>
            <a:r>
              <a:rPr lang="ru-RU" dirty="0" smtClean="0"/>
              <a:t>Сотрудничая с ДОУ мы обогащаем друг друга.</a:t>
            </a:r>
            <a:r>
              <a:rPr lang="ru-RU" dirty="0"/>
              <a:t> </a:t>
            </a:r>
            <a:r>
              <a:rPr lang="ru-RU" dirty="0" smtClean="0"/>
              <a:t>Невозможно </a:t>
            </a:r>
            <a:r>
              <a:rPr lang="ru-RU" dirty="0"/>
              <a:t>воспитать доброту, толерантность, сопереживание у ребенка только по рассказам или картинкам. Общаясь, дети помогают друг другу, проявляют взаимное внимание и интерес.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948" y="2132856"/>
            <a:ext cx="5508103" cy="413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7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664710"/>
            <a:ext cx="9144000" cy="1800200"/>
          </a:xfrm>
        </p:spPr>
        <p:txBody>
          <a:bodyPr/>
          <a:lstStyle/>
          <a:p>
            <a:pPr algn="just"/>
            <a:r>
              <a:rPr lang="ru-RU" dirty="0" smtClean="0"/>
              <a:t> Цель проекта: знакомство </a:t>
            </a:r>
            <a:r>
              <a:rPr lang="ru-RU" dirty="0"/>
              <a:t>детей и взрослых с основами православной культуры и повышение качества общения взрослый – ребенок, в процессе духовно-нравственного воспитания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effectLst/>
              </a:rPr>
              <a:t>Проект </a:t>
            </a:r>
            <a:r>
              <a:rPr lang="ru-RU" dirty="0">
                <a:effectLst/>
              </a:rPr>
              <a:t>«Благовест» </a:t>
            </a:r>
            <a:endParaRPr lang="ru-RU" dirty="0"/>
          </a:p>
        </p:txBody>
      </p:sp>
      <p:pic>
        <p:nvPicPr>
          <p:cNvPr id="4" name="Рисунок 3" descr="C:\Users\user\Desktop\для Благовеста\DSCF767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64910"/>
            <a:ext cx="4139952" cy="3078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Desktop\тю для проекта\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1775" y="3356992"/>
            <a:ext cx="4882225" cy="33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8121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332656"/>
            <a:ext cx="8507288" cy="5674635"/>
          </a:xfrm>
        </p:spPr>
        <p:txBody>
          <a:bodyPr/>
          <a:lstStyle/>
          <a:p>
            <a:pPr algn="just"/>
            <a:r>
              <a:rPr lang="ru-RU" dirty="0" smtClean="0"/>
              <a:t>Благодаря </a:t>
            </a:r>
            <a:r>
              <a:rPr lang="ru-RU" dirty="0"/>
              <a:t>этому проекту мы приобрели новых друзей и расширили свои социальные контакты.</a:t>
            </a:r>
          </a:p>
          <a:p>
            <a:endParaRPr lang="ru-RU" dirty="0"/>
          </a:p>
        </p:txBody>
      </p:sp>
      <p:pic>
        <p:nvPicPr>
          <p:cNvPr id="4" name="Рисунок 3" descr="C:\Users\user\Desktop\тю для проекта\IMG_19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90566"/>
            <a:ext cx="3036570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Desktop\тю для проекта\гусляры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926791"/>
            <a:ext cx="5630783" cy="408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56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0"/>
            <a:ext cx="9144000" cy="2636912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Каждый </a:t>
            </a:r>
            <a:r>
              <a:rPr lang="ru-RU" dirty="0"/>
              <a:t>ученик способен получать образование, уровень которого определяется, прежде всего, его индивидуальными возможностями. </a:t>
            </a:r>
            <a:endParaRPr lang="ru-RU" dirty="0" smtClean="0"/>
          </a:p>
          <a:p>
            <a:pPr algn="just"/>
            <a:r>
              <a:rPr lang="ru-RU" dirty="0" smtClean="0"/>
              <a:t>Главная </a:t>
            </a:r>
            <a:r>
              <a:rPr lang="ru-RU" dirty="0"/>
              <a:t>цель дать ребенку оптимально доступный жизненный опыт, а это возможно даже для детей с глубокой умственной отсталостью.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64904"/>
            <a:ext cx="4507507" cy="30055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504" y="3645024"/>
            <a:ext cx="4584496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50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внимание</a:t>
            </a:r>
            <a:endParaRPr lang="ru-RU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714" y="2204864"/>
            <a:ext cx="6225614" cy="466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43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830</TotalTime>
  <Words>1096</Words>
  <Application>Microsoft Office PowerPoint</Application>
  <PresentationFormat>Экран (4:3)</PresentationFormat>
  <Paragraphs>204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Trebuchet MS</vt:lpstr>
      <vt:lpstr>Verdana</vt:lpstr>
      <vt:lpstr>Wingdings 2</vt:lpstr>
      <vt:lpstr>Wingdings 3</vt:lpstr>
      <vt:lpstr>Открытая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Сводное расписание</vt:lpstr>
      <vt:lpstr>Презентация PowerPoint</vt:lpstr>
      <vt:lpstr>Учебно-методический комплекс</vt:lpstr>
      <vt:lpstr>Индивидуальный образовательный маршрут</vt:lpstr>
      <vt:lpstr>Повышение квалификации</vt:lpstr>
      <vt:lpstr>Эффективное взаимодействие</vt:lpstr>
      <vt:lpstr>Пути взаимодействия</vt:lpstr>
      <vt:lpstr>Доступная образовательная  среда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Проект «Сенсорная гостиная» </vt:lpstr>
      <vt:lpstr>Презентация PowerPoint</vt:lpstr>
      <vt:lpstr>Проект – «Ребятам о зверятах» </vt:lpstr>
      <vt:lpstr>Презентация PowerPoint</vt:lpstr>
      <vt:lpstr>Проект «Мы вместе» </vt:lpstr>
      <vt:lpstr>Презентация PowerPoint</vt:lpstr>
      <vt:lpstr>Проект «Благовест»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Kalmuk</dc:creator>
  <cp:lastModifiedBy>4</cp:lastModifiedBy>
  <cp:revision>66</cp:revision>
  <dcterms:created xsi:type="dcterms:W3CDTF">2017-03-04T18:06:51Z</dcterms:created>
  <dcterms:modified xsi:type="dcterms:W3CDTF">2017-10-09T13:04:51Z</dcterms:modified>
</cp:coreProperties>
</file>