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0.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1.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2.xml" ContentType="application/vnd.openxmlformats-officedocument.themeOverride+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3.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4.xml" ContentType="application/vnd.openxmlformats-officedocument.themeOverr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5.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sldIdLst>
    <p:sldId id="2147472235" r:id="rId2"/>
    <p:sldId id="2147472246" r:id="rId3"/>
    <p:sldId id="2147472272" r:id="rId4"/>
    <p:sldId id="2147472268" r:id="rId5"/>
    <p:sldId id="2147472269" r:id="rId6"/>
    <p:sldId id="2147472271" r:id="rId7"/>
    <p:sldId id="2147472248" r:id="rId8"/>
    <p:sldId id="2147472270" r:id="rId9"/>
    <p:sldId id="2147472274" r:id="rId10"/>
    <p:sldId id="2147472236" r:id="rId11"/>
    <p:sldId id="2147472238" r:id="rId12"/>
    <p:sldId id="2147472239" r:id="rId13"/>
    <p:sldId id="2147472240" r:id="rId14"/>
    <p:sldId id="2147472241" r:id="rId15"/>
    <p:sldId id="2147472275" r:id="rId16"/>
    <p:sldId id="2147472242" r:id="rId17"/>
    <p:sldId id="2147472276" r:id="rId18"/>
    <p:sldId id="2147472244" r:id="rId19"/>
    <p:sldId id="2147472295" r:id="rId20"/>
    <p:sldId id="2147472294" r:id="rId21"/>
    <p:sldId id="2147472234" r:id="rId22"/>
    <p:sldId id="2147326947" r:id="rId23"/>
    <p:sldId id="2147326948" r:id="rId24"/>
    <p:sldId id="2147326949" r:id="rId25"/>
    <p:sldId id="2147472278" r:id="rId26"/>
    <p:sldId id="2147472282" r:id="rId27"/>
    <p:sldId id="2147472280" r:id="rId28"/>
    <p:sldId id="2147472283" r:id="rId29"/>
    <p:sldId id="2147472285" r:id="rId30"/>
    <p:sldId id="2147472287" r:id="rId31"/>
    <p:sldId id="2147472289" r:id="rId32"/>
    <p:sldId id="2147472290" r:id="rId33"/>
    <p:sldId id="2147472291" r:id="rId34"/>
    <p:sldId id="2147472292" r:id="rId35"/>
    <p:sldId id="2147472293" r:id="rId3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DD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058F16-4890-492E-9B8A-85F1507ACF80}" v="4" dt="2025-05-29T12:45:06.2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69" autoAdjust="0"/>
    <p:restoredTop sz="94660"/>
  </p:normalViewPr>
  <p:slideViewPr>
    <p:cSldViewPr snapToGrid="0">
      <p:cViewPr varScale="1">
        <p:scale>
          <a:sx n="80" d="100"/>
          <a:sy n="80" d="100"/>
        </p:scale>
        <p:origin x="739" y="53"/>
      </p:cViewPr>
      <p:guideLst/>
    </p:cSldViewPr>
  </p:slideViewPr>
  <p:notesTextViewPr>
    <p:cViewPr>
      <p:scale>
        <a:sx n="1" d="1"/>
        <a:sy n="1" d="1"/>
      </p:scale>
      <p:origin x="0" y="0"/>
    </p:cViewPr>
  </p:notesTextViewPr>
  <p:sorterViewPr>
    <p:cViewPr>
      <p:scale>
        <a:sx n="100" d="100"/>
        <a:sy n="100" d="100"/>
      </p:scale>
      <p:origin x="0" y="-692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1050;&#1085;&#1080;&#1075;&#1072;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1050;&#1085;&#1080;&#1075;&#1072;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1050;&#1085;&#1080;&#1075;&#1072;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1050;&#1085;&#1080;&#1075;&#1072;1"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lavrovta\AppData\Local\Microsoft\Windows\INetCache\Content.Outlook\HPBN77Y2\&#1044;&#1072;&#1090;&#1072;&#1089;&#1077;&#1090;%20&#1048;&#1056;&#1050;%2018042022%20(002).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lavrovta\AppData\Local\Microsoft\Windows\INetCache\Content.Outlook\HPBN77Y2\&#1044;&#1072;&#1090;&#1072;&#1089;&#1077;&#1090;%20&#1048;&#1056;&#1050;%2018042022%20(002).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lavrovta\Documents\&#1050;&#1086;&#1087;&#1080;&#1103;%20&#1044;&#1072;&#1090;&#1072;&#1089;&#1077;&#1090;%20&#1048;&#1056;&#1050;%2018042022%20(002)_&#1043;&#1088;&#1072;&#1092;.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_____Microsoft_Excel.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_____Microsoft_Excel1.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_____Microsoft_Excel2.xlsx"/></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Book1" TargetMode="Externa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_____Microsoft_Excel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rgbClr val="002060"/>
                </a:solidFill>
                <a:latin typeface="+mn-lt"/>
                <a:ea typeface="+mn-ea"/>
                <a:cs typeface="+mn-cs"/>
              </a:defRPr>
            </a:pPr>
            <a:r>
              <a:rPr lang="ru-RU"/>
              <a:t>Группа исследования</a:t>
            </a:r>
          </a:p>
        </c:rich>
      </c:tx>
      <c:layout/>
      <c:overlay val="0"/>
      <c:spPr>
        <a:noFill/>
        <a:ln>
          <a:noFill/>
        </a:ln>
        <a:effectLst/>
      </c:spPr>
      <c:txPr>
        <a:bodyPr rot="0" spcFirstLastPara="1" vertOverflow="ellipsis" vert="horz" wrap="square" anchor="ctr" anchorCtr="1"/>
        <a:lstStyle/>
        <a:p>
          <a:pPr>
            <a:defRPr sz="1680" b="0" i="0" u="none" strike="noStrike" kern="1200" spc="0" baseline="0">
              <a:solidFill>
                <a:srgbClr val="002060"/>
              </a:solidFill>
              <a:latin typeface="+mn-lt"/>
              <a:ea typeface="+mn-ea"/>
              <a:cs typeface="+mn-cs"/>
            </a:defRPr>
          </a:pPr>
          <a:endParaRPr lang="ru-RU"/>
        </a:p>
      </c:txPr>
    </c:title>
    <c:autoTitleDeleted val="0"/>
    <c:plotArea>
      <c:layout/>
      <c:pieChart>
        <c:varyColors val="1"/>
        <c:ser>
          <c:idx val="0"/>
          <c:order val="0"/>
          <c:tx>
            <c:strRef>
              <c:f>Лист1!$I$1</c:f>
              <c:strCache>
                <c:ptCount val="1"/>
                <c:pt idx="0">
                  <c:v>Активная группа</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761B-40A7-83B6-19A42632BFD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761B-40A7-83B6-19A42632BFDF}"/>
              </c:ext>
            </c:extLst>
          </c:dPt>
          <c:dLbls>
            <c:dLbl>
              <c:idx val="0"/>
              <c:layout>
                <c:manualLayout>
                  <c:x val="-1.4066915377953158E-2"/>
                  <c:y val="1.2399400302650271E-2"/>
                </c:manualLayout>
              </c:layou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761B-40A7-83B6-19A42632BFDF}"/>
                </c:ext>
              </c:extLst>
            </c:dLbl>
            <c:dLbl>
              <c:idx val="1"/>
              <c:layout>
                <c:manualLayout>
                  <c:x val="4.2853992075905449E-2"/>
                  <c:y val="-7.7551700160663789E-2"/>
                </c:manualLayout>
              </c:layou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3-761B-40A7-83B6-19A42632BFDF}"/>
                </c:ext>
              </c:extLst>
            </c:dLbl>
            <c:spPr>
              <a:noFill/>
              <a:ln>
                <a:noFill/>
              </a:ln>
              <a:effectLst/>
            </c:spPr>
            <c:txPr>
              <a:bodyPr rot="0" spcFirstLastPara="1" vertOverflow="ellipsis" vert="horz" wrap="square" anchor="ctr" anchorCtr="1"/>
              <a:lstStyle/>
              <a:p>
                <a:pPr>
                  <a:defRPr sz="1400" b="0" i="0" u="none" strike="noStrike" kern="1200" baseline="0">
                    <a:solidFill>
                      <a:srgbClr val="002060"/>
                    </a:solidFill>
                    <a:latin typeface="+mn-lt"/>
                    <a:ea typeface="+mn-ea"/>
                    <a:cs typeface="+mn-cs"/>
                  </a:defRPr>
                </a:pPr>
                <a:endParaRPr lang="ru-RU"/>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Лист1!$H$2:$H$3</c:f>
              <c:strCache>
                <c:ptCount val="2"/>
                <c:pt idx="0">
                  <c:v>мальчики</c:v>
                </c:pt>
                <c:pt idx="1">
                  <c:v>девочки</c:v>
                </c:pt>
              </c:strCache>
            </c:strRef>
          </c:cat>
          <c:val>
            <c:numRef>
              <c:f>Лист1!$I$2:$I$3</c:f>
              <c:numCache>
                <c:formatCode>General</c:formatCode>
                <c:ptCount val="2"/>
                <c:pt idx="0">
                  <c:v>19</c:v>
                </c:pt>
                <c:pt idx="1">
                  <c:v>13</c:v>
                </c:pt>
              </c:numCache>
            </c:numRef>
          </c:val>
          <c:extLst>
            <c:ext xmlns:c16="http://schemas.microsoft.com/office/drawing/2014/chart" uri="{C3380CC4-5D6E-409C-BE32-E72D297353CC}">
              <c16:uniqueId val="{00000004-761B-40A7-83B6-19A42632BFDF}"/>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rgbClr val="002060"/>
          </a:solidFill>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680" b="0" i="0" u="none" strike="noStrike" kern="1200" spc="0" baseline="0">
              <a:solidFill>
                <a:srgbClr val="002060"/>
              </a:solidFill>
              <a:latin typeface="+mn-lt"/>
              <a:ea typeface="+mn-ea"/>
              <a:cs typeface="+mn-cs"/>
            </a:defRPr>
          </a:pPr>
          <a:endParaRPr lang="ru-RU"/>
        </a:p>
      </c:txPr>
    </c:title>
    <c:autoTitleDeleted val="0"/>
    <c:plotArea>
      <c:layout/>
      <c:pieChart>
        <c:varyColors val="1"/>
        <c:ser>
          <c:idx val="0"/>
          <c:order val="0"/>
          <c:tx>
            <c:strRef>
              <c:f>Лист1!$J$1</c:f>
              <c:strCache>
                <c:ptCount val="1"/>
                <c:pt idx="0">
                  <c:v>Контрольная группа</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2E56-4B8E-AF8B-92B416162FC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2E56-4B8E-AF8B-92B416162FCB}"/>
              </c:ext>
            </c:extLst>
          </c:dPt>
          <c:dLbls>
            <c:dLbl>
              <c:idx val="0"/>
              <c:layout>
                <c:manualLayout>
                  <c:x val="-3.8652990512300194E-2"/>
                  <c:y val="0.17497528174530139"/>
                </c:manualLayout>
              </c:layou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2E56-4B8E-AF8B-92B416162FCB}"/>
                </c:ext>
              </c:extLst>
            </c:dLbl>
            <c:dLbl>
              <c:idx val="1"/>
              <c:layout>
                <c:manualLayout>
                  <c:x val="1.6276070008915962E-2"/>
                  <c:y val="-0.16106068453125591"/>
                </c:manualLayout>
              </c:layou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3-2E56-4B8E-AF8B-92B416162FCB}"/>
                </c:ext>
              </c:extLst>
            </c:dLbl>
            <c:spPr>
              <a:noFill/>
              <a:ln>
                <a:noFill/>
              </a:ln>
              <a:effectLst/>
            </c:spPr>
            <c:txPr>
              <a:bodyPr rot="0" spcFirstLastPara="1" vertOverflow="ellipsis" vert="horz" wrap="square" anchor="ctr" anchorCtr="1"/>
              <a:lstStyle/>
              <a:p>
                <a:pPr>
                  <a:defRPr sz="1400" b="0" i="0" u="none" strike="noStrike" kern="1200" baseline="0">
                    <a:solidFill>
                      <a:srgbClr val="002060"/>
                    </a:solidFill>
                    <a:latin typeface="+mn-lt"/>
                    <a:ea typeface="+mn-ea"/>
                    <a:cs typeface="+mn-cs"/>
                  </a:defRPr>
                </a:pPr>
                <a:endParaRPr lang="ru-RU"/>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Лист1!$H$2:$H$3</c:f>
              <c:strCache>
                <c:ptCount val="2"/>
                <c:pt idx="0">
                  <c:v>мальчики</c:v>
                </c:pt>
                <c:pt idx="1">
                  <c:v>девочки</c:v>
                </c:pt>
              </c:strCache>
            </c:strRef>
          </c:cat>
          <c:val>
            <c:numRef>
              <c:f>Лист1!$J$2:$J$3</c:f>
              <c:numCache>
                <c:formatCode>General</c:formatCode>
                <c:ptCount val="2"/>
                <c:pt idx="0">
                  <c:v>12</c:v>
                </c:pt>
                <c:pt idx="1">
                  <c:v>12</c:v>
                </c:pt>
              </c:numCache>
            </c:numRef>
          </c:val>
          <c:extLst>
            <c:ext xmlns:c16="http://schemas.microsoft.com/office/drawing/2014/chart" uri="{C3380CC4-5D6E-409C-BE32-E72D297353CC}">
              <c16:uniqueId val="{00000004-2E56-4B8E-AF8B-92B416162FCB}"/>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rgbClr val="002060"/>
          </a:solidFill>
        </a:defRPr>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rgbClr val="002060"/>
                </a:solidFill>
                <a:latin typeface="+mn-lt"/>
                <a:ea typeface="+mn-ea"/>
                <a:cs typeface="+mn-cs"/>
              </a:defRPr>
            </a:pPr>
            <a:r>
              <a:rPr lang="ru-RU"/>
              <a:t>Группа исследования</a:t>
            </a:r>
          </a:p>
        </c:rich>
      </c:tx>
      <c:layout/>
      <c:overlay val="0"/>
      <c:spPr>
        <a:noFill/>
        <a:ln>
          <a:noFill/>
        </a:ln>
        <a:effectLst/>
      </c:spPr>
      <c:txPr>
        <a:bodyPr rot="0" spcFirstLastPara="1" vertOverflow="ellipsis" vert="horz" wrap="square" anchor="ctr" anchorCtr="1"/>
        <a:lstStyle/>
        <a:p>
          <a:pPr>
            <a:defRPr sz="1680" b="0" i="0" u="none" strike="noStrike" kern="1200" spc="0" baseline="0">
              <a:solidFill>
                <a:srgbClr val="002060"/>
              </a:solidFill>
              <a:latin typeface="+mn-lt"/>
              <a:ea typeface="+mn-ea"/>
              <a:cs typeface="+mn-cs"/>
            </a:defRPr>
          </a:pPr>
          <a:endParaRPr lang="ru-RU"/>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6CA-484F-80BA-09D3D00E856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6CA-484F-80BA-09D3D00E856B}"/>
              </c:ext>
            </c:extLst>
          </c:dPt>
          <c:dLbls>
            <c:dLbl>
              <c:idx val="0"/>
              <c:layout>
                <c:manualLayout>
                  <c:x val="-2.4415111631577606E-2"/>
                  <c:y val="0.35799581550395859"/>
                </c:manualLayout>
              </c:layou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56CA-484F-80BA-09D3D00E856B}"/>
                </c:ext>
              </c:extLst>
            </c:dLbl>
            <c:dLbl>
              <c:idx val="1"/>
              <c:layout>
                <c:manualLayout>
                  <c:x val="4.7761235480489064E-2"/>
                  <c:y val="-0.42517382545974397"/>
                </c:manualLayout>
              </c:layou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3-56CA-484F-80BA-09D3D00E856B}"/>
                </c:ext>
              </c:extLst>
            </c:dLbl>
            <c:spPr>
              <a:noFill/>
              <a:ln>
                <a:noFill/>
              </a:ln>
              <a:effectLst/>
            </c:spPr>
            <c:txPr>
              <a:bodyPr rot="0" spcFirstLastPara="1" vertOverflow="ellipsis" vert="horz" wrap="square" anchor="ctr" anchorCtr="1"/>
              <a:lstStyle/>
              <a:p>
                <a:pPr>
                  <a:defRPr sz="1400" b="0" i="0" u="none" strike="noStrike" kern="1200" baseline="0">
                    <a:solidFill>
                      <a:srgbClr val="002060"/>
                    </a:solidFill>
                    <a:latin typeface="+mn-lt"/>
                    <a:ea typeface="+mn-ea"/>
                    <a:cs typeface="+mn-cs"/>
                  </a:defRPr>
                </a:pPr>
                <a:endParaRPr lang="ru-RU"/>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Лист1!$H$4:$H$5</c:f>
              <c:strCache>
                <c:ptCount val="2"/>
                <c:pt idx="0">
                  <c:v>Класс II GMFCS</c:v>
                </c:pt>
                <c:pt idx="1">
                  <c:v>Класс III GMFCS</c:v>
                </c:pt>
              </c:strCache>
            </c:strRef>
          </c:cat>
          <c:val>
            <c:numRef>
              <c:f>Лист1!$I$4:$I$5</c:f>
              <c:numCache>
                <c:formatCode>General</c:formatCode>
                <c:ptCount val="2"/>
                <c:pt idx="0">
                  <c:v>13</c:v>
                </c:pt>
                <c:pt idx="1">
                  <c:v>19</c:v>
                </c:pt>
              </c:numCache>
            </c:numRef>
          </c:val>
          <c:extLst>
            <c:ext xmlns:c16="http://schemas.microsoft.com/office/drawing/2014/chart" uri="{C3380CC4-5D6E-409C-BE32-E72D297353CC}">
              <c16:uniqueId val="{00000004-56CA-484F-80BA-09D3D00E856B}"/>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rgbClr val="002060"/>
          </a:solidFill>
        </a:defRPr>
      </a:pPr>
      <a:endParaRPr lang="ru-RU"/>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rgbClr val="002060"/>
                </a:solidFill>
                <a:latin typeface="+mn-lt"/>
                <a:ea typeface="+mn-ea"/>
                <a:cs typeface="+mn-cs"/>
              </a:defRPr>
            </a:pPr>
            <a:r>
              <a:rPr lang="ru-RU"/>
              <a:t>Контрольная группа</a:t>
            </a:r>
          </a:p>
        </c:rich>
      </c:tx>
      <c:layout/>
      <c:overlay val="0"/>
      <c:spPr>
        <a:noFill/>
        <a:ln>
          <a:noFill/>
        </a:ln>
        <a:effectLst/>
      </c:spPr>
      <c:txPr>
        <a:bodyPr rot="0" spcFirstLastPara="1" vertOverflow="ellipsis" vert="horz" wrap="square" anchor="ctr" anchorCtr="1"/>
        <a:lstStyle/>
        <a:p>
          <a:pPr>
            <a:defRPr sz="1680" b="0" i="0" u="none" strike="noStrike" kern="1200" spc="0" baseline="0">
              <a:solidFill>
                <a:srgbClr val="002060"/>
              </a:solidFill>
              <a:latin typeface="+mn-lt"/>
              <a:ea typeface="+mn-ea"/>
              <a:cs typeface="+mn-cs"/>
            </a:defRPr>
          </a:pPr>
          <a:endParaRPr lang="ru-RU"/>
        </a:p>
      </c:txPr>
    </c:title>
    <c:autoTitleDeleted val="0"/>
    <c:plotArea>
      <c:layout/>
      <c:pieChart>
        <c:varyColors val="1"/>
        <c:ser>
          <c:idx val="0"/>
          <c:order val="0"/>
          <c:explosion val="1"/>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76A-48AF-B5EC-EA694902CE7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76A-48AF-B5EC-EA694902CE79}"/>
              </c:ext>
            </c:extLst>
          </c:dPt>
          <c:dLbls>
            <c:dLbl>
              <c:idx val="0"/>
              <c:layout>
                <c:manualLayout>
                  <c:x val="-2.5642699681599407E-2"/>
                  <c:y val="-2.9121041820446441E-3"/>
                </c:manualLayout>
              </c:layou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576A-48AF-B5EC-EA694902CE79}"/>
                </c:ext>
              </c:extLst>
            </c:dLbl>
            <c:dLbl>
              <c:idx val="1"/>
              <c:layout>
                <c:manualLayout>
                  <c:x val="-3.368132164693468E-2"/>
                  <c:y val="0.13632453074227135"/>
                </c:manualLayout>
              </c:layou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3-576A-48AF-B5EC-EA694902CE79}"/>
                </c:ext>
              </c:extLst>
            </c:dLbl>
            <c:spPr>
              <a:noFill/>
              <a:ln>
                <a:noFill/>
              </a:ln>
              <a:effectLst/>
            </c:spPr>
            <c:txPr>
              <a:bodyPr rot="0" spcFirstLastPara="1" vertOverflow="ellipsis" vert="horz" wrap="square" anchor="ctr" anchorCtr="1"/>
              <a:lstStyle/>
              <a:p>
                <a:pPr>
                  <a:defRPr sz="1400" b="0" i="0" u="none" strike="noStrike" kern="1200" baseline="0">
                    <a:solidFill>
                      <a:srgbClr val="002060"/>
                    </a:solidFill>
                    <a:latin typeface="+mn-lt"/>
                    <a:ea typeface="+mn-ea"/>
                    <a:cs typeface="+mn-cs"/>
                  </a:defRPr>
                </a:pPr>
                <a:endParaRPr lang="ru-RU"/>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Лист1!$H$4:$H$5</c:f>
              <c:strCache>
                <c:ptCount val="2"/>
                <c:pt idx="0">
                  <c:v>Класс II GMFCS</c:v>
                </c:pt>
                <c:pt idx="1">
                  <c:v>Класс III GMFCS</c:v>
                </c:pt>
              </c:strCache>
            </c:strRef>
          </c:cat>
          <c:val>
            <c:numRef>
              <c:f>Лист1!$J$4:$J$5</c:f>
              <c:numCache>
                <c:formatCode>General</c:formatCode>
                <c:ptCount val="2"/>
                <c:pt idx="0">
                  <c:v>19</c:v>
                </c:pt>
                <c:pt idx="1">
                  <c:v>5</c:v>
                </c:pt>
              </c:numCache>
            </c:numRef>
          </c:val>
          <c:extLst>
            <c:ext xmlns:c16="http://schemas.microsoft.com/office/drawing/2014/chart" uri="{C3380CC4-5D6E-409C-BE32-E72D297353CC}">
              <c16:uniqueId val="{00000004-576A-48AF-B5EC-EA694902CE79}"/>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rgbClr val="002060"/>
          </a:solidFill>
        </a:defRPr>
      </a:pPr>
      <a:endParaRPr lang="ru-RU"/>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rgbClr val="002060"/>
                </a:solidFill>
                <a:latin typeface="+mn-lt"/>
                <a:ea typeface="+mn-ea"/>
                <a:cs typeface="+mn-cs"/>
              </a:defRPr>
            </a:pPr>
            <a:r>
              <a:rPr lang="ru-RU" dirty="0"/>
              <a:t>Исследовательская группа,</a:t>
            </a:r>
          </a:p>
          <a:p>
            <a:pPr>
              <a:defRPr/>
            </a:pPr>
            <a:r>
              <a:rPr lang="en-US" dirty="0"/>
              <a:t>Z</a:t>
            </a:r>
            <a:r>
              <a:rPr lang="ru-RU" dirty="0"/>
              <a:t>-</a:t>
            </a:r>
            <a:r>
              <a:rPr lang="en-US" dirty="0"/>
              <a:t>score </a:t>
            </a:r>
            <a:r>
              <a:rPr lang="ru-RU" dirty="0"/>
              <a:t>ИМТ</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rgbClr val="002060"/>
              </a:solidFill>
              <a:latin typeface="+mn-lt"/>
              <a:ea typeface="+mn-ea"/>
              <a:cs typeface="+mn-cs"/>
            </a:defRPr>
          </a:pPr>
          <a:endParaRPr lang="ru-RU"/>
        </a:p>
      </c:txPr>
    </c:title>
    <c:autoTitleDeleted val="0"/>
    <c:plotArea>
      <c:layout>
        <c:manualLayout>
          <c:layoutTarget val="inner"/>
          <c:xMode val="edge"/>
          <c:yMode val="edge"/>
          <c:x val="0.13152484689338251"/>
          <c:y val="0.25743375122443252"/>
          <c:w val="0.44865223379628927"/>
          <c:h val="0.65557943530372265"/>
        </c:manualLayout>
      </c:layout>
      <c:barChart>
        <c:barDir val="col"/>
        <c:grouping val="percentStacked"/>
        <c:varyColors val="0"/>
        <c:ser>
          <c:idx val="0"/>
          <c:order val="0"/>
          <c:tx>
            <c:strRef>
              <c:f>Лист1!$A$3</c:f>
              <c:strCache>
                <c:ptCount val="1"/>
                <c:pt idx="0">
                  <c:v>норма Z-score ИМТ (&gt;-0,99)</c:v>
                </c:pt>
              </c:strCache>
            </c:strRef>
          </c:tx>
          <c:spPr>
            <a:solidFill>
              <a:srgbClr val="00B050"/>
            </a:solidFill>
            <a:ln>
              <a:noFill/>
            </a:ln>
            <a:effectLst/>
          </c:spPr>
          <c:invertIfNegative val="0"/>
          <c:cat>
            <c:strRef>
              <c:f>(Лист1!$B$2,Лист1!$D$2)</c:f>
              <c:strCache>
                <c:ptCount val="2"/>
                <c:pt idx="0">
                  <c:v>Визит1</c:v>
                </c:pt>
                <c:pt idx="1">
                  <c:v>Визит 5</c:v>
                </c:pt>
              </c:strCache>
            </c:strRef>
          </c:cat>
          <c:val>
            <c:numRef>
              <c:f>(Лист1!$B$3,Лист1!$D$3)</c:f>
              <c:numCache>
                <c:formatCode>General</c:formatCode>
                <c:ptCount val="2"/>
                <c:pt idx="0">
                  <c:v>0</c:v>
                </c:pt>
                <c:pt idx="1">
                  <c:v>4</c:v>
                </c:pt>
              </c:numCache>
            </c:numRef>
          </c:val>
          <c:extLst>
            <c:ext xmlns:c16="http://schemas.microsoft.com/office/drawing/2014/chart" uri="{C3380CC4-5D6E-409C-BE32-E72D297353CC}">
              <c16:uniqueId val="{00000000-DCB0-47C9-B380-E0E873D6B954}"/>
            </c:ext>
          </c:extLst>
        </c:ser>
        <c:ser>
          <c:idx val="1"/>
          <c:order val="1"/>
          <c:tx>
            <c:strRef>
              <c:f>Лист1!$A$4</c:f>
              <c:strCache>
                <c:ptCount val="1"/>
                <c:pt idx="0">
                  <c:v>Легкий дефицит по Z-score ИМТ (до -1,99)</c:v>
                </c:pt>
              </c:strCache>
            </c:strRef>
          </c:tx>
          <c:spPr>
            <a:solidFill>
              <a:srgbClr val="0070C0"/>
            </a:solidFill>
            <a:ln>
              <a:noFill/>
            </a:ln>
            <a:effectLst/>
          </c:spPr>
          <c:invertIfNegative val="0"/>
          <c:cat>
            <c:strRef>
              <c:f>(Лист1!$B$2,Лист1!$D$2)</c:f>
              <c:strCache>
                <c:ptCount val="2"/>
                <c:pt idx="0">
                  <c:v>Визит1</c:v>
                </c:pt>
                <c:pt idx="1">
                  <c:v>Визит 5</c:v>
                </c:pt>
              </c:strCache>
            </c:strRef>
          </c:cat>
          <c:val>
            <c:numRef>
              <c:f>(Лист1!$B$4,Лист1!$D$4)</c:f>
              <c:numCache>
                <c:formatCode>General</c:formatCode>
                <c:ptCount val="2"/>
                <c:pt idx="0">
                  <c:v>2</c:v>
                </c:pt>
                <c:pt idx="1">
                  <c:v>16</c:v>
                </c:pt>
              </c:numCache>
            </c:numRef>
          </c:val>
          <c:extLst>
            <c:ext xmlns:c16="http://schemas.microsoft.com/office/drawing/2014/chart" uri="{C3380CC4-5D6E-409C-BE32-E72D297353CC}">
              <c16:uniqueId val="{00000001-DCB0-47C9-B380-E0E873D6B954}"/>
            </c:ext>
          </c:extLst>
        </c:ser>
        <c:ser>
          <c:idx val="2"/>
          <c:order val="2"/>
          <c:tx>
            <c:strRef>
              <c:f>Лист1!$A$5</c:f>
              <c:strCache>
                <c:ptCount val="1"/>
                <c:pt idx="0">
                  <c:v>Средний дефицит по Z-score ИМТ (-1,99 ÷ -2,99)</c:v>
                </c:pt>
              </c:strCache>
            </c:strRef>
          </c:tx>
          <c:spPr>
            <a:solidFill>
              <a:srgbClr val="FFC000"/>
            </a:solidFill>
            <a:ln>
              <a:noFill/>
            </a:ln>
            <a:effectLst/>
          </c:spPr>
          <c:invertIfNegative val="0"/>
          <c:cat>
            <c:strRef>
              <c:f>(Лист1!$B$2,Лист1!$D$2)</c:f>
              <c:strCache>
                <c:ptCount val="2"/>
                <c:pt idx="0">
                  <c:v>Визит1</c:v>
                </c:pt>
                <c:pt idx="1">
                  <c:v>Визит 5</c:v>
                </c:pt>
              </c:strCache>
            </c:strRef>
          </c:cat>
          <c:val>
            <c:numRef>
              <c:f>(Лист1!$B$5,Лист1!$D$5)</c:f>
              <c:numCache>
                <c:formatCode>General</c:formatCode>
                <c:ptCount val="2"/>
                <c:pt idx="0">
                  <c:v>14</c:v>
                </c:pt>
                <c:pt idx="1">
                  <c:v>11</c:v>
                </c:pt>
              </c:numCache>
            </c:numRef>
          </c:val>
          <c:extLst>
            <c:ext xmlns:c16="http://schemas.microsoft.com/office/drawing/2014/chart" uri="{C3380CC4-5D6E-409C-BE32-E72D297353CC}">
              <c16:uniqueId val="{00000002-DCB0-47C9-B380-E0E873D6B954}"/>
            </c:ext>
          </c:extLst>
        </c:ser>
        <c:ser>
          <c:idx val="3"/>
          <c:order val="3"/>
          <c:tx>
            <c:strRef>
              <c:f>Лист1!$A$6</c:f>
              <c:strCache>
                <c:ptCount val="1"/>
                <c:pt idx="0">
                  <c:v>Тяжелый дефицит по Z-score ИМТ (≤ -3)</c:v>
                </c:pt>
              </c:strCache>
            </c:strRef>
          </c:tx>
          <c:spPr>
            <a:solidFill>
              <a:srgbClr val="C00000"/>
            </a:solidFill>
            <a:ln>
              <a:noFill/>
            </a:ln>
            <a:effectLst/>
          </c:spPr>
          <c:invertIfNegative val="0"/>
          <c:cat>
            <c:strRef>
              <c:f>(Лист1!$B$2,Лист1!$D$2)</c:f>
              <c:strCache>
                <c:ptCount val="2"/>
                <c:pt idx="0">
                  <c:v>Визит1</c:v>
                </c:pt>
                <c:pt idx="1">
                  <c:v>Визит 5</c:v>
                </c:pt>
              </c:strCache>
            </c:strRef>
          </c:cat>
          <c:val>
            <c:numRef>
              <c:f>(Лист1!$B$6,Лист1!$D$6)</c:f>
              <c:numCache>
                <c:formatCode>General</c:formatCode>
                <c:ptCount val="2"/>
                <c:pt idx="0">
                  <c:v>16</c:v>
                </c:pt>
                <c:pt idx="1">
                  <c:v>5</c:v>
                </c:pt>
              </c:numCache>
            </c:numRef>
          </c:val>
          <c:extLst>
            <c:ext xmlns:c16="http://schemas.microsoft.com/office/drawing/2014/chart" uri="{C3380CC4-5D6E-409C-BE32-E72D297353CC}">
              <c16:uniqueId val="{00000003-DCB0-47C9-B380-E0E873D6B954}"/>
            </c:ext>
          </c:extLst>
        </c:ser>
        <c:dLbls>
          <c:showLegendKey val="0"/>
          <c:showVal val="0"/>
          <c:showCatName val="0"/>
          <c:showSerName val="0"/>
          <c:showPercent val="0"/>
          <c:showBubbleSize val="0"/>
        </c:dLbls>
        <c:gapWidth val="300"/>
        <c:overlap val="100"/>
        <c:serLines>
          <c:spPr>
            <a:ln w="9525" cap="flat" cmpd="sng" algn="ctr">
              <a:solidFill>
                <a:schemeClr val="tx1">
                  <a:lumMod val="35000"/>
                  <a:lumOff val="65000"/>
                </a:schemeClr>
              </a:solidFill>
              <a:round/>
            </a:ln>
            <a:effectLst/>
          </c:spPr>
        </c:serLines>
        <c:axId val="437126960"/>
        <c:axId val="437127944"/>
      </c:barChart>
      <c:catAx>
        <c:axId val="437126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002060"/>
                </a:solidFill>
                <a:latin typeface="+mn-lt"/>
                <a:ea typeface="+mn-ea"/>
                <a:cs typeface="+mn-cs"/>
              </a:defRPr>
            </a:pPr>
            <a:endParaRPr lang="ru-RU"/>
          </a:p>
        </c:txPr>
        <c:crossAx val="437127944"/>
        <c:crosses val="autoZero"/>
        <c:auto val="1"/>
        <c:lblAlgn val="ctr"/>
        <c:lblOffset val="100"/>
        <c:noMultiLvlLbl val="0"/>
      </c:catAx>
      <c:valAx>
        <c:axId val="4371279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002060"/>
                </a:solidFill>
                <a:latin typeface="+mn-lt"/>
                <a:ea typeface="+mn-ea"/>
                <a:cs typeface="+mn-cs"/>
              </a:defRPr>
            </a:pPr>
            <a:endParaRPr lang="ru-RU"/>
          </a:p>
        </c:txPr>
        <c:crossAx val="437126960"/>
        <c:crosses val="autoZero"/>
        <c:crossBetween val="between"/>
      </c:valAx>
      <c:spPr>
        <a:noFill/>
        <a:ln>
          <a:noFill/>
        </a:ln>
        <a:effectLst/>
      </c:spPr>
    </c:plotArea>
    <c:legend>
      <c:legendPos val="r"/>
      <c:layout/>
      <c:overlay val="0"/>
      <c:spPr>
        <a:noFill/>
        <a:ln>
          <a:noFill/>
        </a:ln>
        <a:effectLst/>
      </c:spPr>
      <c:txPr>
        <a:bodyPr rot="0" spcFirstLastPara="1" vertOverflow="ellipsis" vert="horz" wrap="square" anchor="ctr" anchorCtr="1"/>
        <a:lstStyle/>
        <a:p>
          <a:pPr>
            <a:defRPr sz="900" b="0" i="0" u="none" strike="noStrike" kern="1200" baseline="0">
              <a:solidFill>
                <a:srgbClr val="002060"/>
              </a:solidFill>
              <a:latin typeface="+mn-lt"/>
              <a:ea typeface="+mn-ea"/>
              <a:cs typeface="+mn-cs"/>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rgbClr val="002060"/>
          </a:solidFill>
        </a:defRPr>
      </a:pPr>
      <a:endParaRPr lang="ru-RU"/>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rgbClr val="002060"/>
                </a:solidFill>
                <a:latin typeface="+mn-lt"/>
                <a:ea typeface="+mn-ea"/>
                <a:cs typeface="+mn-cs"/>
              </a:defRPr>
            </a:pPr>
            <a:r>
              <a:rPr lang="ru-RU"/>
              <a:t>Контрольная группа,</a:t>
            </a:r>
          </a:p>
          <a:p>
            <a:pPr>
              <a:defRPr/>
            </a:pPr>
            <a:r>
              <a:rPr lang="en-US"/>
              <a:t>Z</a:t>
            </a:r>
            <a:r>
              <a:rPr lang="ru-RU"/>
              <a:t>-</a:t>
            </a:r>
            <a:r>
              <a:rPr lang="en-US"/>
              <a:t>score </a:t>
            </a:r>
            <a:r>
              <a:rPr lang="ru-RU"/>
              <a:t>ИМТ</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rgbClr val="002060"/>
              </a:solidFill>
              <a:latin typeface="+mn-lt"/>
              <a:ea typeface="+mn-ea"/>
              <a:cs typeface="+mn-cs"/>
            </a:defRPr>
          </a:pPr>
          <a:endParaRPr lang="ru-RU"/>
        </a:p>
      </c:txPr>
    </c:title>
    <c:autoTitleDeleted val="0"/>
    <c:plotArea>
      <c:layout>
        <c:manualLayout>
          <c:layoutTarget val="inner"/>
          <c:xMode val="edge"/>
          <c:yMode val="edge"/>
          <c:x val="0.5014641151161644"/>
          <c:y val="0.25686260877152089"/>
          <c:w val="0.45628492811288535"/>
          <c:h val="0.6628088988498132"/>
        </c:manualLayout>
      </c:layout>
      <c:barChart>
        <c:barDir val="col"/>
        <c:grouping val="percentStacked"/>
        <c:varyColors val="0"/>
        <c:ser>
          <c:idx val="0"/>
          <c:order val="0"/>
          <c:tx>
            <c:strRef>
              <c:f>Лист1!$A$3</c:f>
              <c:strCache>
                <c:ptCount val="1"/>
                <c:pt idx="0">
                  <c:v>норма Z-score ИМТ (&gt;-0,99)</c:v>
                </c:pt>
              </c:strCache>
            </c:strRef>
          </c:tx>
          <c:spPr>
            <a:solidFill>
              <a:schemeClr val="accent1"/>
            </a:solidFill>
            <a:ln>
              <a:noFill/>
            </a:ln>
            <a:effectLst/>
          </c:spPr>
          <c:invertIfNegative val="0"/>
          <c:cat>
            <c:strRef>
              <c:f>(Лист1!$F$2,Лист1!$H$2)</c:f>
              <c:strCache>
                <c:ptCount val="2"/>
                <c:pt idx="0">
                  <c:v>Визит1</c:v>
                </c:pt>
                <c:pt idx="1">
                  <c:v>Визит 5</c:v>
                </c:pt>
              </c:strCache>
            </c:strRef>
          </c:cat>
          <c:val>
            <c:numRef>
              <c:f>(Лист1!$F$3,Лист1!$H$3)</c:f>
              <c:numCache>
                <c:formatCode>General</c:formatCode>
                <c:ptCount val="2"/>
                <c:pt idx="0">
                  <c:v>0</c:v>
                </c:pt>
                <c:pt idx="1">
                  <c:v>0</c:v>
                </c:pt>
              </c:numCache>
            </c:numRef>
          </c:val>
          <c:extLst>
            <c:ext xmlns:c16="http://schemas.microsoft.com/office/drawing/2014/chart" uri="{C3380CC4-5D6E-409C-BE32-E72D297353CC}">
              <c16:uniqueId val="{00000000-4F4D-432F-953E-B03ABD897967}"/>
            </c:ext>
          </c:extLst>
        </c:ser>
        <c:ser>
          <c:idx val="1"/>
          <c:order val="1"/>
          <c:tx>
            <c:strRef>
              <c:f>Лист1!$A$4</c:f>
              <c:strCache>
                <c:ptCount val="1"/>
                <c:pt idx="0">
                  <c:v>Легкий дефицит по Z-score ИМТ (до -1,99)</c:v>
                </c:pt>
              </c:strCache>
            </c:strRef>
          </c:tx>
          <c:spPr>
            <a:solidFill>
              <a:srgbClr val="0070C0"/>
            </a:solidFill>
            <a:ln>
              <a:noFill/>
            </a:ln>
            <a:effectLst/>
          </c:spPr>
          <c:invertIfNegative val="0"/>
          <c:cat>
            <c:strRef>
              <c:f>(Лист1!$F$2,Лист1!$H$2)</c:f>
              <c:strCache>
                <c:ptCount val="2"/>
                <c:pt idx="0">
                  <c:v>Визит1</c:v>
                </c:pt>
                <c:pt idx="1">
                  <c:v>Визит 5</c:v>
                </c:pt>
              </c:strCache>
            </c:strRef>
          </c:cat>
          <c:val>
            <c:numRef>
              <c:f>(Лист1!$F$4,Лист1!$H$4)</c:f>
              <c:numCache>
                <c:formatCode>General</c:formatCode>
                <c:ptCount val="2"/>
                <c:pt idx="0">
                  <c:v>2</c:v>
                </c:pt>
                <c:pt idx="1">
                  <c:v>8</c:v>
                </c:pt>
              </c:numCache>
            </c:numRef>
          </c:val>
          <c:extLst>
            <c:ext xmlns:c16="http://schemas.microsoft.com/office/drawing/2014/chart" uri="{C3380CC4-5D6E-409C-BE32-E72D297353CC}">
              <c16:uniqueId val="{00000001-4F4D-432F-953E-B03ABD897967}"/>
            </c:ext>
          </c:extLst>
        </c:ser>
        <c:ser>
          <c:idx val="2"/>
          <c:order val="2"/>
          <c:tx>
            <c:strRef>
              <c:f>Лист1!$A$5</c:f>
              <c:strCache>
                <c:ptCount val="1"/>
                <c:pt idx="0">
                  <c:v>Средний дефицит по Z-score ИМТ (-1,99 ÷ -2,99)</c:v>
                </c:pt>
              </c:strCache>
            </c:strRef>
          </c:tx>
          <c:spPr>
            <a:solidFill>
              <a:srgbClr val="FFC000"/>
            </a:solidFill>
            <a:ln>
              <a:noFill/>
            </a:ln>
            <a:effectLst/>
          </c:spPr>
          <c:invertIfNegative val="0"/>
          <c:cat>
            <c:strRef>
              <c:f>(Лист1!$F$2,Лист1!$H$2)</c:f>
              <c:strCache>
                <c:ptCount val="2"/>
                <c:pt idx="0">
                  <c:v>Визит1</c:v>
                </c:pt>
                <c:pt idx="1">
                  <c:v>Визит 5</c:v>
                </c:pt>
              </c:strCache>
            </c:strRef>
          </c:cat>
          <c:val>
            <c:numRef>
              <c:f>(Лист1!$F$5,Лист1!$H$5)</c:f>
              <c:numCache>
                <c:formatCode>General</c:formatCode>
                <c:ptCount val="2"/>
                <c:pt idx="0">
                  <c:v>11</c:v>
                </c:pt>
                <c:pt idx="1">
                  <c:v>5</c:v>
                </c:pt>
              </c:numCache>
            </c:numRef>
          </c:val>
          <c:extLst>
            <c:ext xmlns:c16="http://schemas.microsoft.com/office/drawing/2014/chart" uri="{C3380CC4-5D6E-409C-BE32-E72D297353CC}">
              <c16:uniqueId val="{00000002-4F4D-432F-953E-B03ABD897967}"/>
            </c:ext>
          </c:extLst>
        </c:ser>
        <c:ser>
          <c:idx val="3"/>
          <c:order val="3"/>
          <c:tx>
            <c:strRef>
              <c:f>Лист1!$A$6</c:f>
              <c:strCache>
                <c:ptCount val="1"/>
                <c:pt idx="0">
                  <c:v>Тяжелый дефицит по Z-score ИМТ (≤ -3)</c:v>
                </c:pt>
              </c:strCache>
            </c:strRef>
          </c:tx>
          <c:spPr>
            <a:solidFill>
              <a:srgbClr val="C00000"/>
            </a:solidFill>
            <a:ln>
              <a:noFill/>
            </a:ln>
            <a:effectLst/>
          </c:spPr>
          <c:invertIfNegative val="0"/>
          <c:cat>
            <c:strRef>
              <c:f>(Лист1!$F$2,Лист1!$H$2)</c:f>
              <c:strCache>
                <c:ptCount val="2"/>
                <c:pt idx="0">
                  <c:v>Визит1</c:v>
                </c:pt>
                <c:pt idx="1">
                  <c:v>Визит 5</c:v>
                </c:pt>
              </c:strCache>
            </c:strRef>
          </c:cat>
          <c:val>
            <c:numRef>
              <c:f>(Лист1!$F$6,Лист1!$H$6)</c:f>
              <c:numCache>
                <c:formatCode>General</c:formatCode>
                <c:ptCount val="2"/>
                <c:pt idx="0">
                  <c:v>11</c:v>
                </c:pt>
                <c:pt idx="1">
                  <c:v>11</c:v>
                </c:pt>
              </c:numCache>
            </c:numRef>
          </c:val>
          <c:extLst>
            <c:ext xmlns:c16="http://schemas.microsoft.com/office/drawing/2014/chart" uri="{C3380CC4-5D6E-409C-BE32-E72D297353CC}">
              <c16:uniqueId val="{00000003-4F4D-432F-953E-B03ABD897967}"/>
            </c:ext>
          </c:extLst>
        </c:ser>
        <c:dLbls>
          <c:showLegendKey val="0"/>
          <c:showVal val="0"/>
          <c:showCatName val="0"/>
          <c:showSerName val="0"/>
          <c:showPercent val="0"/>
          <c:showBubbleSize val="0"/>
        </c:dLbls>
        <c:gapWidth val="300"/>
        <c:overlap val="100"/>
        <c:serLines>
          <c:spPr>
            <a:ln w="9525" cap="flat" cmpd="sng" algn="ctr">
              <a:solidFill>
                <a:schemeClr val="tx1">
                  <a:lumMod val="35000"/>
                  <a:lumOff val="65000"/>
                </a:schemeClr>
              </a:solidFill>
              <a:round/>
            </a:ln>
            <a:effectLst/>
          </c:spPr>
        </c:serLines>
        <c:axId val="365081784"/>
        <c:axId val="365083096"/>
      </c:barChart>
      <c:catAx>
        <c:axId val="365081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002060"/>
                </a:solidFill>
                <a:latin typeface="+mn-lt"/>
                <a:ea typeface="+mn-ea"/>
                <a:cs typeface="+mn-cs"/>
              </a:defRPr>
            </a:pPr>
            <a:endParaRPr lang="ru-RU"/>
          </a:p>
        </c:txPr>
        <c:crossAx val="365083096"/>
        <c:crosses val="autoZero"/>
        <c:auto val="1"/>
        <c:lblAlgn val="ctr"/>
        <c:lblOffset val="100"/>
        <c:noMultiLvlLbl val="0"/>
      </c:catAx>
      <c:valAx>
        <c:axId val="3650830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002060"/>
                </a:solidFill>
                <a:latin typeface="+mn-lt"/>
                <a:ea typeface="+mn-ea"/>
                <a:cs typeface="+mn-cs"/>
              </a:defRPr>
            </a:pPr>
            <a:endParaRPr lang="ru-RU"/>
          </a:p>
        </c:txPr>
        <c:crossAx val="3650817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rgbClr val="002060"/>
          </a:solidFill>
        </a:defRPr>
      </a:pPr>
      <a:endParaRPr lang="ru-RU"/>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rgbClr val="002060"/>
                </a:solidFill>
                <a:latin typeface="+mn-lt"/>
                <a:ea typeface="+mn-ea"/>
                <a:cs typeface="+mn-cs"/>
              </a:defRPr>
            </a:pPr>
            <a:r>
              <a:rPr lang="ru-RU" sz="1600" b="1" dirty="0">
                <a:solidFill>
                  <a:srgbClr val="002060"/>
                </a:solidFill>
              </a:rPr>
              <a:t>Улучшение показателей </a:t>
            </a:r>
            <a:r>
              <a:rPr lang="ru-RU" sz="1600" b="1" dirty="0" err="1">
                <a:solidFill>
                  <a:srgbClr val="002060"/>
                </a:solidFill>
              </a:rPr>
              <a:t>биоимпедансометриии</a:t>
            </a:r>
            <a:endParaRPr lang="ru-RU" sz="1600" b="1" dirty="0">
              <a:solidFill>
                <a:srgbClr val="002060"/>
              </a:solidFill>
            </a:endParaRPr>
          </a:p>
        </c:rich>
      </c:tx>
      <c:layout>
        <c:manualLayout>
          <c:xMode val="edge"/>
          <c:yMode val="edge"/>
          <c:x val="0.40884975760571229"/>
          <c:y val="3.10054506117351E-2"/>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rgbClr val="002060"/>
              </a:solidFill>
              <a:latin typeface="+mn-lt"/>
              <a:ea typeface="+mn-ea"/>
              <a:cs typeface="+mn-cs"/>
            </a:defRPr>
          </a:pPr>
          <a:endParaRPr lang="ru-RU"/>
        </a:p>
      </c:txPr>
    </c:title>
    <c:autoTitleDeleted val="0"/>
    <c:plotArea>
      <c:layout>
        <c:manualLayout>
          <c:layoutTarget val="inner"/>
          <c:xMode val="edge"/>
          <c:yMode val="edge"/>
          <c:x val="0.32277257526842146"/>
          <c:y val="0.21561662690383041"/>
          <c:w val="0.60450309171022043"/>
          <c:h val="0.61829712800809467"/>
        </c:manualLayout>
      </c:layout>
      <c:barChart>
        <c:barDir val="col"/>
        <c:grouping val="clustered"/>
        <c:varyColors val="0"/>
        <c:ser>
          <c:idx val="0"/>
          <c:order val="0"/>
          <c:tx>
            <c:strRef>
              <c:f>Лист1!$B$38</c:f>
              <c:strCache>
                <c:ptCount val="1"/>
                <c:pt idx="0">
                  <c:v>активная группа</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rgbClr val="DE507F"/>
                    </a:solidFill>
                    <a:latin typeface="Modern Love" panose="04090805081005020601" pitchFamily="82" charset="0"/>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Лист1!$A$39:$A$42</c:f>
              <c:strCache>
                <c:ptCount val="4"/>
                <c:pt idx="0">
                  <c:v>дефицит тощей массы</c:v>
                </c:pt>
                <c:pt idx="1">
                  <c:v>дефицит АКМ</c:v>
                </c:pt>
                <c:pt idx="2">
                  <c:v>дефицит СММ</c:v>
                </c:pt>
                <c:pt idx="3">
                  <c:v>дефицит жировой массы</c:v>
                </c:pt>
              </c:strCache>
            </c:strRef>
          </c:cat>
          <c:val>
            <c:numRef>
              <c:f>Лист1!$B$39:$B$42</c:f>
              <c:numCache>
                <c:formatCode>0%</c:formatCode>
                <c:ptCount val="4"/>
                <c:pt idx="0">
                  <c:v>1</c:v>
                </c:pt>
                <c:pt idx="1">
                  <c:v>0.97</c:v>
                </c:pt>
                <c:pt idx="2">
                  <c:v>0.77</c:v>
                </c:pt>
                <c:pt idx="3">
                  <c:v>0.96</c:v>
                </c:pt>
              </c:numCache>
            </c:numRef>
          </c:val>
          <c:extLst>
            <c:ext xmlns:c16="http://schemas.microsoft.com/office/drawing/2014/chart" uri="{C3380CC4-5D6E-409C-BE32-E72D297353CC}">
              <c16:uniqueId val="{00000000-00D5-4266-8BBD-6EB0EED4F0D7}"/>
            </c:ext>
          </c:extLst>
        </c:ser>
        <c:dLbls>
          <c:showLegendKey val="0"/>
          <c:showVal val="1"/>
          <c:showCatName val="0"/>
          <c:showSerName val="0"/>
          <c:showPercent val="0"/>
          <c:showBubbleSize val="0"/>
        </c:dLbls>
        <c:gapWidth val="75"/>
        <c:axId val="594163904"/>
        <c:axId val="594171776"/>
      </c:barChart>
      <c:scatterChart>
        <c:scatterStyle val="smoothMarker"/>
        <c:varyColors val="0"/>
        <c:ser>
          <c:idx val="1"/>
          <c:order val="1"/>
          <c:tx>
            <c:strRef>
              <c:f>Лист1!$C$38</c:f>
              <c:strCache>
                <c:ptCount val="1"/>
                <c:pt idx="0">
                  <c:v>контрольная группа</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anchor="ctr" anchorCtr="1"/>
              <a:lstStyle/>
              <a:p>
                <a:pPr>
                  <a:defRPr sz="1200" b="0" i="0" u="none" strike="noStrike" kern="1200" baseline="0">
                    <a:solidFill>
                      <a:srgbClr val="002060"/>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xVal>
            <c:strRef>
              <c:f>Лист1!$A$39:$A$42</c:f>
              <c:strCache>
                <c:ptCount val="4"/>
                <c:pt idx="0">
                  <c:v>дефицит тощей массы</c:v>
                </c:pt>
                <c:pt idx="1">
                  <c:v>дефицит АКМ</c:v>
                </c:pt>
                <c:pt idx="2">
                  <c:v>дефицит СММ</c:v>
                </c:pt>
                <c:pt idx="3">
                  <c:v>дефицит жировой массы</c:v>
                </c:pt>
              </c:strCache>
            </c:strRef>
          </c:xVal>
          <c:yVal>
            <c:numRef>
              <c:f>Лист1!$C$39:$C$42</c:f>
              <c:numCache>
                <c:formatCode>0%</c:formatCode>
                <c:ptCount val="4"/>
                <c:pt idx="0">
                  <c:v>0.66</c:v>
                </c:pt>
                <c:pt idx="1">
                  <c:v>0.47</c:v>
                </c:pt>
                <c:pt idx="2">
                  <c:v>0.1</c:v>
                </c:pt>
                <c:pt idx="3">
                  <c:v>0.46</c:v>
                </c:pt>
              </c:numCache>
            </c:numRef>
          </c:yVal>
          <c:smooth val="1"/>
          <c:extLst>
            <c:ext xmlns:c16="http://schemas.microsoft.com/office/drawing/2014/chart" uri="{C3380CC4-5D6E-409C-BE32-E72D297353CC}">
              <c16:uniqueId val="{00000001-00D5-4266-8BBD-6EB0EED4F0D7}"/>
            </c:ext>
          </c:extLst>
        </c:ser>
        <c:dLbls>
          <c:showLegendKey val="0"/>
          <c:showVal val="0"/>
          <c:showCatName val="0"/>
          <c:showSerName val="0"/>
          <c:showPercent val="0"/>
          <c:showBubbleSize val="0"/>
        </c:dLbls>
        <c:axId val="1232221128"/>
        <c:axId val="1232225720"/>
      </c:scatterChart>
      <c:catAx>
        <c:axId val="594163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002060"/>
                </a:solidFill>
                <a:latin typeface="+mn-lt"/>
                <a:ea typeface="+mn-ea"/>
                <a:cs typeface="+mn-cs"/>
              </a:defRPr>
            </a:pPr>
            <a:endParaRPr lang="ru-RU"/>
          </a:p>
        </c:txPr>
        <c:crossAx val="594171776"/>
        <c:crosses val="autoZero"/>
        <c:auto val="1"/>
        <c:lblAlgn val="ctr"/>
        <c:lblOffset val="100"/>
        <c:noMultiLvlLbl val="0"/>
      </c:catAx>
      <c:valAx>
        <c:axId val="594171776"/>
        <c:scaling>
          <c:orientation val="minMax"/>
          <c:max val="1"/>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rgbClr val="002060"/>
                </a:solidFill>
                <a:latin typeface="+mn-lt"/>
                <a:ea typeface="+mn-ea"/>
                <a:cs typeface="+mn-cs"/>
              </a:defRPr>
            </a:pPr>
            <a:endParaRPr lang="ru-RU"/>
          </a:p>
        </c:txPr>
        <c:crossAx val="594163904"/>
        <c:crosses val="autoZero"/>
        <c:crossBetween val="between"/>
      </c:valAx>
      <c:valAx>
        <c:axId val="1232225720"/>
        <c:scaling>
          <c:orientation val="minMax"/>
        </c:scaling>
        <c:delete val="1"/>
        <c:axPos val="r"/>
        <c:numFmt formatCode="0%" sourceLinked="1"/>
        <c:majorTickMark val="out"/>
        <c:minorTickMark val="none"/>
        <c:tickLblPos val="nextTo"/>
        <c:crossAx val="1232221128"/>
        <c:crosses val="max"/>
        <c:crossBetween val="midCat"/>
      </c:valAx>
      <c:valAx>
        <c:axId val="1232221128"/>
        <c:scaling>
          <c:orientation val="minMax"/>
        </c:scaling>
        <c:delete val="1"/>
        <c:axPos val="b"/>
        <c:numFmt formatCode="General" sourceLinked="1"/>
        <c:majorTickMark val="out"/>
        <c:minorTickMark val="none"/>
        <c:tickLblPos val="nextTo"/>
        <c:crossAx val="1232225720"/>
        <c:crosses val="autoZero"/>
        <c:crossBetween val="midCat"/>
      </c:valAx>
      <c:spPr>
        <a:noFill/>
        <a:ln>
          <a:noFill/>
        </a:ln>
        <a:effectLst/>
      </c:spPr>
    </c:plotArea>
    <c:legend>
      <c:legendPos val="l"/>
      <c:layout/>
      <c:overlay val="0"/>
      <c:spPr>
        <a:noFill/>
        <a:ln>
          <a:noFill/>
        </a:ln>
        <a:effectLst/>
      </c:spPr>
      <c:txPr>
        <a:bodyPr rot="0" spcFirstLastPara="1" vertOverflow="ellipsis" vert="horz" wrap="square" anchor="ctr" anchorCtr="1"/>
        <a:lstStyle/>
        <a:p>
          <a:pPr>
            <a:defRPr sz="1200" b="0" i="0" u="none" strike="noStrike" kern="1200" baseline="0">
              <a:solidFill>
                <a:srgbClr val="002060"/>
              </a:solidFill>
              <a:latin typeface="+mn-lt"/>
              <a:ea typeface="+mn-ea"/>
              <a:cs typeface="+mn-cs"/>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rgbClr val="002060"/>
          </a:solidFill>
        </a:defRPr>
      </a:pPr>
      <a:endParaRPr lang="ru-RU"/>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9008318348124739E-2"/>
          <c:y val="9.9160524179708234E-2"/>
          <c:w val="0.58491608975343967"/>
          <c:h val="0.79408997029556705"/>
        </c:manualLayout>
      </c:layout>
      <c:barChart>
        <c:barDir val="col"/>
        <c:grouping val="clustered"/>
        <c:varyColors val="0"/>
        <c:ser>
          <c:idx val="0"/>
          <c:order val="0"/>
          <c:tx>
            <c:strRef>
              <c:f>Лист1!$B$2</c:f>
              <c:strCache>
                <c:ptCount val="1"/>
                <c:pt idx="0">
                  <c:v>Группа=Исследовательская</c:v>
                </c:pt>
              </c:strCache>
            </c:strRef>
          </c:tx>
          <c:spPr>
            <a:solidFill>
              <a:srgbClr val="C5A0BF"/>
            </a:solidFill>
            <a:ln>
              <a:solidFill>
                <a:srgbClr val="AC98C5"/>
              </a:solid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rgbClr val="002060"/>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trendline>
            <c:spPr>
              <a:ln w="19050" cap="rnd">
                <a:solidFill>
                  <a:srgbClr val="C5A0BF"/>
                </a:solidFill>
                <a:prstDash val="sysDot"/>
              </a:ln>
              <a:effectLst/>
            </c:spPr>
            <c:trendlineType val="linear"/>
            <c:dispRSqr val="0"/>
            <c:dispEq val="0"/>
          </c:trendline>
          <c:cat>
            <c:strRef>
              <c:f>Лист1!$D$1:$E$1</c:f>
              <c:strCache>
                <c:ptCount val="2"/>
                <c:pt idx="0">
                  <c:v>Визит 1</c:v>
                </c:pt>
                <c:pt idx="1">
                  <c:v>Визит 5</c:v>
                </c:pt>
              </c:strCache>
            </c:strRef>
          </c:cat>
          <c:val>
            <c:numRef>
              <c:f>Лист1!$D$2:$E$2</c:f>
              <c:numCache>
                <c:formatCode>0.00</c:formatCode>
                <c:ptCount val="2"/>
                <c:pt idx="0">
                  <c:v>6.46</c:v>
                </c:pt>
                <c:pt idx="1">
                  <c:v>2.46</c:v>
                </c:pt>
              </c:numCache>
            </c:numRef>
          </c:val>
          <c:extLst>
            <c:ext xmlns:c16="http://schemas.microsoft.com/office/drawing/2014/chart" uri="{C3380CC4-5D6E-409C-BE32-E72D297353CC}">
              <c16:uniqueId val="{00000001-AEFB-41C1-B7AD-456C79A3E3E8}"/>
            </c:ext>
          </c:extLst>
        </c:ser>
        <c:ser>
          <c:idx val="1"/>
          <c:order val="1"/>
          <c:tx>
            <c:strRef>
              <c:f>Лист1!$B$3</c:f>
              <c:strCache>
                <c:ptCount val="1"/>
                <c:pt idx="0">
                  <c:v>Группа=Контрольная</c:v>
                </c:pt>
              </c:strCache>
            </c:strRef>
          </c:tx>
          <c:spPr>
            <a:solidFill>
              <a:srgbClr val="A0B7E9"/>
            </a:solidFill>
            <a:ln>
              <a:solidFill>
                <a:srgbClr val="A0B7E9"/>
              </a:solid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rgbClr val="002060"/>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trendline>
            <c:spPr>
              <a:ln w="19050" cap="rnd">
                <a:solidFill>
                  <a:srgbClr val="A0B7E9"/>
                </a:solidFill>
                <a:prstDash val="sysDot"/>
              </a:ln>
              <a:effectLst/>
            </c:spPr>
            <c:trendlineType val="linear"/>
            <c:dispRSqr val="0"/>
            <c:dispEq val="0"/>
          </c:trendline>
          <c:cat>
            <c:strRef>
              <c:f>Лист1!$D$1:$E$1</c:f>
              <c:strCache>
                <c:ptCount val="2"/>
                <c:pt idx="0">
                  <c:v>Визит 1</c:v>
                </c:pt>
                <c:pt idx="1">
                  <c:v>Визит 5</c:v>
                </c:pt>
              </c:strCache>
            </c:strRef>
          </c:cat>
          <c:val>
            <c:numRef>
              <c:f>Лист1!$D$3:$E$3</c:f>
              <c:numCache>
                <c:formatCode>0.00</c:formatCode>
                <c:ptCount val="2"/>
                <c:pt idx="0">
                  <c:v>5.5</c:v>
                </c:pt>
                <c:pt idx="1">
                  <c:v>3.6</c:v>
                </c:pt>
              </c:numCache>
            </c:numRef>
          </c:val>
          <c:extLst>
            <c:ext xmlns:c16="http://schemas.microsoft.com/office/drawing/2014/chart" uri="{C3380CC4-5D6E-409C-BE32-E72D297353CC}">
              <c16:uniqueId val="{00000003-AEFB-41C1-B7AD-456C79A3E3E8}"/>
            </c:ext>
          </c:extLst>
        </c:ser>
        <c:dLbls>
          <c:showLegendKey val="0"/>
          <c:showVal val="1"/>
          <c:showCatName val="0"/>
          <c:showSerName val="0"/>
          <c:showPercent val="0"/>
          <c:showBubbleSize val="0"/>
        </c:dLbls>
        <c:gapWidth val="150"/>
        <c:overlap val="-25"/>
        <c:axId val="1905903983"/>
        <c:axId val="16633535"/>
      </c:barChart>
      <c:catAx>
        <c:axId val="1905903983"/>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002060"/>
                </a:solidFill>
                <a:latin typeface="+mn-lt"/>
                <a:ea typeface="+mn-ea"/>
                <a:cs typeface="+mn-cs"/>
              </a:defRPr>
            </a:pPr>
            <a:endParaRPr lang="ru-RU"/>
          </a:p>
        </c:txPr>
        <c:crossAx val="16633535"/>
        <c:crosses val="autoZero"/>
        <c:auto val="1"/>
        <c:lblAlgn val="ctr"/>
        <c:lblOffset val="100"/>
        <c:noMultiLvlLbl val="0"/>
      </c:catAx>
      <c:valAx>
        <c:axId val="16633535"/>
        <c:scaling>
          <c:orientation val="minMax"/>
        </c:scaling>
        <c:delete val="1"/>
        <c:axPos val="l"/>
        <c:numFmt formatCode="0.00" sourceLinked="1"/>
        <c:majorTickMark val="none"/>
        <c:minorTickMark val="none"/>
        <c:tickLblPos val="nextTo"/>
        <c:crossAx val="190590398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100">
          <a:solidFill>
            <a:srgbClr val="002060"/>
          </a:solidFill>
        </a:defRPr>
      </a:pPr>
      <a:endParaRPr lang="ru-RU"/>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3496878343604627E-2"/>
          <c:y val="0.11715481171548117"/>
          <c:w val="0.52277701824289857"/>
          <c:h val="0.77023720884261848"/>
        </c:manualLayout>
      </c:layout>
      <c:barChart>
        <c:barDir val="col"/>
        <c:grouping val="clustered"/>
        <c:varyColors val="0"/>
        <c:ser>
          <c:idx val="0"/>
          <c:order val="0"/>
          <c:tx>
            <c:strRef>
              <c:f>Лист1!$B$2</c:f>
              <c:strCache>
                <c:ptCount val="1"/>
                <c:pt idx="0">
                  <c:v>Группа=Исследовательская</c:v>
                </c:pt>
              </c:strCache>
            </c:strRef>
          </c:tx>
          <c:spPr>
            <a:solidFill>
              <a:srgbClr val="C5A0BF"/>
            </a:solidFill>
            <a:ln>
              <a:solidFill>
                <a:srgbClr val="C5A0BF"/>
              </a:solid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rgbClr val="002060"/>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trendline>
            <c:spPr>
              <a:ln w="19050" cap="rnd">
                <a:solidFill>
                  <a:srgbClr val="C5A0BF"/>
                </a:solidFill>
                <a:prstDash val="sysDot"/>
              </a:ln>
              <a:effectLst/>
            </c:spPr>
            <c:trendlineType val="linear"/>
            <c:dispRSqr val="0"/>
            <c:dispEq val="0"/>
          </c:trendline>
          <c:cat>
            <c:strRef>
              <c:f>Лист1!$D$1:$E$1</c:f>
              <c:strCache>
                <c:ptCount val="2"/>
                <c:pt idx="0">
                  <c:v>Визит 1</c:v>
                </c:pt>
                <c:pt idx="1">
                  <c:v>Визит 5</c:v>
                </c:pt>
              </c:strCache>
            </c:strRef>
          </c:cat>
          <c:val>
            <c:numRef>
              <c:f>Лист1!$D$2:$E$2</c:f>
              <c:numCache>
                <c:formatCode>General</c:formatCode>
                <c:ptCount val="2"/>
                <c:pt idx="0">
                  <c:v>3.85</c:v>
                </c:pt>
                <c:pt idx="1">
                  <c:v>1.5</c:v>
                </c:pt>
              </c:numCache>
            </c:numRef>
          </c:val>
          <c:extLst>
            <c:ext xmlns:c16="http://schemas.microsoft.com/office/drawing/2014/chart" uri="{C3380CC4-5D6E-409C-BE32-E72D297353CC}">
              <c16:uniqueId val="{00000001-0D72-4B27-BDB1-3F90728566FC}"/>
            </c:ext>
          </c:extLst>
        </c:ser>
        <c:ser>
          <c:idx val="1"/>
          <c:order val="1"/>
          <c:tx>
            <c:strRef>
              <c:f>Лист1!$B$3</c:f>
              <c:strCache>
                <c:ptCount val="1"/>
                <c:pt idx="0">
                  <c:v>Группа=Контрольная</c:v>
                </c:pt>
              </c:strCache>
            </c:strRef>
          </c:tx>
          <c:spPr>
            <a:solidFill>
              <a:srgbClr val="A0B7E9"/>
            </a:solidFill>
            <a:ln>
              <a:solidFill>
                <a:srgbClr val="A0B7E9"/>
              </a:solid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rgbClr val="002060"/>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trendline>
            <c:spPr>
              <a:ln w="19050" cap="rnd">
                <a:solidFill>
                  <a:srgbClr val="A0B7E9"/>
                </a:solidFill>
                <a:prstDash val="sysDot"/>
              </a:ln>
              <a:effectLst/>
            </c:spPr>
            <c:trendlineType val="linear"/>
            <c:dispRSqr val="0"/>
            <c:dispEq val="0"/>
          </c:trendline>
          <c:cat>
            <c:strRef>
              <c:f>Лист1!$D$1:$E$1</c:f>
              <c:strCache>
                <c:ptCount val="2"/>
                <c:pt idx="0">
                  <c:v>Визит 1</c:v>
                </c:pt>
                <c:pt idx="1">
                  <c:v>Визит 5</c:v>
                </c:pt>
              </c:strCache>
            </c:strRef>
          </c:cat>
          <c:val>
            <c:numRef>
              <c:f>Лист1!$D$3:$E$3</c:f>
              <c:numCache>
                <c:formatCode>General</c:formatCode>
                <c:ptCount val="2"/>
                <c:pt idx="0">
                  <c:v>2.21</c:v>
                </c:pt>
                <c:pt idx="1">
                  <c:v>2.21</c:v>
                </c:pt>
              </c:numCache>
            </c:numRef>
          </c:val>
          <c:extLst>
            <c:ext xmlns:c16="http://schemas.microsoft.com/office/drawing/2014/chart" uri="{C3380CC4-5D6E-409C-BE32-E72D297353CC}">
              <c16:uniqueId val="{00000003-0D72-4B27-BDB1-3F90728566FC}"/>
            </c:ext>
          </c:extLst>
        </c:ser>
        <c:dLbls>
          <c:showLegendKey val="0"/>
          <c:showVal val="1"/>
          <c:showCatName val="0"/>
          <c:showSerName val="0"/>
          <c:showPercent val="0"/>
          <c:showBubbleSize val="0"/>
        </c:dLbls>
        <c:gapWidth val="150"/>
        <c:overlap val="-25"/>
        <c:axId val="1905903983"/>
        <c:axId val="16633535"/>
      </c:barChart>
      <c:catAx>
        <c:axId val="1905903983"/>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002060"/>
                </a:solidFill>
                <a:latin typeface="+mn-lt"/>
                <a:ea typeface="+mn-ea"/>
                <a:cs typeface="+mn-cs"/>
              </a:defRPr>
            </a:pPr>
            <a:endParaRPr lang="ru-RU"/>
          </a:p>
        </c:txPr>
        <c:crossAx val="16633535"/>
        <c:crosses val="autoZero"/>
        <c:auto val="1"/>
        <c:lblAlgn val="ctr"/>
        <c:lblOffset val="100"/>
        <c:noMultiLvlLbl val="0"/>
      </c:catAx>
      <c:valAx>
        <c:axId val="16633535"/>
        <c:scaling>
          <c:orientation val="minMax"/>
        </c:scaling>
        <c:delete val="1"/>
        <c:axPos val="l"/>
        <c:title>
          <c:tx>
            <c:rich>
              <a:bodyPr rot="-5400000" spcFirstLastPara="1" vertOverflow="ellipsis" vert="horz" wrap="square" anchor="ctr" anchorCtr="1"/>
              <a:lstStyle/>
              <a:p>
                <a:pPr>
                  <a:defRPr sz="1100" b="0" i="0" u="none" strike="noStrike" kern="1200" baseline="0">
                    <a:solidFill>
                      <a:srgbClr val="002060"/>
                    </a:solidFill>
                    <a:latin typeface="+mn-lt"/>
                    <a:ea typeface="+mn-ea"/>
                    <a:cs typeface="+mn-cs"/>
                  </a:defRPr>
                </a:pPr>
                <a:r>
                  <a:rPr lang="ru-RU"/>
                  <a:t>Баллы</a:t>
                </a:r>
              </a:p>
            </c:rich>
          </c:tx>
          <c:layout/>
          <c:overlay val="0"/>
          <c:spPr>
            <a:noFill/>
            <a:ln>
              <a:noFill/>
            </a:ln>
            <a:effectLst/>
          </c:spPr>
          <c:txPr>
            <a:bodyPr rot="-5400000" spcFirstLastPara="1" vertOverflow="ellipsis" vert="horz" wrap="square" anchor="ctr" anchorCtr="1"/>
            <a:lstStyle/>
            <a:p>
              <a:pPr>
                <a:defRPr sz="1100" b="0" i="0" u="none" strike="noStrike" kern="1200" baseline="0">
                  <a:solidFill>
                    <a:srgbClr val="002060"/>
                  </a:solidFill>
                  <a:latin typeface="+mn-lt"/>
                  <a:ea typeface="+mn-ea"/>
                  <a:cs typeface="+mn-cs"/>
                </a:defRPr>
              </a:pPr>
              <a:endParaRPr lang="ru-RU"/>
            </a:p>
          </c:txPr>
        </c:title>
        <c:numFmt formatCode="General" sourceLinked="1"/>
        <c:majorTickMark val="none"/>
        <c:minorTickMark val="none"/>
        <c:tickLblPos val="nextTo"/>
        <c:crossAx val="190590398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100">
          <a:solidFill>
            <a:srgbClr val="002060"/>
          </a:solidFill>
        </a:defRPr>
      </a:pPr>
      <a:endParaRPr lang="ru-RU"/>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C5A0BF"/>
              </a:solidFill>
              <a:ln>
                <a:noFill/>
              </a:ln>
              <a:effectLst/>
            </c:spPr>
            <c:extLst>
              <c:ext xmlns:c16="http://schemas.microsoft.com/office/drawing/2014/chart" uri="{C3380CC4-5D6E-409C-BE32-E72D297353CC}">
                <c16:uniqueId val="{00000003-004B-454C-9D43-536E0D6004AE}"/>
              </c:ext>
            </c:extLst>
          </c:dPt>
          <c:dPt>
            <c:idx val="1"/>
            <c:invertIfNegative val="0"/>
            <c:bubble3D val="0"/>
            <c:spPr>
              <a:solidFill>
                <a:srgbClr val="7D9CD0"/>
              </a:solidFill>
              <a:ln>
                <a:noFill/>
              </a:ln>
              <a:effectLst/>
            </c:spPr>
            <c:extLst>
              <c:ext xmlns:c16="http://schemas.microsoft.com/office/drawing/2014/chart" uri="{C3380CC4-5D6E-409C-BE32-E72D297353CC}">
                <c16:uniqueId val="{00000001-004B-454C-9D43-536E0D6004AE}"/>
              </c:ext>
            </c:extLst>
          </c:dPt>
          <c:dLbls>
            <c:spPr>
              <a:noFill/>
              <a:ln>
                <a:noFill/>
              </a:ln>
              <a:effectLst/>
            </c:spPr>
            <c:txPr>
              <a:bodyPr rot="0" spcFirstLastPara="1" vertOverflow="ellipsis" vert="horz" wrap="square" anchor="ctr" anchorCtr="1"/>
              <a:lstStyle/>
              <a:p>
                <a:pPr>
                  <a:defRPr lang="en-US" sz="900" b="0" i="0" u="none" strike="noStrike" kern="1200" baseline="0">
                    <a:solidFill>
                      <a:srgbClr val="002060"/>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Лист1!$B$32:$B$33</c:f>
              <c:strCache>
                <c:ptCount val="2"/>
                <c:pt idx="0">
                  <c:v>Группа=Исследовательская</c:v>
                </c:pt>
                <c:pt idx="1">
                  <c:v>Группа=Контрольная</c:v>
                </c:pt>
              </c:strCache>
            </c:strRef>
          </c:cat>
          <c:val>
            <c:numRef>
              <c:f>Лист1!$C$32:$C$33</c:f>
              <c:numCache>
                <c:formatCode>0.00%</c:formatCode>
                <c:ptCount val="2"/>
                <c:pt idx="0">
                  <c:v>0.69</c:v>
                </c:pt>
                <c:pt idx="1">
                  <c:v>0.34799999999999998</c:v>
                </c:pt>
              </c:numCache>
            </c:numRef>
          </c:val>
          <c:extLst>
            <c:ext xmlns:c16="http://schemas.microsoft.com/office/drawing/2014/chart" uri="{C3380CC4-5D6E-409C-BE32-E72D297353CC}">
              <c16:uniqueId val="{00000002-004B-454C-9D43-536E0D6004AE}"/>
            </c:ext>
          </c:extLst>
        </c:ser>
        <c:dLbls>
          <c:showLegendKey val="0"/>
          <c:showVal val="1"/>
          <c:showCatName val="0"/>
          <c:showSerName val="0"/>
          <c:showPercent val="0"/>
          <c:showBubbleSize val="0"/>
        </c:dLbls>
        <c:gapWidth val="75"/>
        <c:axId val="61053295"/>
        <c:axId val="16646431"/>
      </c:barChart>
      <c:catAx>
        <c:axId val="61053295"/>
        <c:scaling>
          <c:orientation val="minMax"/>
        </c:scaling>
        <c:delete val="1"/>
        <c:axPos val="b"/>
        <c:numFmt formatCode="General" sourceLinked="1"/>
        <c:majorTickMark val="none"/>
        <c:minorTickMark val="none"/>
        <c:tickLblPos val="nextTo"/>
        <c:crossAx val="16646431"/>
        <c:crosses val="autoZero"/>
        <c:auto val="1"/>
        <c:lblAlgn val="ctr"/>
        <c:lblOffset val="100"/>
        <c:noMultiLvlLbl val="0"/>
      </c:catAx>
      <c:valAx>
        <c:axId val="16646431"/>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lang="en-US" sz="900" b="0" i="0" u="none" strike="noStrike" kern="1200" baseline="0">
                <a:solidFill>
                  <a:srgbClr val="002060"/>
                </a:solidFill>
                <a:latin typeface="+mn-lt"/>
                <a:ea typeface="+mn-ea"/>
                <a:cs typeface="+mn-cs"/>
              </a:defRPr>
            </a:pPr>
            <a:endParaRPr lang="ru-RU"/>
          </a:p>
        </c:txPr>
        <c:crossAx val="61053295"/>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en-US" sz="900" b="0" i="0" u="none" strike="noStrike" kern="1200" baseline="0">
              <a:solidFill>
                <a:srgbClr val="002060"/>
              </a:solidFill>
              <a:latin typeface="+mn-lt"/>
              <a:ea typeface="+mn-ea"/>
              <a:cs typeface="+mn-cs"/>
            </a:defRPr>
          </a:pPr>
          <a:endParaRPr lang="ru-RU"/>
        </a:p>
      </c:txPr>
    </c:legend>
    <c:plotVisOnly val="1"/>
    <c:dispBlanksAs val="gap"/>
    <c:showDLblsOverMax val="0"/>
  </c:chart>
  <c:spPr>
    <a:noFill/>
    <a:ln>
      <a:noFill/>
    </a:ln>
    <a:effectLst/>
  </c:spPr>
  <c:txPr>
    <a:bodyPr/>
    <a:lstStyle/>
    <a:p>
      <a:pPr>
        <a:defRPr lang="en-US">
          <a:solidFill>
            <a:srgbClr val="002060"/>
          </a:solidFill>
        </a:defRPr>
      </a:pPr>
      <a:endParaRPr lang="ru-RU"/>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ru-RU"/>
              <a:t>Масса тела</a:t>
            </a:r>
            <a:endParaRPr lang="en-US"/>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barChart>
        <c:barDir val="col"/>
        <c:grouping val="percentStacked"/>
        <c:varyColors val="0"/>
        <c:ser>
          <c:idx val="0"/>
          <c:order val="0"/>
          <c:tx>
            <c:strRef>
              <c:f>Sheet1!$A$2</c:f>
              <c:strCache>
                <c:ptCount val="1"/>
                <c:pt idx="0">
                  <c:v>&lt;−2.5 z-score</c:v>
                </c:pt>
              </c:strCache>
            </c:strRef>
          </c:tx>
          <c:spPr>
            <a:solidFill>
              <a:srgbClr val="FF5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До установки гастростомы</c:v>
                </c:pt>
                <c:pt idx="1">
                  <c:v>Нутрини, 6 мес.</c:v>
                </c:pt>
                <c:pt idx="2">
                  <c:v>Нутрини, 12 мес.</c:v>
                </c:pt>
              </c:strCache>
            </c:strRef>
          </c:cat>
          <c:val>
            <c:numRef>
              <c:f>Sheet1!$B$2:$D$2</c:f>
              <c:numCache>
                <c:formatCode>General</c:formatCode>
                <c:ptCount val="3"/>
                <c:pt idx="0">
                  <c:v>23</c:v>
                </c:pt>
                <c:pt idx="1">
                  <c:v>12</c:v>
                </c:pt>
                <c:pt idx="2">
                  <c:v>3</c:v>
                </c:pt>
              </c:numCache>
            </c:numRef>
          </c:val>
          <c:extLst>
            <c:ext xmlns:c16="http://schemas.microsoft.com/office/drawing/2014/chart" uri="{C3380CC4-5D6E-409C-BE32-E72D297353CC}">
              <c16:uniqueId val="{00000000-B927-4FB7-9F23-2DCB0786A43F}"/>
            </c:ext>
          </c:extLst>
        </c:ser>
        <c:ser>
          <c:idx val="1"/>
          <c:order val="1"/>
          <c:tx>
            <c:strRef>
              <c:f>Sheet1!$A$3</c:f>
              <c:strCache>
                <c:ptCount val="1"/>
                <c:pt idx="0">
                  <c:v>−1.8 z-score</c:v>
                </c:pt>
              </c:strCache>
            </c:strRef>
          </c:tx>
          <c:spPr>
            <a:solidFill>
              <a:schemeClr val="accent4">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До установки гастростомы</c:v>
                </c:pt>
                <c:pt idx="1">
                  <c:v>Нутрини, 6 мес.</c:v>
                </c:pt>
                <c:pt idx="2">
                  <c:v>Нутрини, 12 мес.</c:v>
                </c:pt>
              </c:strCache>
            </c:strRef>
          </c:cat>
          <c:val>
            <c:numRef>
              <c:f>Sheet1!$B$3:$D$3</c:f>
              <c:numCache>
                <c:formatCode>General</c:formatCode>
                <c:ptCount val="3"/>
                <c:pt idx="0">
                  <c:v>15</c:v>
                </c:pt>
                <c:pt idx="1">
                  <c:v>16</c:v>
                </c:pt>
                <c:pt idx="2">
                  <c:v>7</c:v>
                </c:pt>
              </c:numCache>
            </c:numRef>
          </c:val>
          <c:extLst>
            <c:ext xmlns:c16="http://schemas.microsoft.com/office/drawing/2014/chart" uri="{C3380CC4-5D6E-409C-BE32-E72D297353CC}">
              <c16:uniqueId val="{00000001-B927-4FB7-9F23-2DCB0786A43F}"/>
            </c:ext>
          </c:extLst>
        </c:ser>
        <c:ser>
          <c:idx val="2"/>
          <c:order val="2"/>
          <c:tx>
            <c:strRef>
              <c:f>Sheet1!$A$4</c:f>
              <c:strCache>
                <c:ptCount val="1"/>
                <c:pt idx="0">
                  <c:v>−1.5 z-score</c:v>
                </c:pt>
              </c:strCache>
            </c:strRef>
          </c:tx>
          <c:spPr>
            <a:solidFill>
              <a:schemeClr val="accent6"/>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2-B927-4FB7-9F23-2DCB0786A43F}"/>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До установки гастростомы</c:v>
                </c:pt>
                <c:pt idx="1">
                  <c:v>Нутрини, 6 мес.</c:v>
                </c:pt>
                <c:pt idx="2">
                  <c:v>Нутрини, 12 мес.</c:v>
                </c:pt>
              </c:strCache>
            </c:strRef>
          </c:cat>
          <c:val>
            <c:numRef>
              <c:f>Sheet1!$B$4:$D$4</c:f>
              <c:numCache>
                <c:formatCode>General</c:formatCode>
                <c:ptCount val="3"/>
                <c:pt idx="0">
                  <c:v>0</c:v>
                </c:pt>
                <c:pt idx="1">
                  <c:v>10</c:v>
                </c:pt>
                <c:pt idx="2">
                  <c:v>28</c:v>
                </c:pt>
              </c:numCache>
            </c:numRef>
          </c:val>
          <c:extLst>
            <c:ext xmlns:c16="http://schemas.microsoft.com/office/drawing/2014/chart" uri="{C3380CC4-5D6E-409C-BE32-E72D297353CC}">
              <c16:uniqueId val="{00000003-B927-4FB7-9F23-2DCB0786A43F}"/>
            </c:ext>
          </c:extLst>
        </c:ser>
        <c:dLbls>
          <c:showLegendKey val="0"/>
          <c:showVal val="0"/>
          <c:showCatName val="0"/>
          <c:showSerName val="0"/>
          <c:showPercent val="0"/>
          <c:showBubbleSize val="0"/>
        </c:dLbls>
        <c:gapWidth val="150"/>
        <c:overlap val="100"/>
        <c:axId val="2042159120"/>
        <c:axId val="2042164400"/>
      </c:barChart>
      <c:catAx>
        <c:axId val="2042159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ru-RU"/>
          </a:p>
        </c:txPr>
        <c:crossAx val="2042164400"/>
        <c:crosses val="autoZero"/>
        <c:auto val="1"/>
        <c:lblAlgn val="ctr"/>
        <c:lblOffset val="100"/>
        <c:noMultiLvlLbl val="0"/>
      </c:catAx>
      <c:valAx>
        <c:axId val="2042164400"/>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2042159120"/>
        <c:crosses val="autoZero"/>
        <c:crossBetween val="between"/>
        <c:majorUnit val="0.2"/>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solidFill>
        <a:sysClr val="windowText" lastClr="000000"/>
      </a:solidFill>
    </a:ln>
    <a:effectLst/>
  </c:spPr>
  <c:txPr>
    <a:bodyPr/>
    <a:lstStyle/>
    <a:p>
      <a:pPr>
        <a:defRPr/>
      </a:pPr>
      <a:endParaRPr lang="ru-RU"/>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ru-RU"/>
              <a:t>ИМТ</a:t>
            </a:r>
            <a:endParaRPr lang="en-US"/>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barChart>
        <c:barDir val="col"/>
        <c:grouping val="percentStacked"/>
        <c:varyColors val="0"/>
        <c:ser>
          <c:idx val="0"/>
          <c:order val="0"/>
          <c:tx>
            <c:strRef>
              <c:f>Sheet1!$G$2</c:f>
              <c:strCache>
                <c:ptCount val="1"/>
                <c:pt idx="0">
                  <c:v>&lt;−2.5 z-score</c:v>
                </c:pt>
              </c:strCache>
            </c:strRef>
          </c:tx>
          <c:spPr>
            <a:solidFill>
              <a:srgbClr val="FF5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Sheet1!$H$1:$J$1</c:f>
              <c:strCache>
                <c:ptCount val="3"/>
                <c:pt idx="0">
                  <c:v>До установки гастростомы</c:v>
                </c:pt>
                <c:pt idx="1">
                  <c:v>Нутрини, 6 мес.</c:v>
                </c:pt>
                <c:pt idx="2">
                  <c:v>Нутрини, 12 мес.</c:v>
                </c:pt>
              </c:strCache>
            </c:strRef>
          </c:cat>
          <c:val>
            <c:numRef>
              <c:f>Sheet1!$H$2:$J$2</c:f>
              <c:numCache>
                <c:formatCode>General</c:formatCode>
                <c:ptCount val="3"/>
                <c:pt idx="0">
                  <c:v>33</c:v>
                </c:pt>
                <c:pt idx="1">
                  <c:v>23</c:v>
                </c:pt>
                <c:pt idx="2">
                  <c:v>2</c:v>
                </c:pt>
              </c:numCache>
            </c:numRef>
          </c:val>
          <c:extLst>
            <c:ext xmlns:c16="http://schemas.microsoft.com/office/drawing/2014/chart" uri="{C3380CC4-5D6E-409C-BE32-E72D297353CC}">
              <c16:uniqueId val="{00000000-15D0-45C5-A91A-A634D3C8996C}"/>
            </c:ext>
          </c:extLst>
        </c:ser>
        <c:ser>
          <c:idx val="1"/>
          <c:order val="1"/>
          <c:tx>
            <c:strRef>
              <c:f>Sheet1!$G$3</c:f>
              <c:strCache>
                <c:ptCount val="1"/>
                <c:pt idx="0">
                  <c:v>−1.8 z-score</c:v>
                </c:pt>
              </c:strCache>
            </c:strRef>
          </c:tx>
          <c:spPr>
            <a:solidFill>
              <a:schemeClr val="accent4">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Sheet1!$H$1:$J$1</c:f>
              <c:strCache>
                <c:ptCount val="3"/>
                <c:pt idx="0">
                  <c:v>До установки гастростомы</c:v>
                </c:pt>
                <c:pt idx="1">
                  <c:v>Нутрини, 6 мес.</c:v>
                </c:pt>
                <c:pt idx="2">
                  <c:v>Нутрини, 12 мес.</c:v>
                </c:pt>
              </c:strCache>
            </c:strRef>
          </c:cat>
          <c:val>
            <c:numRef>
              <c:f>Sheet1!$H$3:$J$3</c:f>
              <c:numCache>
                <c:formatCode>General</c:formatCode>
                <c:ptCount val="3"/>
                <c:pt idx="0">
                  <c:v>5</c:v>
                </c:pt>
                <c:pt idx="1">
                  <c:v>15</c:v>
                </c:pt>
                <c:pt idx="2">
                  <c:v>5</c:v>
                </c:pt>
              </c:numCache>
            </c:numRef>
          </c:val>
          <c:extLst>
            <c:ext xmlns:c16="http://schemas.microsoft.com/office/drawing/2014/chart" uri="{C3380CC4-5D6E-409C-BE32-E72D297353CC}">
              <c16:uniqueId val="{00000001-15D0-45C5-A91A-A634D3C8996C}"/>
            </c:ext>
          </c:extLst>
        </c:ser>
        <c:ser>
          <c:idx val="2"/>
          <c:order val="2"/>
          <c:tx>
            <c:strRef>
              <c:f>Sheet1!$G$4</c:f>
              <c:strCache>
                <c:ptCount val="1"/>
                <c:pt idx="0">
                  <c:v>−1.5 z-score</c:v>
                </c:pt>
              </c:strCache>
            </c:strRef>
          </c:tx>
          <c:spPr>
            <a:solidFill>
              <a:schemeClr val="accent6"/>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2-15D0-45C5-A91A-A634D3C8996C}"/>
                </c:ext>
              </c:extLst>
            </c:dLbl>
            <c:dLbl>
              <c:idx val="1"/>
              <c:delete val="1"/>
              <c:extLst>
                <c:ext xmlns:c15="http://schemas.microsoft.com/office/drawing/2012/chart" uri="{CE6537A1-D6FC-4f65-9D91-7224C49458BB}"/>
                <c:ext xmlns:c16="http://schemas.microsoft.com/office/drawing/2014/chart" uri="{C3380CC4-5D6E-409C-BE32-E72D297353CC}">
                  <c16:uniqueId val="{00000003-15D0-45C5-A91A-A634D3C8996C}"/>
                </c:ext>
              </c:extLst>
            </c:dLbl>
            <c:dLbl>
              <c:idx val="2"/>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ru-RU"/>
                </a:p>
              </c:txPr>
              <c:showLegendKey val="0"/>
              <c:showVal val="1"/>
              <c:showCatName val="0"/>
              <c:showSerName val="0"/>
              <c:showPercent val="0"/>
              <c:showBubbleSize val="0"/>
              <c:extLst>
                <c:ext xmlns:c16="http://schemas.microsoft.com/office/drawing/2014/chart" uri="{C3380CC4-5D6E-409C-BE32-E72D297353CC}">
                  <c16:uniqueId val="{00000004-15D0-45C5-A91A-A634D3C8996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Sheet1!$H$1:$J$1</c:f>
              <c:strCache>
                <c:ptCount val="3"/>
                <c:pt idx="0">
                  <c:v>До установки гастростомы</c:v>
                </c:pt>
                <c:pt idx="1">
                  <c:v>Нутрини, 6 мес.</c:v>
                </c:pt>
                <c:pt idx="2">
                  <c:v>Нутрини, 12 мес.</c:v>
                </c:pt>
              </c:strCache>
            </c:strRef>
          </c:cat>
          <c:val>
            <c:numRef>
              <c:f>Sheet1!$H$4:$J$4</c:f>
              <c:numCache>
                <c:formatCode>General</c:formatCode>
                <c:ptCount val="3"/>
                <c:pt idx="0">
                  <c:v>0</c:v>
                </c:pt>
                <c:pt idx="1">
                  <c:v>0</c:v>
                </c:pt>
                <c:pt idx="2">
                  <c:v>31</c:v>
                </c:pt>
              </c:numCache>
            </c:numRef>
          </c:val>
          <c:extLst>
            <c:ext xmlns:c16="http://schemas.microsoft.com/office/drawing/2014/chart" uri="{C3380CC4-5D6E-409C-BE32-E72D297353CC}">
              <c16:uniqueId val="{00000005-15D0-45C5-A91A-A634D3C8996C}"/>
            </c:ext>
          </c:extLst>
        </c:ser>
        <c:dLbls>
          <c:showLegendKey val="0"/>
          <c:showVal val="0"/>
          <c:showCatName val="0"/>
          <c:showSerName val="0"/>
          <c:showPercent val="0"/>
          <c:showBubbleSize val="0"/>
        </c:dLbls>
        <c:gapWidth val="150"/>
        <c:overlap val="100"/>
        <c:axId val="2042159120"/>
        <c:axId val="2042164400"/>
      </c:barChart>
      <c:catAx>
        <c:axId val="2042159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ru-RU"/>
          </a:p>
        </c:txPr>
        <c:crossAx val="2042164400"/>
        <c:crosses val="autoZero"/>
        <c:auto val="1"/>
        <c:lblAlgn val="ctr"/>
        <c:lblOffset val="100"/>
        <c:noMultiLvlLbl val="0"/>
      </c:catAx>
      <c:valAx>
        <c:axId val="2042164400"/>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2042159120"/>
        <c:crosses val="autoZero"/>
        <c:crossBetween val="between"/>
        <c:majorUnit val="0.2"/>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solidFill>
        <a:sysClr val="windowText" lastClr="000000"/>
      </a:solidFill>
    </a:ln>
    <a:effectLst/>
  </c:spPr>
  <c:txPr>
    <a:bodyPr/>
    <a:lstStyle/>
    <a:p>
      <a:pPr>
        <a:defRPr/>
      </a:pPr>
      <a:endParaRPr lang="ru-RU"/>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5BBD72-F72A-44F3-BB0F-CEEAE31F837E}" type="doc">
      <dgm:prSet loTypeId="urn:microsoft.com/office/officeart/2016/7/layout/LinearBlockProcessNumbered" loCatId="process" qsTypeId="urn:microsoft.com/office/officeart/2005/8/quickstyle/simple1" qsCatId="simple" csTypeId="urn:microsoft.com/office/officeart/2005/8/colors/colorful2" csCatId="colorful" phldr="1"/>
      <dgm:spPr/>
      <dgm:t>
        <a:bodyPr/>
        <a:lstStyle/>
        <a:p>
          <a:endParaRPr lang="en-US"/>
        </a:p>
      </dgm:t>
    </dgm:pt>
    <dgm:pt modelId="{99C45053-3965-4F9F-BB47-5CE791424D31}">
      <dgm:prSet/>
      <dgm:spPr/>
      <dgm:t>
        <a:bodyPr/>
        <a:lstStyle/>
        <a:p>
          <a:r>
            <a:rPr lang="ru-RU" b="0" i="0" baseline="0" dirty="0"/>
            <a:t>Снижение </a:t>
          </a:r>
          <a:r>
            <a:rPr lang="ru-RU" b="0" i="0" baseline="0" dirty="0" err="1"/>
            <a:t>нутритивного</a:t>
          </a:r>
          <a:r>
            <a:rPr lang="ru-RU" b="0" i="0" baseline="0" dirty="0"/>
            <a:t> дефицита</a:t>
          </a:r>
          <a:endParaRPr lang="en-US" dirty="0"/>
        </a:p>
      </dgm:t>
    </dgm:pt>
    <dgm:pt modelId="{DDAA72CC-6D82-40B3-B7C9-D6ECC0585384}" type="parTrans" cxnId="{9AC3BFEC-53D9-4EC9-BCBA-9EED6AF7EEB3}">
      <dgm:prSet/>
      <dgm:spPr/>
      <dgm:t>
        <a:bodyPr/>
        <a:lstStyle/>
        <a:p>
          <a:endParaRPr lang="en-US"/>
        </a:p>
      </dgm:t>
    </dgm:pt>
    <dgm:pt modelId="{F13A5C51-8BB8-4F77-A5A7-85C08A67A48D}" type="sibTrans" cxnId="{9AC3BFEC-53D9-4EC9-BCBA-9EED6AF7EEB3}">
      <dgm:prSet phldrT="01" phldr="0"/>
      <dgm:spPr/>
      <dgm:t>
        <a:bodyPr/>
        <a:lstStyle/>
        <a:p>
          <a:r>
            <a:rPr lang="en-US"/>
            <a:t>01</a:t>
          </a:r>
        </a:p>
      </dgm:t>
    </dgm:pt>
    <dgm:pt modelId="{22736D17-0F34-4EB6-BE38-3A4CEDE7B677}">
      <dgm:prSet/>
      <dgm:spPr/>
      <dgm:t>
        <a:bodyPr/>
        <a:lstStyle/>
        <a:p>
          <a:r>
            <a:rPr lang="ru-RU" b="0" i="0" baseline="0"/>
            <a:t>Позитивная динамика показателей биоимпедансметрии</a:t>
          </a:r>
          <a:endParaRPr lang="en-US"/>
        </a:p>
      </dgm:t>
    </dgm:pt>
    <dgm:pt modelId="{96174494-20A5-4E61-BA10-F3EE99280B16}" type="parTrans" cxnId="{53F0B5BD-6B24-495B-887F-E9E099F126EE}">
      <dgm:prSet/>
      <dgm:spPr/>
      <dgm:t>
        <a:bodyPr/>
        <a:lstStyle/>
        <a:p>
          <a:endParaRPr lang="en-US"/>
        </a:p>
      </dgm:t>
    </dgm:pt>
    <dgm:pt modelId="{F9032950-6ACF-4709-A527-887E216D0B88}" type="sibTrans" cxnId="{53F0B5BD-6B24-495B-887F-E9E099F126EE}">
      <dgm:prSet phldrT="02" phldr="0"/>
      <dgm:spPr/>
      <dgm:t>
        <a:bodyPr/>
        <a:lstStyle/>
        <a:p>
          <a:r>
            <a:rPr lang="en-US"/>
            <a:t>02</a:t>
          </a:r>
        </a:p>
      </dgm:t>
    </dgm:pt>
    <dgm:pt modelId="{D8330748-3C32-4E84-BC14-04A8DA2F77DE}">
      <dgm:prSet/>
      <dgm:spPr/>
      <dgm:t>
        <a:bodyPr/>
        <a:lstStyle/>
        <a:p>
          <a:r>
            <a:rPr lang="ru-RU" b="0" i="0" baseline="0"/>
            <a:t>Улучшение реабилитационного потенциала</a:t>
          </a:r>
          <a:endParaRPr lang="en-US"/>
        </a:p>
      </dgm:t>
    </dgm:pt>
    <dgm:pt modelId="{6A12AC27-6A73-4F92-8E4E-DBA7D1777B01}" type="parTrans" cxnId="{82C10B4B-4C3F-48E6-A7B2-001CF8727482}">
      <dgm:prSet/>
      <dgm:spPr/>
      <dgm:t>
        <a:bodyPr/>
        <a:lstStyle/>
        <a:p>
          <a:endParaRPr lang="en-US"/>
        </a:p>
      </dgm:t>
    </dgm:pt>
    <dgm:pt modelId="{8554ED1E-24A3-468C-BBE0-6EF4A39ADCF3}" type="sibTrans" cxnId="{82C10B4B-4C3F-48E6-A7B2-001CF8727482}">
      <dgm:prSet phldrT="03" phldr="0"/>
      <dgm:spPr/>
      <dgm:t>
        <a:bodyPr/>
        <a:lstStyle/>
        <a:p>
          <a:r>
            <a:rPr lang="en-US"/>
            <a:t>03</a:t>
          </a:r>
        </a:p>
      </dgm:t>
    </dgm:pt>
    <dgm:pt modelId="{85CF8DD7-87FD-465E-A5F2-F1A30743EF77}">
      <dgm:prSet/>
      <dgm:spPr/>
      <dgm:t>
        <a:bodyPr/>
        <a:lstStyle/>
        <a:p>
          <a:r>
            <a:rPr lang="ru-RU" b="0" i="0" baseline="0"/>
            <a:t>Улучшение качества жизни</a:t>
          </a:r>
          <a:endParaRPr lang="en-US"/>
        </a:p>
      </dgm:t>
    </dgm:pt>
    <dgm:pt modelId="{D56B6140-E21B-46E0-BE60-341B1D3F6AAD}" type="parTrans" cxnId="{6A9AC76A-E2C5-4DE7-A327-9F0E843FDA68}">
      <dgm:prSet/>
      <dgm:spPr/>
      <dgm:t>
        <a:bodyPr/>
        <a:lstStyle/>
        <a:p>
          <a:endParaRPr lang="en-US"/>
        </a:p>
      </dgm:t>
    </dgm:pt>
    <dgm:pt modelId="{CD1234F0-5B91-4E41-A2A2-ECC4C60CA75D}" type="sibTrans" cxnId="{6A9AC76A-E2C5-4DE7-A327-9F0E843FDA68}">
      <dgm:prSet phldrT="04" phldr="0"/>
      <dgm:spPr/>
      <dgm:t>
        <a:bodyPr/>
        <a:lstStyle/>
        <a:p>
          <a:r>
            <a:rPr lang="en-US"/>
            <a:t>04</a:t>
          </a:r>
          <a:endParaRPr lang="en-US" dirty="0"/>
        </a:p>
      </dgm:t>
    </dgm:pt>
    <dgm:pt modelId="{79753053-DAEB-4CD5-AFDD-B75E39EEFB59}">
      <dgm:prSet/>
      <dgm:spPr/>
      <dgm:t>
        <a:bodyPr/>
        <a:lstStyle/>
        <a:p>
          <a:r>
            <a:rPr lang="ru-RU" b="0" i="0" baseline="0"/>
            <a:t>Хорошая переносимость и облегчение симптомов со стороны ЖКТ</a:t>
          </a:r>
          <a:endParaRPr lang="en-US"/>
        </a:p>
      </dgm:t>
    </dgm:pt>
    <dgm:pt modelId="{1D9BAEC5-395B-4D62-BAEC-BCEAC05915DF}" type="parTrans" cxnId="{8AE3307C-9873-443D-9AFE-D03BC8400B16}">
      <dgm:prSet/>
      <dgm:spPr/>
      <dgm:t>
        <a:bodyPr/>
        <a:lstStyle/>
        <a:p>
          <a:endParaRPr lang="en-US"/>
        </a:p>
      </dgm:t>
    </dgm:pt>
    <dgm:pt modelId="{129D89FD-5FCF-40ED-907A-A186B98619B5}" type="sibTrans" cxnId="{8AE3307C-9873-443D-9AFE-D03BC8400B16}">
      <dgm:prSet phldrT="05" phldr="0"/>
      <dgm:spPr/>
      <dgm:t>
        <a:bodyPr/>
        <a:lstStyle/>
        <a:p>
          <a:r>
            <a:rPr lang="en-US"/>
            <a:t>05</a:t>
          </a:r>
        </a:p>
      </dgm:t>
    </dgm:pt>
    <dgm:pt modelId="{D22EF270-2077-4E02-874D-C12C2599C178}" type="pres">
      <dgm:prSet presAssocID="{8B5BBD72-F72A-44F3-BB0F-CEEAE31F837E}" presName="Name0" presStyleCnt="0">
        <dgm:presLayoutVars>
          <dgm:animLvl val="lvl"/>
          <dgm:resizeHandles val="exact"/>
        </dgm:presLayoutVars>
      </dgm:prSet>
      <dgm:spPr/>
      <dgm:t>
        <a:bodyPr/>
        <a:lstStyle/>
        <a:p>
          <a:endParaRPr lang="ru-RU"/>
        </a:p>
      </dgm:t>
    </dgm:pt>
    <dgm:pt modelId="{68B176C4-8F81-456D-ABB8-5911046F4334}" type="pres">
      <dgm:prSet presAssocID="{99C45053-3965-4F9F-BB47-5CE791424D31}" presName="compositeNode" presStyleCnt="0">
        <dgm:presLayoutVars>
          <dgm:bulletEnabled val="1"/>
        </dgm:presLayoutVars>
      </dgm:prSet>
      <dgm:spPr/>
    </dgm:pt>
    <dgm:pt modelId="{AEB76BC6-FE6C-45CA-AECD-B4C5FA83E7B6}" type="pres">
      <dgm:prSet presAssocID="{99C45053-3965-4F9F-BB47-5CE791424D31}" presName="bgRect" presStyleLbl="alignNode1" presStyleIdx="0" presStyleCnt="5"/>
      <dgm:spPr/>
      <dgm:t>
        <a:bodyPr/>
        <a:lstStyle/>
        <a:p>
          <a:endParaRPr lang="ru-RU"/>
        </a:p>
      </dgm:t>
    </dgm:pt>
    <dgm:pt modelId="{91648616-6AFE-439B-BF11-721C54DF130A}" type="pres">
      <dgm:prSet presAssocID="{F13A5C51-8BB8-4F77-A5A7-85C08A67A48D}" presName="sibTransNodeRect" presStyleLbl="alignNode1" presStyleIdx="0" presStyleCnt="5">
        <dgm:presLayoutVars>
          <dgm:chMax val="0"/>
          <dgm:bulletEnabled val="1"/>
        </dgm:presLayoutVars>
      </dgm:prSet>
      <dgm:spPr/>
      <dgm:t>
        <a:bodyPr/>
        <a:lstStyle/>
        <a:p>
          <a:endParaRPr lang="ru-RU"/>
        </a:p>
      </dgm:t>
    </dgm:pt>
    <dgm:pt modelId="{C5C9907A-E4FE-4045-88F1-99C6949A7236}" type="pres">
      <dgm:prSet presAssocID="{99C45053-3965-4F9F-BB47-5CE791424D31}" presName="nodeRect" presStyleLbl="alignNode1" presStyleIdx="0" presStyleCnt="5">
        <dgm:presLayoutVars>
          <dgm:bulletEnabled val="1"/>
        </dgm:presLayoutVars>
      </dgm:prSet>
      <dgm:spPr/>
      <dgm:t>
        <a:bodyPr/>
        <a:lstStyle/>
        <a:p>
          <a:endParaRPr lang="ru-RU"/>
        </a:p>
      </dgm:t>
    </dgm:pt>
    <dgm:pt modelId="{6F9190BA-D163-46CF-AF12-1698CF5C9737}" type="pres">
      <dgm:prSet presAssocID="{F13A5C51-8BB8-4F77-A5A7-85C08A67A48D}" presName="sibTrans" presStyleCnt="0"/>
      <dgm:spPr/>
    </dgm:pt>
    <dgm:pt modelId="{49A04F22-3278-4564-B32F-8AF61A2B1E73}" type="pres">
      <dgm:prSet presAssocID="{22736D17-0F34-4EB6-BE38-3A4CEDE7B677}" presName="compositeNode" presStyleCnt="0">
        <dgm:presLayoutVars>
          <dgm:bulletEnabled val="1"/>
        </dgm:presLayoutVars>
      </dgm:prSet>
      <dgm:spPr/>
    </dgm:pt>
    <dgm:pt modelId="{A64BB03D-443C-4C2A-A967-110FCE17C1C6}" type="pres">
      <dgm:prSet presAssocID="{22736D17-0F34-4EB6-BE38-3A4CEDE7B677}" presName="bgRect" presStyleLbl="alignNode1" presStyleIdx="1" presStyleCnt="5"/>
      <dgm:spPr/>
      <dgm:t>
        <a:bodyPr/>
        <a:lstStyle/>
        <a:p>
          <a:endParaRPr lang="ru-RU"/>
        </a:p>
      </dgm:t>
    </dgm:pt>
    <dgm:pt modelId="{2B04524D-7487-40BC-8B03-498277E1E5E2}" type="pres">
      <dgm:prSet presAssocID="{F9032950-6ACF-4709-A527-887E216D0B88}" presName="sibTransNodeRect" presStyleLbl="alignNode1" presStyleIdx="1" presStyleCnt="5">
        <dgm:presLayoutVars>
          <dgm:chMax val="0"/>
          <dgm:bulletEnabled val="1"/>
        </dgm:presLayoutVars>
      </dgm:prSet>
      <dgm:spPr/>
      <dgm:t>
        <a:bodyPr/>
        <a:lstStyle/>
        <a:p>
          <a:endParaRPr lang="ru-RU"/>
        </a:p>
      </dgm:t>
    </dgm:pt>
    <dgm:pt modelId="{940C4D84-F885-4379-B8DB-A6885CD275EC}" type="pres">
      <dgm:prSet presAssocID="{22736D17-0F34-4EB6-BE38-3A4CEDE7B677}" presName="nodeRect" presStyleLbl="alignNode1" presStyleIdx="1" presStyleCnt="5">
        <dgm:presLayoutVars>
          <dgm:bulletEnabled val="1"/>
        </dgm:presLayoutVars>
      </dgm:prSet>
      <dgm:spPr/>
      <dgm:t>
        <a:bodyPr/>
        <a:lstStyle/>
        <a:p>
          <a:endParaRPr lang="ru-RU"/>
        </a:p>
      </dgm:t>
    </dgm:pt>
    <dgm:pt modelId="{B696DC11-D728-4793-A3C6-783DD1F97154}" type="pres">
      <dgm:prSet presAssocID="{F9032950-6ACF-4709-A527-887E216D0B88}" presName="sibTrans" presStyleCnt="0"/>
      <dgm:spPr/>
    </dgm:pt>
    <dgm:pt modelId="{64AA96EC-DF28-4DE5-B3E1-D4537D2A640F}" type="pres">
      <dgm:prSet presAssocID="{D8330748-3C32-4E84-BC14-04A8DA2F77DE}" presName="compositeNode" presStyleCnt="0">
        <dgm:presLayoutVars>
          <dgm:bulletEnabled val="1"/>
        </dgm:presLayoutVars>
      </dgm:prSet>
      <dgm:spPr/>
    </dgm:pt>
    <dgm:pt modelId="{671E7149-B0ED-49E1-B015-BE733E9EEF7E}" type="pres">
      <dgm:prSet presAssocID="{D8330748-3C32-4E84-BC14-04A8DA2F77DE}" presName="bgRect" presStyleLbl="alignNode1" presStyleIdx="2" presStyleCnt="5"/>
      <dgm:spPr/>
      <dgm:t>
        <a:bodyPr/>
        <a:lstStyle/>
        <a:p>
          <a:endParaRPr lang="ru-RU"/>
        </a:p>
      </dgm:t>
    </dgm:pt>
    <dgm:pt modelId="{6D4B505B-5A95-4BEB-B62B-5E0F089C8D2E}" type="pres">
      <dgm:prSet presAssocID="{8554ED1E-24A3-468C-BBE0-6EF4A39ADCF3}" presName="sibTransNodeRect" presStyleLbl="alignNode1" presStyleIdx="2" presStyleCnt="5">
        <dgm:presLayoutVars>
          <dgm:chMax val="0"/>
          <dgm:bulletEnabled val="1"/>
        </dgm:presLayoutVars>
      </dgm:prSet>
      <dgm:spPr/>
      <dgm:t>
        <a:bodyPr/>
        <a:lstStyle/>
        <a:p>
          <a:endParaRPr lang="ru-RU"/>
        </a:p>
      </dgm:t>
    </dgm:pt>
    <dgm:pt modelId="{673E8CDD-7034-45AD-9333-7539F2510B5C}" type="pres">
      <dgm:prSet presAssocID="{D8330748-3C32-4E84-BC14-04A8DA2F77DE}" presName="nodeRect" presStyleLbl="alignNode1" presStyleIdx="2" presStyleCnt="5">
        <dgm:presLayoutVars>
          <dgm:bulletEnabled val="1"/>
        </dgm:presLayoutVars>
      </dgm:prSet>
      <dgm:spPr/>
      <dgm:t>
        <a:bodyPr/>
        <a:lstStyle/>
        <a:p>
          <a:endParaRPr lang="ru-RU"/>
        </a:p>
      </dgm:t>
    </dgm:pt>
    <dgm:pt modelId="{96854A24-A245-49EF-A67C-90E78373D07C}" type="pres">
      <dgm:prSet presAssocID="{8554ED1E-24A3-468C-BBE0-6EF4A39ADCF3}" presName="sibTrans" presStyleCnt="0"/>
      <dgm:spPr/>
    </dgm:pt>
    <dgm:pt modelId="{0560C7C0-8B6A-4A50-AD00-BFD221B50A6A}" type="pres">
      <dgm:prSet presAssocID="{85CF8DD7-87FD-465E-A5F2-F1A30743EF77}" presName="compositeNode" presStyleCnt="0">
        <dgm:presLayoutVars>
          <dgm:bulletEnabled val="1"/>
        </dgm:presLayoutVars>
      </dgm:prSet>
      <dgm:spPr/>
    </dgm:pt>
    <dgm:pt modelId="{6558D86B-BD49-4CFC-BAC2-B12F904B3F2F}" type="pres">
      <dgm:prSet presAssocID="{85CF8DD7-87FD-465E-A5F2-F1A30743EF77}" presName="bgRect" presStyleLbl="alignNode1" presStyleIdx="3" presStyleCnt="5"/>
      <dgm:spPr/>
      <dgm:t>
        <a:bodyPr/>
        <a:lstStyle/>
        <a:p>
          <a:endParaRPr lang="ru-RU"/>
        </a:p>
      </dgm:t>
    </dgm:pt>
    <dgm:pt modelId="{71770C1C-D78C-4B85-B35E-D83850981669}" type="pres">
      <dgm:prSet presAssocID="{CD1234F0-5B91-4E41-A2A2-ECC4C60CA75D}" presName="sibTransNodeRect" presStyleLbl="alignNode1" presStyleIdx="3" presStyleCnt="5">
        <dgm:presLayoutVars>
          <dgm:chMax val="0"/>
          <dgm:bulletEnabled val="1"/>
        </dgm:presLayoutVars>
      </dgm:prSet>
      <dgm:spPr/>
      <dgm:t>
        <a:bodyPr/>
        <a:lstStyle/>
        <a:p>
          <a:endParaRPr lang="ru-RU"/>
        </a:p>
      </dgm:t>
    </dgm:pt>
    <dgm:pt modelId="{FDFA155C-A946-4E5A-8C44-8D2847BD1542}" type="pres">
      <dgm:prSet presAssocID="{85CF8DD7-87FD-465E-A5F2-F1A30743EF77}" presName="nodeRect" presStyleLbl="alignNode1" presStyleIdx="3" presStyleCnt="5">
        <dgm:presLayoutVars>
          <dgm:bulletEnabled val="1"/>
        </dgm:presLayoutVars>
      </dgm:prSet>
      <dgm:spPr/>
      <dgm:t>
        <a:bodyPr/>
        <a:lstStyle/>
        <a:p>
          <a:endParaRPr lang="ru-RU"/>
        </a:p>
      </dgm:t>
    </dgm:pt>
    <dgm:pt modelId="{336F33A9-4F05-4860-AC07-F92F95DFB9A8}" type="pres">
      <dgm:prSet presAssocID="{CD1234F0-5B91-4E41-A2A2-ECC4C60CA75D}" presName="sibTrans" presStyleCnt="0"/>
      <dgm:spPr/>
    </dgm:pt>
    <dgm:pt modelId="{DB6F2959-A4D7-447E-9608-4F881EC4179B}" type="pres">
      <dgm:prSet presAssocID="{79753053-DAEB-4CD5-AFDD-B75E39EEFB59}" presName="compositeNode" presStyleCnt="0">
        <dgm:presLayoutVars>
          <dgm:bulletEnabled val="1"/>
        </dgm:presLayoutVars>
      </dgm:prSet>
      <dgm:spPr/>
    </dgm:pt>
    <dgm:pt modelId="{912A42C7-21DE-4EC3-929D-02AAB327E6A3}" type="pres">
      <dgm:prSet presAssocID="{79753053-DAEB-4CD5-AFDD-B75E39EEFB59}" presName="bgRect" presStyleLbl="alignNode1" presStyleIdx="4" presStyleCnt="5"/>
      <dgm:spPr/>
      <dgm:t>
        <a:bodyPr/>
        <a:lstStyle/>
        <a:p>
          <a:endParaRPr lang="ru-RU"/>
        </a:p>
      </dgm:t>
    </dgm:pt>
    <dgm:pt modelId="{AA483C82-AECC-4DE1-BF0F-070CD7E6673D}" type="pres">
      <dgm:prSet presAssocID="{129D89FD-5FCF-40ED-907A-A186B98619B5}" presName="sibTransNodeRect" presStyleLbl="alignNode1" presStyleIdx="4" presStyleCnt="5">
        <dgm:presLayoutVars>
          <dgm:chMax val="0"/>
          <dgm:bulletEnabled val="1"/>
        </dgm:presLayoutVars>
      </dgm:prSet>
      <dgm:spPr/>
      <dgm:t>
        <a:bodyPr/>
        <a:lstStyle/>
        <a:p>
          <a:endParaRPr lang="ru-RU"/>
        </a:p>
      </dgm:t>
    </dgm:pt>
    <dgm:pt modelId="{FCF815E7-F2BD-4FC5-851C-4F42CD371197}" type="pres">
      <dgm:prSet presAssocID="{79753053-DAEB-4CD5-AFDD-B75E39EEFB59}" presName="nodeRect" presStyleLbl="alignNode1" presStyleIdx="4" presStyleCnt="5">
        <dgm:presLayoutVars>
          <dgm:bulletEnabled val="1"/>
        </dgm:presLayoutVars>
      </dgm:prSet>
      <dgm:spPr/>
      <dgm:t>
        <a:bodyPr/>
        <a:lstStyle/>
        <a:p>
          <a:endParaRPr lang="ru-RU"/>
        </a:p>
      </dgm:t>
    </dgm:pt>
  </dgm:ptLst>
  <dgm:cxnLst>
    <dgm:cxn modelId="{752FD32F-C4DE-434B-90A1-B7CA2832E00C}" type="presOf" srcId="{8554ED1E-24A3-468C-BBE0-6EF4A39ADCF3}" destId="{6D4B505B-5A95-4BEB-B62B-5E0F089C8D2E}" srcOrd="0" destOrd="0" presId="urn:microsoft.com/office/officeart/2016/7/layout/LinearBlockProcessNumbered"/>
    <dgm:cxn modelId="{9AC3BFEC-53D9-4EC9-BCBA-9EED6AF7EEB3}" srcId="{8B5BBD72-F72A-44F3-BB0F-CEEAE31F837E}" destId="{99C45053-3965-4F9F-BB47-5CE791424D31}" srcOrd="0" destOrd="0" parTransId="{DDAA72CC-6D82-40B3-B7C9-D6ECC0585384}" sibTransId="{F13A5C51-8BB8-4F77-A5A7-85C08A67A48D}"/>
    <dgm:cxn modelId="{82C10B4B-4C3F-48E6-A7B2-001CF8727482}" srcId="{8B5BBD72-F72A-44F3-BB0F-CEEAE31F837E}" destId="{D8330748-3C32-4E84-BC14-04A8DA2F77DE}" srcOrd="2" destOrd="0" parTransId="{6A12AC27-6A73-4F92-8E4E-DBA7D1777B01}" sibTransId="{8554ED1E-24A3-468C-BBE0-6EF4A39ADCF3}"/>
    <dgm:cxn modelId="{6A9AC76A-E2C5-4DE7-A327-9F0E843FDA68}" srcId="{8B5BBD72-F72A-44F3-BB0F-CEEAE31F837E}" destId="{85CF8DD7-87FD-465E-A5F2-F1A30743EF77}" srcOrd="3" destOrd="0" parTransId="{D56B6140-E21B-46E0-BE60-341B1D3F6AAD}" sibTransId="{CD1234F0-5B91-4E41-A2A2-ECC4C60CA75D}"/>
    <dgm:cxn modelId="{8AE3307C-9873-443D-9AFE-D03BC8400B16}" srcId="{8B5BBD72-F72A-44F3-BB0F-CEEAE31F837E}" destId="{79753053-DAEB-4CD5-AFDD-B75E39EEFB59}" srcOrd="4" destOrd="0" parTransId="{1D9BAEC5-395B-4D62-BAEC-BCEAC05915DF}" sibTransId="{129D89FD-5FCF-40ED-907A-A186B98619B5}"/>
    <dgm:cxn modelId="{12A8803C-1295-41A8-8392-4898036487E1}" type="presOf" srcId="{79753053-DAEB-4CD5-AFDD-B75E39EEFB59}" destId="{912A42C7-21DE-4EC3-929D-02AAB327E6A3}" srcOrd="0" destOrd="0" presId="urn:microsoft.com/office/officeart/2016/7/layout/LinearBlockProcessNumbered"/>
    <dgm:cxn modelId="{53F0B5BD-6B24-495B-887F-E9E099F126EE}" srcId="{8B5BBD72-F72A-44F3-BB0F-CEEAE31F837E}" destId="{22736D17-0F34-4EB6-BE38-3A4CEDE7B677}" srcOrd="1" destOrd="0" parTransId="{96174494-20A5-4E61-BA10-F3EE99280B16}" sibTransId="{F9032950-6ACF-4709-A527-887E216D0B88}"/>
    <dgm:cxn modelId="{64E64B1C-CFFB-4B80-8BE4-CA84B9A7C865}" type="presOf" srcId="{D8330748-3C32-4E84-BC14-04A8DA2F77DE}" destId="{671E7149-B0ED-49E1-B015-BE733E9EEF7E}" srcOrd="0" destOrd="0" presId="urn:microsoft.com/office/officeart/2016/7/layout/LinearBlockProcessNumbered"/>
    <dgm:cxn modelId="{8D627B1F-5509-471E-B858-26360778B656}" type="presOf" srcId="{F13A5C51-8BB8-4F77-A5A7-85C08A67A48D}" destId="{91648616-6AFE-439B-BF11-721C54DF130A}" srcOrd="0" destOrd="0" presId="urn:microsoft.com/office/officeart/2016/7/layout/LinearBlockProcessNumbered"/>
    <dgm:cxn modelId="{881200F1-105C-4E5A-BD93-D3D368C2B05B}" type="presOf" srcId="{129D89FD-5FCF-40ED-907A-A186B98619B5}" destId="{AA483C82-AECC-4DE1-BF0F-070CD7E6673D}" srcOrd="0" destOrd="0" presId="urn:microsoft.com/office/officeart/2016/7/layout/LinearBlockProcessNumbered"/>
    <dgm:cxn modelId="{515D2464-FFCE-4F05-A546-2B3D69372AEC}" type="presOf" srcId="{22736D17-0F34-4EB6-BE38-3A4CEDE7B677}" destId="{940C4D84-F885-4379-B8DB-A6885CD275EC}" srcOrd="1" destOrd="0" presId="urn:microsoft.com/office/officeart/2016/7/layout/LinearBlockProcessNumbered"/>
    <dgm:cxn modelId="{7033196F-8848-452C-B4FF-6982B46F9B1D}" type="presOf" srcId="{8B5BBD72-F72A-44F3-BB0F-CEEAE31F837E}" destId="{D22EF270-2077-4E02-874D-C12C2599C178}" srcOrd="0" destOrd="0" presId="urn:microsoft.com/office/officeart/2016/7/layout/LinearBlockProcessNumbered"/>
    <dgm:cxn modelId="{45AB8206-0EFA-4F7E-B3C0-67168682C2AB}" type="presOf" srcId="{85CF8DD7-87FD-465E-A5F2-F1A30743EF77}" destId="{FDFA155C-A946-4E5A-8C44-8D2847BD1542}" srcOrd="1" destOrd="0" presId="urn:microsoft.com/office/officeart/2016/7/layout/LinearBlockProcessNumbered"/>
    <dgm:cxn modelId="{98EE23DC-1A2D-405B-A241-296206DB5E28}" type="presOf" srcId="{79753053-DAEB-4CD5-AFDD-B75E39EEFB59}" destId="{FCF815E7-F2BD-4FC5-851C-4F42CD371197}" srcOrd="1" destOrd="0" presId="urn:microsoft.com/office/officeart/2016/7/layout/LinearBlockProcessNumbered"/>
    <dgm:cxn modelId="{6279BB56-E4C2-49E1-AC33-7106B186CD83}" type="presOf" srcId="{D8330748-3C32-4E84-BC14-04A8DA2F77DE}" destId="{673E8CDD-7034-45AD-9333-7539F2510B5C}" srcOrd="1" destOrd="0" presId="urn:microsoft.com/office/officeart/2016/7/layout/LinearBlockProcessNumbered"/>
    <dgm:cxn modelId="{C13BB9F4-9E87-4692-B280-E097AAF9914C}" type="presOf" srcId="{22736D17-0F34-4EB6-BE38-3A4CEDE7B677}" destId="{A64BB03D-443C-4C2A-A967-110FCE17C1C6}" srcOrd="0" destOrd="0" presId="urn:microsoft.com/office/officeart/2016/7/layout/LinearBlockProcessNumbered"/>
    <dgm:cxn modelId="{A7B21D54-96F8-4814-B6B5-410A18A17211}" type="presOf" srcId="{99C45053-3965-4F9F-BB47-5CE791424D31}" destId="{AEB76BC6-FE6C-45CA-AECD-B4C5FA83E7B6}" srcOrd="0" destOrd="0" presId="urn:microsoft.com/office/officeart/2016/7/layout/LinearBlockProcessNumbered"/>
    <dgm:cxn modelId="{1D6B9E38-11D4-4777-9F6F-950F4DE51060}" type="presOf" srcId="{CD1234F0-5B91-4E41-A2A2-ECC4C60CA75D}" destId="{71770C1C-D78C-4B85-B35E-D83850981669}" srcOrd="0" destOrd="0" presId="urn:microsoft.com/office/officeart/2016/7/layout/LinearBlockProcessNumbered"/>
    <dgm:cxn modelId="{E444AF36-1FA9-4C9E-894A-59CADA60F9E9}" type="presOf" srcId="{85CF8DD7-87FD-465E-A5F2-F1A30743EF77}" destId="{6558D86B-BD49-4CFC-BAC2-B12F904B3F2F}" srcOrd="0" destOrd="0" presId="urn:microsoft.com/office/officeart/2016/7/layout/LinearBlockProcessNumbered"/>
    <dgm:cxn modelId="{F0C8A068-99AD-49AC-AEBB-D47724BC53C4}" type="presOf" srcId="{99C45053-3965-4F9F-BB47-5CE791424D31}" destId="{C5C9907A-E4FE-4045-88F1-99C6949A7236}" srcOrd="1" destOrd="0" presId="urn:microsoft.com/office/officeart/2016/7/layout/LinearBlockProcessNumbered"/>
    <dgm:cxn modelId="{3F65D00D-90C6-4F45-9391-8D41C4C18683}" type="presOf" srcId="{F9032950-6ACF-4709-A527-887E216D0B88}" destId="{2B04524D-7487-40BC-8B03-498277E1E5E2}" srcOrd="0" destOrd="0" presId="urn:microsoft.com/office/officeart/2016/7/layout/LinearBlockProcessNumbered"/>
    <dgm:cxn modelId="{469E3AF6-0D79-447F-93E5-12C1977CC7C3}" type="presParOf" srcId="{D22EF270-2077-4E02-874D-C12C2599C178}" destId="{68B176C4-8F81-456D-ABB8-5911046F4334}" srcOrd="0" destOrd="0" presId="urn:microsoft.com/office/officeart/2016/7/layout/LinearBlockProcessNumbered"/>
    <dgm:cxn modelId="{CA233662-4D47-45FD-B566-1BDAEA536DE2}" type="presParOf" srcId="{68B176C4-8F81-456D-ABB8-5911046F4334}" destId="{AEB76BC6-FE6C-45CA-AECD-B4C5FA83E7B6}" srcOrd="0" destOrd="0" presId="urn:microsoft.com/office/officeart/2016/7/layout/LinearBlockProcessNumbered"/>
    <dgm:cxn modelId="{C8883C4E-1E27-4B91-AF3C-011FCB2112D3}" type="presParOf" srcId="{68B176C4-8F81-456D-ABB8-5911046F4334}" destId="{91648616-6AFE-439B-BF11-721C54DF130A}" srcOrd="1" destOrd="0" presId="urn:microsoft.com/office/officeart/2016/7/layout/LinearBlockProcessNumbered"/>
    <dgm:cxn modelId="{B7E81E01-CDFA-489F-9118-7494B5435371}" type="presParOf" srcId="{68B176C4-8F81-456D-ABB8-5911046F4334}" destId="{C5C9907A-E4FE-4045-88F1-99C6949A7236}" srcOrd="2" destOrd="0" presId="urn:microsoft.com/office/officeart/2016/7/layout/LinearBlockProcessNumbered"/>
    <dgm:cxn modelId="{34E91057-0507-4FDA-9D65-A139B3F61A5D}" type="presParOf" srcId="{D22EF270-2077-4E02-874D-C12C2599C178}" destId="{6F9190BA-D163-46CF-AF12-1698CF5C9737}" srcOrd="1" destOrd="0" presId="urn:microsoft.com/office/officeart/2016/7/layout/LinearBlockProcessNumbered"/>
    <dgm:cxn modelId="{B8FBE394-E3A1-4FFA-8CDF-2B9858154C29}" type="presParOf" srcId="{D22EF270-2077-4E02-874D-C12C2599C178}" destId="{49A04F22-3278-4564-B32F-8AF61A2B1E73}" srcOrd="2" destOrd="0" presId="urn:microsoft.com/office/officeart/2016/7/layout/LinearBlockProcessNumbered"/>
    <dgm:cxn modelId="{BE8F5D09-D47E-4D0B-AB29-44C74F5A5B54}" type="presParOf" srcId="{49A04F22-3278-4564-B32F-8AF61A2B1E73}" destId="{A64BB03D-443C-4C2A-A967-110FCE17C1C6}" srcOrd="0" destOrd="0" presId="urn:microsoft.com/office/officeart/2016/7/layout/LinearBlockProcessNumbered"/>
    <dgm:cxn modelId="{61395ADF-5A50-463A-BFCE-CEAD5265D2C7}" type="presParOf" srcId="{49A04F22-3278-4564-B32F-8AF61A2B1E73}" destId="{2B04524D-7487-40BC-8B03-498277E1E5E2}" srcOrd="1" destOrd="0" presId="urn:microsoft.com/office/officeart/2016/7/layout/LinearBlockProcessNumbered"/>
    <dgm:cxn modelId="{FB1F5BB0-F7DE-47C3-B2E0-FD72D5EE7E75}" type="presParOf" srcId="{49A04F22-3278-4564-B32F-8AF61A2B1E73}" destId="{940C4D84-F885-4379-B8DB-A6885CD275EC}" srcOrd="2" destOrd="0" presId="urn:microsoft.com/office/officeart/2016/7/layout/LinearBlockProcessNumbered"/>
    <dgm:cxn modelId="{AB29CB9F-139F-4B5D-8EF5-6EF489FE1786}" type="presParOf" srcId="{D22EF270-2077-4E02-874D-C12C2599C178}" destId="{B696DC11-D728-4793-A3C6-783DD1F97154}" srcOrd="3" destOrd="0" presId="urn:microsoft.com/office/officeart/2016/7/layout/LinearBlockProcessNumbered"/>
    <dgm:cxn modelId="{237941A9-6E47-4942-82CF-3E4E904408CE}" type="presParOf" srcId="{D22EF270-2077-4E02-874D-C12C2599C178}" destId="{64AA96EC-DF28-4DE5-B3E1-D4537D2A640F}" srcOrd="4" destOrd="0" presId="urn:microsoft.com/office/officeart/2016/7/layout/LinearBlockProcessNumbered"/>
    <dgm:cxn modelId="{EAAD0A3A-A7BD-4582-AA69-848B668A75B1}" type="presParOf" srcId="{64AA96EC-DF28-4DE5-B3E1-D4537D2A640F}" destId="{671E7149-B0ED-49E1-B015-BE733E9EEF7E}" srcOrd="0" destOrd="0" presId="urn:microsoft.com/office/officeart/2016/7/layout/LinearBlockProcessNumbered"/>
    <dgm:cxn modelId="{8D10C819-607A-4B40-A6E1-C2D6C4C135BD}" type="presParOf" srcId="{64AA96EC-DF28-4DE5-B3E1-D4537D2A640F}" destId="{6D4B505B-5A95-4BEB-B62B-5E0F089C8D2E}" srcOrd="1" destOrd="0" presId="urn:microsoft.com/office/officeart/2016/7/layout/LinearBlockProcessNumbered"/>
    <dgm:cxn modelId="{96E3DD6F-783A-4261-BE22-4DD51FC1BA83}" type="presParOf" srcId="{64AA96EC-DF28-4DE5-B3E1-D4537D2A640F}" destId="{673E8CDD-7034-45AD-9333-7539F2510B5C}" srcOrd="2" destOrd="0" presId="urn:microsoft.com/office/officeart/2016/7/layout/LinearBlockProcessNumbered"/>
    <dgm:cxn modelId="{4BC656D6-189B-4E86-8E04-03227E6CE484}" type="presParOf" srcId="{D22EF270-2077-4E02-874D-C12C2599C178}" destId="{96854A24-A245-49EF-A67C-90E78373D07C}" srcOrd="5" destOrd="0" presId="urn:microsoft.com/office/officeart/2016/7/layout/LinearBlockProcessNumbered"/>
    <dgm:cxn modelId="{06AC1F86-9BFA-4100-A67B-C9EBD8406C7A}" type="presParOf" srcId="{D22EF270-2077-4E02-874D-C12C2599C178}" destId="{0560C7C0-8B6A-4A50-AD00-BFD221B50A6A}" srcOrd="6" destOrd="0" presId="urn:microsoft.com/office/officeart/2016/7/layout/LinearBlockProcessNumbered"/>
    <dgm:cxn modelId="{BF16036B-40DC-4E0F-B8C8-4454BC15F1EE}" type="presParOf" srcId="{0560C7C0-8B6A-4A50-AD00-BFD221B50A6A}" destId="{6558D86B-BD49-4CFC-BAC2-B12F904B3F2F}" srcOrd="0" destOrd="0" presId="urn:microsoft.com/office/officeart/2016/7/layout/LinearBlockProcessNumbered"/>
    <dgm:cxn modelId="{97B1C3DB-43A0-46D0-AEBC-994F4A35A714}" type="presParOf" srcId="{0560C7C0-8B6A-4A50-AD00-BFD221B50A6A}" destId="{71770C1C-D78C-4B85-B35E-D83850981669}" srcOrd="1" destOrd="0" presId="urn:microsoft.com/office/officeart/2016/7/layout/LinearBlockProcessNumbered"/>
    <dgm:cxn modelId="{4B6E1E16-4CF3-48E9-9A1A-5D40CAF95F3D}" type="presParOf" srcId="{0560C7C0-8B6A-4A50-AD00-BFD221B50A6A}" destId="{FDFA155C-A946-4E5A-8C44-8D2847BD1542}" srcOrd="2" destOrd="0" presId="urn:microsoft.com/office/officeart/2016/7/layout/LinearBlockProcessNumbered"/>
    <dgm:cxn modelId="{83141046-2D80-4443-BBF5-96C37341AD10}" type="presParOf" srcId="{D22EF270-2077-4E02-874D-C12C2599C178}" destId="{336F33A9-4F05-4860-AC07-F92F95DFB9A8}" srcOrd="7" destOrd="0" presId="urn:microsoft.com/office/officeart/2016/7/layout/LinearBlockProcessNumbered"/>
    <dgm:cxn modelId="{BA12FEAD-22DD-403C-BAF8-762CAE53CC70}" type="presParOf" srcId="{D22EF270-2077-4E02-874D-C12C2599C178}" destId="{DB6F2959-A4D7-447E-9608-4F881EC4179B}" srcOrd="8" destOrd="0" presId="urn:microsoft.com/office/officeart/2016/7/layout/LinearBlockProcessNumbered"/>
    <dgm:cxn modelId="{1A71896F-B8D3-46CB-9263-AA2BCDB58771}" type="presParOf" srcId="{DB6F2959-A4D7-447E-9608-4F881EC4179B}" destId="{912A42C7-21DE-4EC3-929D-02AAB327E6A3}" srcOrd="0" destOrd="0" presId="urn:microsoft.com/office/officeart/2016/7/layout/LinearBlockProcessNumbered"/>
    <dgm:cxn modelId="{A3FBB480-272F-44FD-A21B-A9446608E805}" type="presParOf" srcId="{DB6F2959-A4D7-447E-9608-4F881EC4179B}" destId="{AA483C82-AECC-4DE1-BF0F-070CD7E6673D}" srcOrd="1" destOrd="0" presId="urn:microsoft.com/office/officeart/2016/7/layout/LinearBlockProcessNumbered"/>
    <dgm:cxn modelId="{F22403F2-64D2-4149-8D12-DE43D1322B60}" type="presParOf" srcId="{DB6F2959-A4D7-447E-9608-4F881EC4179B}" destId="{FCF815E7-F2BD-4FC5-851C-4F42CD371197}"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B76BC6-FE6C-45CA-AECD-B4C5FA83E7B6}">
      <dsp:nvSpPr>
        <dsp:cNvPr id="0" name=""/>
        <dsp:cNvSpPr/>
      </dsp:nvSpPr>
      <dsp:spPr>
        <a:xfrm>
          <a:off x="6611" y="988484"/>
          <a:ext cx="2066834" cy="2480201"/>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4157" tIns="0" rIns="204157" bIns="330200" numCol="1" spcCol="1270" anchor="t" anchorCtr="0">
          <a:noAutofit/>
        </a:bodyPr>
        <a:lstStyle/>
        <a:p>
          <a:pPr lvl="0" algn="l" defTabSz="622300">
            <a:lnSpc>
              <a:spcPct val="90000"/>
            </a:lnSpc>
            <a:spcBef>
              <a:spcPct val="0"/>
            </a:spcBef>
            <a:spcAft>
              <a:spcPct val="35000"/>
            </a:spcAft>
          </a:pPr>
          <a:r>
            <a:rPr lang="ru-RU" sz="1400" b="0" i="0" kern="1200" baseline="0" dirty="0"/>
            <a:t>Снижение </a:t>
          </a:r>
          <a:r>
            <a:rPr lang="ru-RU" sz="1400" b="0" i="0" kern="1200" baseline="0" dirty="0" err="1"/>
            <a:t>нутритивного</a:t>
          </a:r>
          <a:r>
            <a:rPr lang="ru-RU" sz="1400" b="0" i="0" kern="1200" baseline="0" dirty="0"/>
            <a:t> дефицита</a:t>
          </a:r>
          <a:endParaRPr lang="en-US" sz="1400" kern="1200" dirty="0"/>
        </a:p>
      </dsp:txBody>
      <dsp:txXfrm>
        <a:off x="6611" y="1980564"/>
        <a:ext cx="2066834" cy="1488120"/>
      </dsp:txXfrm>
    </dsp:sp>
    <dsp:sp modelId="{91648616-6AFE-439B-BF11-721C54DF130A}">
      <dsp:nvSpPr>
        <dsp:cNvPr id="0" name=""/>
        <dsp:cNvSpPr/>
      </dsp:nvSpPr>
      <dsp:spPr>
        <a:xfrm>
          <a:off x="6611" y="988484"/>
          <a:ext cx="2066834" cy="992080"/>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157" tIns="165100" rIns="204157" bIns="165100" numCol="1" spcCol="1270" anchor="ctr" anchorCtr="0">
          <a:noAutofit/>
        </a:bodyPr>
        <a:lstStyle/>
        <a:p>
          <a:pPr lvl="0" algn="l" defTabSz="2089150">
            <a:lnSpc>
              <a:spcPct val="90000"/>
            </a:lnSpc>
            <a:spcBef>
              <a:spcPct val="0"/>
            </a:spcBef>
            <a:spcAft>
              <a:spcPct val="35000"/>
            </a:spcAft>
          </a:pPr>
          <a:r>
            <a:rPr lang="en-US" sz="4700" kern="1200"/>
            <a:t>01</a:t>
          </a:r>
        </a:p>
      </dsp:txBody>
      <dsp:txXfrm>
        <a:off x="6611" y="988484"/>
        <a:ext cx="2066834" cy="992080"/>
      </dsp:txXfrm>
    </dsp:sp>
    <dsp:sp modelId="{A64BB03D-443C-4C2A-A967-110FCE17C1C6}">
      <dsp:nvSpPr>
        <dsp:cNvPr id="0" name=""/>
        <dsp:cNvSpPr/>
      </dsp:nvSpPr>
      <dsp:spPr>
        <a:xfrm>
          <a:off x="2238792" y="988484"/>
          <a:ext cx="2066834" cy="2480201"/>
        </a:xfrm>
        <a:prstGeom prst="rect">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4157" tIns="0" rIns="204157" bIns="330200" numCol="1" spcCol="1270" anchor="t" anchorCtr="0">
          <a:noAutofit/>
        </a:bodyPr>
        <a:lstStyle/>
        <a:p>
          <a:pPr lvl="0" algn="l" defTabSz="622300">
            <a:lnSpc>
              <a:spcPct val="90000"/>
            </a:lnSpc>
            <a:spcBef>
              <a:spcPct val="0"/>
            </a:spcBef>
            <a:spcAft>
              <a:spcPct val="35000"/>
            </a:spcAft>
          </a:pPr>
          <a:r>
            <a:rPr lang="ru-RU" sz="1400" b="0" i="0" kern="1200" baseline="0"/>
            <a:t>Позитивная динамика показателей биоимпедансметрии</a:t>
          </a:r>
          <a:endParaRPr lang="en-US" sz="1400" kern="1200"/>
        </a:p>
      </dsp:txBody>
      <dsp:txXfrm>
        <a:off x="2238792" y="1980564"/>
        <a:ext cx="2066834" cy="1488120"/>
      </dsp:txXfrm>
    </dsp:sp>
    <dsp:sp modelId="{2B04524D-7487-40BC-8B03-498277E1E5E2}">
      <dsp:nvSpPr>
        <dsp:cNvPr id="0" name=""/>
        <dsp:cNvSpPr/>
      </dsp:nvSpPr>
      <dsp:spPr>
        <a:xfrm>
          <a:off x="2238792" y="988484"/>
          <a:ext cx="2066834" cy="992080"/>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157" tIns="165100" rIns="204157" bIns="165100" numCol="1" spcCol="1270" anchor="ctr" anchorCtr="0">
          <a:noAutofit/>
        </a:bodyPr>
        <a:lstStyle/>
        <a:p>
          <a:pPr lvl="0" algn="l" defTabSz="2089150">
            <a:lnSpc>
              <a:spcPct val="90000"/>
            </a:lnSpc>
            <a:spcBef>
              <a:spcPct val="0"/>
            </a:spcBef>
            <a:spcAft>
              <a:spcPct val="35000"/>
            </a:spcAft>
          </a:pPr>
          <a:r>
            <a:rPr lang="en-US" sz="4700" kern="1200"/>
            <a:t>02</a:t>
          </a:r>
        </a:p>
      </dsp:txBody>
      <dsp:txXfrm>
        <a:off x="2238792" y="988484"/>
        <a:ext cx="2066834" cy="992080"/>
      </dsp:txXfrm>
    </dsp:sp>
    <dsp:sp modelId="{671E7149-B0ED-49E1-B015-BE733E9EEF7E}">
      <dsp:nvSpPr>
        <dsp:cNvPr id="0" name=""/>
        <dsp:cNvSpPr/>
      </dsp:nvSpPr>
      <dsp:spPr>
        <a:xfrm>
          <a:off x="4470974" y="988484"/>
          <a:ext cx="2066834" cy="2480201"/>
        </a:xfrm>
        <a:prstGeom prst="rect">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4157" tIns="0" rIns="204157" bIns="330200" numCol="1" spcCol="1270" anchor="t" anchorCtr="0">
          <a:noAutofit/>
        </a:bodyPr>
        <a:lstStyle/>
        <a:p>
          <a:pPr lvl="0" algn="l" defTabSz="622300">
            <a:lnSpc>
              <a:spcPct val="90000"/>
            </a:lnSpc>
            <a:spcBef>
              <a:spcPct val="0"/>
            </a:spcBef>
            <a:spcAft>
              <a:spcPct val="35000"/>
            </a:spcAft>
          </a:pPr>
          <a:r>
            <a:rPr lang="ru-RU" sz="1400" b="0" i="0" kern="1200" baseline="0"/>
            <a:t>Улучшение реабилитационного потенциала</a:t>
          </a:r>
          <a:endParaRPr lang="en-US" sz="1400" kern="1200"/>
        </a:p>
      </dsp:txBody>
      <dsp:txXfrm>
        <a:off x="4470974" y="1980564"/>
        <a:ext cx="2066834" cy="1488120"/>
      </dsp:txXfrm>
    </dsp:sp>
    <dsp:sp modelId="{6D4B505B-5A95-4BEB-B62B-5E0F089C8D2E}">
      <dsp:nvSpPr>
        <dsp:cNvPr id="0" name=""/>
        <dsp:cNvSpPr/>
      </dsp:nvSpPr>
      <dsp:spPr>
        <a:xfrm>
          <a:off x="4470974" y="988484"/>
          <a:ext cx="2066834" cy="992080"/>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157" tIns="165100" rIns="204157" bIns="165100" numCol="1" spcCol="1270" anchor="ctr" anchorCtr="0">
          <a:noAutofit/>
        </a:bodyPr>
        <a:lstStyle/>
        <a:p>
          <a:pPr lvl="0" algn="l" defTabSz="2089150">
            <a:lnSpc>
              <a:spcPct val="90000"/>
            </a:lnSpc>
            <a:spcBef>
              <a:spcPct val="0"/>
            </a:spcBef>
            <a:spcAft>
              <a:spcPct val="35000"/>
            </a:spcAft>
          </a:pPr>
          <a:r>
            <a:rPr lang="en-US" sz="4700" kern="1200"/>
            <a:t>03</a:t>
          </a:r>
        </a:p>
      </dsp:txBody>
      <dsp:txXfrm>
        <a:off x="4470974" y="988484"/>
        <a:ext cx="2066834" cy="992080"/>
      </dsp:txXfrm>
    </dsp:sp>
    <dsp:sp modelId="{6558D86B-BD49-4CFC-BAC2-B12F904B3F2F}">
      <dsp:nvSpPr>
        <dsp:cNvPr id="0" name=""/>
        <dsp:cNvSpPr/>
      </dsp:nvSpPr>
      <dsp:spPr>
        <a:xfrm>
          <a:off x="6703155" y="988484"/>
          <a:ext cx="2066834" cy="2480201"/>
        </a:xfrm>
        <a:prstGeom prst="rect">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4157" tIns="0" rIns="204157" bIns="330200" numCol="1" spcCol="1270" anchor="t" anchorCtr="0">
          <a:noAutofit/>
        </a:bodyPr>
        <a:lstStyle/>
        <a:p>
          <a:pPr lvl="0" algn="l" defTabSz="622300">
            <a:lnSpc>
              <a:spcPct val="90000"/>
            </a:lnSpc>
            <a:spcBef>
              <a:spcPct val="0"/>
            </a:spcBef>
            <a:spcAft>
              <a:spcPct val="35000"/>
            </a:spcAft>
          </a:pPr>
          <a:r>
            <a:rPr lang="ru-RU" sz="1400" b="0" i="0" kern="1200" baseline="0"/>
            <a:t>Улучшение качества жизни</a:t>
          </a:r>
          <a:endParaRPr lang="en-US" sz="1400" kern="1200"/>
        </a:p>
      </dsp:txBody>
      <dsp:txXfrm>
        <a:off x="6703155" y="1980564"/>
        <a:ext cx="2066834" cy="1488120"/>
      </dsp:txXfrm>
    </dsp:sp>
    <dsp:sp modelId="{71770C1C-D78C-4B85-B35E-D83850981669}">
      <dsp:nvSpPr>
        <dsp:cNvPr id="0" name=""/>
        <dsp:cNvSpPr/>
      </dsp:nvSpPr>
      <dsp:spPr>
        <a:xfrm>
          <a:off x="6703155" y="988484"/>
          <a:ext cx="2066834" cy="992080"/>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157" tIns="165100" rIns="204157" bIns="165100" numCol="1" spcCol="1270" anchor="ctr" anchorCtr="0">
          <a:noAutofit/>
        </a:bodyPr>
        <a:lstStyle/>
        <a:p>
          <a:pPr lvl="0" algn="l" defTabSz="2089150">
            <a:lnSpc>
              <a:spcPct val="90000"/>
            </a:lnSpc>
            <a:spcBef>
              <a:spcPct val="0"/>
            </a:spcBef>
            <a:spcAft>
              <a:spcPct val="35000"/>
            </a:spcAft>
          </a:pPr>
          <a:r>
            <a:rPr lang="en-US" sz="4700" kern="1200"/>
            <a:t>04</a:t>
          </a:r>
          <a:endParaRPr lang="en-US" sz="4700" kern="1200" dirty="0"/>
        </a:p>
      </dsp:txBody>
      <dsp:txXfrm>
        <a:off x="6703155" y="988484"/>
        <a:ext cx="2066834" cy="992080"/>
      </dsp:txXfrm>
    </dsp:sp>
    <dsp:sp modelId="{912A42C7-21DE-4EC3-929D-02AAB327E6A3}">
      <dsp:nvSpPr>
        <dsp:cNvPr id="0" name=""/>
        <dsp:cNvSpPr/>
      </dsp:nvSpPr>
      <dsp:spPr>
        <a:xfrm>
          <a:off x="8935336" y="988484"/>
          <a:ext cx="2066834" cy="2480201"/>
        </a:xfrm>
        <a:prstGeom prst="rect">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4157" tIns="0" rIns="204157" bIns="330200" numCol="1" spcCol="1270" anchor="t" anchorCtr="0">
          <a:noAutofit/>
        </a:bodyPr>
        <a:lstStyle/>
        <a:p>
          <a:pPr lvl="0" algn="l" defTabSz="622300">
            <a:lnSpc>
              <a:spcPct val="90000"/>
            </a:lnSpc>
            <a:spcBef>
              <a:spcPct val="0"/>
            </a:spcBef>
            <a:spcAft>
              <a:spcPct val="35000"/>
            </a:spcAft>
          </a:pPr>
          <a:r>
            <a:rPr lang="ru-RU" sz="1400" b="0" i="0" kern="1200" baseline="0"/>
            <a:t>Хорошая переносимость и облегчение симптомов со стороны ЖКТ</a:t>
          </a:r>
          <a:endParaRPr lang="en-US" sz="1400" kern="1200"/>
        </a:p>
      </dsp:txBody>
      <dsp:txXfrm>
        <a:off x="8935336" y="1980564"/>
        <a:ext cx="2066834" cy="1488120"/>
      </dsp:txXfrm>
    </dsp:sp>
    <dsp:sp modelId="{AA483C82-AECC-4DE1-BF0F-070CD7E6673D}">
      <dsp:nvSpPr>
        <dsp:cNvPr id="0" name=""/>
        <dsp:cNvSpPr/>
      </dsp:nvSpPr>
      <dsp:spPr>
        <a:xfrm>
          <a:off x="8935336" y="988484"/>
          <a:ext cx="2066834" cy="992080"/>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157" tIns="165100" rIns="204157" bIns="165100" numCol="1" spcCol="1270" anchor="ctr" anchorCtr="0">
          <a:noAutofit/>
        </a:bodyPr>
        <a:lstStyle/>
        <a:p>
          <a:pPr lvl="0" algn="l" defTabSz="2089150">
            <a:lnSpc>
              <a:spcPct val="90000"/>
            </a:lnSpc>
            <a:spcBef>
              <a:spcPct val="0"/>
            </a:spcBef>
            <a:spcAft>
              <a:spcPct val="35000"/>
            </a:spcAft>
          </a:pPr>
          <a:r>
            <a:rPr lang="en-US" sz="4700" kern="1200"/>
            <a:t>05</a:t>
          </a:r>
        </a:p>
      </dsp:txBody>
      <dsp:txXfrm>
        <a:off x="8935336" y="988484"/>
        <a:ext cx="2066834" cy="992080"/>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E88B2B-393F-4EE4-ADB4-477E055FA0FE}" type="datetimeFigureOut">
              <a:rPr lang="ru-RU" smtClean="0"/>
              <a:t>26.06.2025</a:t>
            </a:fld>
            <a:endParaRPr lang="ru-R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D45F3C-A130-40E9-BC12-8539F6AAB17C}" type="slidenum">
              <a:rPr lang="ru-RU" smtClean="0"/>
              <a:t>‹#›</a:t>
            </a:fld>
            <a:endParaRPr lang="ru-RU"/>
          </a:p>
        </p:txBody>
      </p:sp>
    </p:spTree>
    <p:extLst>
      <p:ext uri="{BB962C8B-B14F-4D97-AF65-F5344CB8AC3E}">
        <p14:creationId xmlns:p14="http://schemas.microsoft.com/office/powerpoint/2010/main" val="22355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urldefense.com/v3/__http:/e.customeriomail.com/e/c/eyJlbWFpbF9pZCI6IlJKS2JCZ01BQVh4MGZPNmVxQTFHZ1ZTXzBfX0JhZz09IiwiaHJlZiI6Imh0dHBzOi8vd3d3LmRhbm9uZW51dHJpY2lhY2FtcHVzLm9yZy9kYXNoYm9hcmQiLCJpbnRlcm5hbCI6IjkyOWIwNjAwYjQwN2I1MDciLCJsaW5rX2lkIjo5Nn0/3e0c3badc92cf217751033684143bacfeecc13814b87e7a18dc2091d11fb58a6__;!!OUGTln_Lrg!G7LGfG4YsunklA5VJfEEdUFwSDshrpAzdjMHO-t8kEiqdgvluWCa_EyTknwkdV-duekQ$"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ncbi.nlm.nih.gov/pmc/articles/PMC6520976/"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dx.doi.org/10.3390%2Fnu11040923"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bcm.edu/bodycomplab/BMIapp/BMI-calculator-kids.html"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effectLst/>
                <a:latin typeface="Calibri" panose="020F0502020204030204" pitchFamily="34" charset="0"/>
                <a:ea typeface="Calibri" panose="020F0502020204030204" pitchFamily="34" charset="0"/>
                <a:cs typeface="Times New Roman" panose="02020603050405020304" pitchFamily="18" charset="0"/>
              </a:rPr>
              <a:t>&lt;</a:t>
            </a:r>
            <a:r>
              <a:rPr lang="ru-RU"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urldefense.com/v3/__http://e.customeriomail.com/e/c/eyJlbWFpbF9pZCI6IlJKS2JCZ01BQVh4MGZPNmVxQTFHZ1ZTXzBfX0JhZz09IiwiaHJlZiI6Imh0dHBzOi8vd3d3LmRhbm9uZW51dHJpY2lhY2FtcHVzLm9yZy9kYXNoYm9hcmQiLCJpbnRlcm5hbCI6IjkyOWIwNjAwYjQwN2I1MDciLCJsaW5rX2lkIjo5Nn0/3e0c3badc92cf217751033684143bacfeecc13814b87e7a18dc2091d11fb58a6__;!!OUGTln_Lrg!G7LGfG4YsunklA5VJfEEdUFwSDshrpAzdjMHO-t8kEiqdgvluWCa_EyTknwkdV-duekQ$</a:t>
            </a:r>
            <a:r>
              <a:rPr lang="ru-RU" sz="1200" dirty="0">
                <a:effectLst/>
                <a:latin typeface="Calibri" panose="020F0502020204030204" pitchFamily="34" charset="0"/>
                <a:ea typeface="Calibri" panose="020F0502020204030204" pitchFamily="34" charset="0"/>
                <a:cs typeface="Times New Roman" panose="02020603050405020304" pitchFamily="18" charset="0"/>
              </a:rPr>
              <a:t>&gt;  </a:t>
            </a:r>
          </a:p>
          <a:p>
            <a:r>
              <a:rPr lang="ru-RU" sz="1200" dirty="0">
                <a:effectLst/>
                <a:latin typeface="Calibri" panose="020F0502020204030204" pitchFamily="34" charset="0"/>
                <a:ea typeface="Calibri" panose="020F0502020204030204" pitchFamily="34" charset="0"/>
                <a:cs typeface="Times New Roman" panose="02020603050405020304" pitchFamily="18" charset="0"/>
              </a:rPr>
              <a:t> </a:t>
            </a:r>
          </a:p>
          <a:p>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ru-RU" sz="1700" dirty="0"/>
              <a:t>В России:</a:t>
            </a:r>
          </a:p>
          <a:p>
            <a:pPr marL="285750" indent="-285750">
              <a:buFont typeface="Arial" panose="020B0604020202020204" pitchFamily="34" charset="0"/>
              <a:buChar char="•"/>
            </a:pPr>
            <a:r>
              <a:rPr lang="ru-RU" sz="1700" dirty="0"/>
              <a:t>0-14 лет: 21,8 на 100 </a:t>
            </a:r>
            <a:r>
              <a:rPr lang="ru-RU" sz="1700" dirty="0" err="1"/>
              <a:t>тыс</a:t>
            </a:r>
            <a:endParaRPr lang="ru-RU" sz="1700" dirty="0"/>
          </a:p>
          <a:p>
            <a:pPr marL="285750" indent="-285750">
              <a:buFont typeface="Arial" panose="020B0604020202020204" pitchFamily="34" charset="0"/>
              <a:buChar char="•"/>
            </a:pPr>
            <a:r>
              <a:rPr lang="ru-RU" sz="1700" dirty="0"/>
              <a:t>15-17 лет: 14,4 на 100 </a:t>
            </a:r>
            <a:r>
              <a:rPr lang="ru-RU" sz="1700" dirty="0" err="1"/>
              <a:t>тыс</a:t>
            </a:r>
            <a:endParaRPr lang="ru-RU" sz="1700" dirty="0"/>
          </a:p>
          <a:p>
            <a:pPr marL="628650" lvl="5" indent="-285750">
              <a:buFont typeface="Arial" panose="020B0604020202020204" pitchFamily="34" charset="0"/>
              <a:buChar char="•"/>
            </a:pPr>
            <a:r>
              <a:rPr lang="ru-RU" sz="1700" dirty="0"/>
              <a:t>0,6 на 1 </a:t>
            </a:r>
            <a:r>
              <a:rPr lang="ru-RU" sz="1700" dirty="0" err="1"/>
              <a:t>тыс</a:t>
            </a:r>
            <a:r>
              <a:rPr lang="ru-RU" sz="1700" dirty="0"/>
              <a:t> у детей 0-12 </a:t>
            </a:r>
            <a:r>
              <a:rPr lang="ru-RU" sz="1700" dirty="0" err="1"/>
              <a:t>мес</a:t>
            </a:r>
            <a:r>
              <a:rPr lang="ru-RU" sz="1700" dirty="0"/>
              <a:t> </a:t>
            </a:r>
          </a:p>
          <a:p>
            <a:pPr marL="628650" lvl="5" indent="-285750">
              <a:buFont typeface="Arial" panose="020B0604020202020204" pitchFamily="34" charset="0"/>
              <a:buChar char="•"/>
            </a:pPr>
            <a:r>
              <a:rPr lang="ru-RU" sz="1700" dirty="0"/>
              <a:t>0,9 на 1 </a:t>
            </a:r>
            <a:r>
              <a:rPr lang="ru-RU" sz="1700" dirty="0" err="1"/>
              <a:t>тыс</a:t>
            </a:r>
            <a:r>
              <a:rPr lang="ru-RU" sz="1700" dirty="0"/>
              <a:t> у детей </a:t>
            </a:r>
            <a:r>
              <a:rPr lang="en-US" sz="1700" dirty="0"/>
              <a:t>&gt;12 </a:t>
            </a:r>
            <a:r>
              <a:rPr lang="ru-RU" sz="1700" dirty="0" err="1"/>
              <a:t>мес</a:t>
            </a:r>
            <a:endParaRPr lang="ru-RU" sz="1700" dirty="0"/>
          </a:p>
          <a:p>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a:p>
            <a:endParaRPr lang="ru-RU" dirty="0"/>
          </a:p>
          <a:p>
            <a:r>
              <a:rPr lang="ru-RU" sz="1800" b="0" i="0" u="none" strike="noStrike" dirty="0">
                <a:solidFill>
                  <a:srgbClr val="000000"/>
                </a:solidFill>
                <a:effectLst/>
                <a:latin typeface="Calibri" panose="020F0502020204030204" pitchFamily="34" charset="0"/>
              </a:rPr>
              <a:t>0-14 лет</a:t>
            </a:r>
            <a:r>
              <a:rPr lang="ru-RU" dirty="0"/>
              <a:t> </a:t>
            </a:r>
            <a:r>
              <a:rPr lang="ru-RU" sz="1800" b="0" i="0" u="none" strike="noStrike" dirty="0">
                <a:solidFill>
                  <a:srgbClr val="000000"/>
                </a:solidFill>
                <a:effectLst/>
                <a:latin typeface="Calibri" panose="020F0502020204030204" pitchFamily="34" charset="0"/>
              </a:rPr>
              <a:t>25 888 000</a:t>
            </a:r>
            <a:r>
              <a:rPr lang="ru-RU" dirty="0"/>
              <a:t> </a:t>
            </a:r>
            <a:r>
              <a:rPr lang="ru-RU" sz="1800" b="0" i="0" u="none" strike="noStrike" dirty="0">
                <a:solidFill>
                  <a:srgbClr val="000000"/>
                </a:solidFill>
                <a:effectLst/>
                <a:latin typeface="Calibri" panose="020F0502020204030204" pitchFamily="34" charset="0"/>
              </a:rPr>
              <a:t>15-17 лет</a:t>
            </a:r>
            <a:r>
              <a:rPr lang="ru-RU" dirty="0"/>
              <a:t> </a:t>
            </a:r>
            <a:r>
              <a:rPr lang="ru-RU" sz="1800" b="0" i="0" u="none" strike="noStrike" dirty="0">
                <a:solidFill>
                  <a:srgbClr val="000000"/>
                </a:solidFill>
                <a:effectLst/>
                <a:latin typeface="Calibri" panose="020F0502020204030204" pitchFamily="34" charset="0"/>
              </a:rPr>
              <a:t>4 496 000</a:t>
            </a:r>
            <a:r>
              <a:rPr lang="ru-RU" dirty="0"/>
              <a:t> </a:t>
            </a:r>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58104E-BDEB-4ECE-BE71-03E3CF31ECB0}"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89122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A260B6-CA6E-4D57-9DC8-4F8004957A31}"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9821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5AA9F592-EE5E-4DDC-8DC4-A77C37E96C19}" type="slidenum">
              <a:rPr lang="en-US" smtClean="0"/>
              <a:pPr/>
              <a:t>8</a:t>
            </a:fld>
            <a:endParaRPr lang="en-US"/>
          </a:p>
        </p:txBody>
      </p:sp>
    </p:spTree>
    <p:extLst>
      <p:ext uri="{BB962C8B-B14F-4D97-AF65-F5344CB8AC3E}">
        <p14:creationId xmlns:p14="http://schemas.microsoft.com/office/powerpoint/2010/main" val="4291430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Образ слайда 1">
            <a:extLst>
              <a:ext uri="{FF2B5EF4-FFF2-40B4-BE49-F238E27FC236}">
                <a16:creationId xmlns:a16="http://schemas.microsoft.com/office/drawing/2014/main" id="{DA35D81F-6BA6-4D60-95D1-546C2F3E500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Заметки 2">
            <a:extLst>
              <a:ext uri="{FF2B5EF4-FFF2-40B4-BE49-F238E27FC236}">
                <a16:creationId xmlns:a16="http://schemas.microsoft.com/office/drawing/2014/main" id="{220AEFFF-B4FA-481F-8CA0-8169A393C75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a:p>
        </p:txBody>
      </p:sp>
      <p:sp>
        <p:nvSpPr>
          <p:cNvPr id="21508" name="Верхний колонтитул 3">
            <a:extLst>
              <a:ext uri="{FF2B5EF4-FFF2-40B4-BE49-F238E27FC236}">
                <a16:creationId xmlns:a16="http://schemas.microsoft.com/office/drawing/2014/main" id="{50F1FAC1-4194-457B-A0C0-C9C89431957E}"/>
              </a:ext>
            </a:extLst>
          </p:cNvPr>
          <p:cNvSpPr>
            <a:spLocks noGrp="1" noChangeArrowheads="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endParaRPr lang="ru-RU" altLang="ru-RU"/>
          </a:p>
        </p:txBody>
      </p:sp>
      <p:sp>
        <p:nvSpPr>
          <p:cNvPr id="21509" name="Нижний колонтитул 4">
            <a:extLst>
              <a:ext uri="{FF2B5EF4-FFF2-40B4-BE49-F238E27FC236}">
                <a16:creationId xmlns:a16="http://schemas.microsoft.com/office/drawing/2014/main" id="{F5142E73-D3D1-4835-8450-D2D2FAB46981}"/>
              </a:ext>
            </a:extLst>
          </p:cNvPr>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endParaRPr lang="ru-RU" altLang="ru-RU"/>
          </a:p>
        </p:txBody>
      </p:sp>
    </p:spTree>
    <p:extLst>
      <p:ext uri="{BB962C8B-B14F-4D97-AF65-F5344CB8AC3E}">
        <p14:creationId xmlns:p14="http://schemas.microsoft.com/office/powerpoint/2010/main" val="39576839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Reference: </a:t>
            </a:r>
            <a:r>
              <a:rPr kumimoji="0" lang="en-GB" sz="1200" b="0" i="0" u="none" strike="noStrike" kern="1200" cap="none" spc="0" normalizeH="0" baseline="0" noProof="0" dirty="0">
                <a:ln>
                  <a:noFill/>
                </a:ln>
                <a:solidFill>
                  <a:srgbClr val="002677"/>
                </a:solidFill>
                <a:effectLst/>
                <a:uLnTx/>
                <a:uFillTx/>
                <a:latin typeface="+mn-lt"/>
                <a:ea typeface="+mn-ea"/>
                <a:cs typeface="+mn-cs"/>
              </a:rPr>
              <a:t>Moron </a:t>
            </a:r>
            <a:r>
              <a:rPr kumimoji="0" lang="en-US" sz="1200" b="0" i="0" u="none" strike="noStrike" kern="0" cap="none" spc="0" normalizeH="0" baseline="0" noProof="0" dirty="0">
                <a:ln>
                  <a:noFill/>
                </a:ln>
                <a:solidFill>
                  <a:srgbClr val="002677"/>
                </a:solidFill>
                <a:effectLst/>
                <a:uLnTx/>
                <a:uFillTx/>
                <a:latin typeface="+mn-lt"/>
                <a:ea typeface="ＭＳ Ｐゴシック" charset="-128"/>
                <a:cs typeface="+mn-cs"/>
              </a:rPr>
              <a:t>et al. </a:t>
            </a:r>
            <a:r>
              <a:rPr lang="en-US" sz="1200" b="0" i="0" u="none" strike="noStrike" kern="1200" baseline="0" dirty="0">
                <a:solidFill>
                  <a:schemeClr val="tx1"/>
                </a:solidFill>
                <a:latin typeface="+mn-lt"/>
                <a:ea typeface="+mn-ea"/>
                <a:cs typeface="+mn-cs"/>
              </a:rPr>
              <a:t>The Importance of the Microbiome in Critically Ill Patients: Role of Nutrition</a:t>
            </a:r>
            <a:r>
              <a:rPr kumimoji="0" lang="en-US" sz="1200" b="0" i="0" u="none" strike="noStrike" kern="0" cap="none" spc="0" normalizeH="0" baseline="0" noProof="0" dirty="0">
                <a:ln>
                  <a:noFill/>
                </a:ln>
                <a:solidFill>
                  <a:srgbClr val="002677"/>
                </a:solidFill>
                <a:effectLst/>
                <a:uLnTx/>
                <a:uFillTx/>
                <a:latin typeface="+mn-lt"/>
                <a:ea typeface="ＭＳ Ｐゴシック" charset="-128"/>
                <a:cs typeface="+mn-cs"/>
              </a:rPr>
              <a:t> Nutrients 2019;1</a:t>
            </a:r>
            <a:r>
              <a:rPr lang="en-US" sz="1200" b="0" i="0" u="none" strike="noStrike" kern="1200" baseline="0" dirty="0">
                <a:solidFill>
                  <a:schemeClr val="tx1"/>
                </a:solidFill>
                <a:latin typeface="+mn-lt"/>
                <a:ea typeface="+mn-ea"/>
                <a:cs typeface="+mn-cs"/>
              </a:rPr>
              <a:t>1,3002. </a:t>
            </a:r>
            <a:endParaRPr kumimoji="0" lang="en-US" sz="1200" b="0" i="0" u="none" strike="noStrike" kern="0" cap="none" spc="0" normalizeH="0" baseline="0" noProof="0" dirty="0">
              <a:ln>
                <a:noFill/>
              </a:ln>
              <a:solidFill>
                <a:srgbClr val="002677"/>
              </a:solidFill>
              <a:effectLst/>
              <a:uLnTx/>
              <a:uFillTx/>
              <a:latin typeface="+mn-lt"/>
              <a:ea typeface="ＭＳ Ｐゴシック"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2677"/>
              </a:solidFill>
              <a:effectLst/>
              <a:uLnTx/>
              <a:uFillTx/>
              <a:latin typeface="+mn-lt"/>
              <a:ea typeface="ＭＳ Ｐゴシック" charset="-128"/>
              <a:cs typeface="+mn-cs"/>
            </a:endParaRPr>
          </a:p>
          <a:p>
            <a:r>
              <a:rPr kumimoji="0" lang="en-US" sz="1200" b="1" i="0" u="none" strike="noStrike" kern="0" cap="none" spc="0" normalizeH="0" baseline="0" noProof="0" dirty="0">
                <a:ln>
                  <a:noFill/>
                </a:ln>
                <a:solidFill>
                  <a:srgbClr val="002677"/>
                </a:solidFill>
                <a:effectLst/>
                <a:uLnTx/>
                <a:uFillTx/>
                <a:latin typeface="+mn-lt"/>
                <a:ea typeface="ＭＳ Ｐゴシック" charset="-128"/>
                <a:cs typeface="+mn-cs"/>
              </a:rPr>
              <a:t>Notes: </a:t>
            </a:r>
            <a:r>
              <a:rPr kumimoji="0" lang="en-US" sz="1200" b="0" i="0" u="none" strike="noStrike" kern="0" cap="none" spc="0" normalizeH="0" baseline="0" noProof="0" dirty="0">
                <a:ln>
                  <a:noFill/>
                </a:ln>
                <a:solidFill>
                  <a:srgbClr val="002677"/>
                </a:solidFill>
                <a:effectLst/>
                <a:uLnTx/>
                <a:uFillTx/>
                <a:latin typeface="+mn-lt"/>
                <a:ea typeface="ＭＳ Ｐゴシック" charset="-128"/>
                <a:cs typeface="+mn-cs"/>
              </a:rPr>
              <a:t>This shows the c</a:t>
            </a:r>
            <a:r>
              <a:rPr lang="en-US" dirty="0" err="1"/>
              <a:t>omposition</a:t>
            </a:r>
            <a:r>
              <a:rPr lang="en-US" dirty="0"/>
              <a:t> and functions of the intestinal microbiome in critically ill patients compared to healthy individuals. The gut microbiome is severely altered in multiple disease states, including critical illness, where the health-inducing microbiome becomes a disease-promoting </a:t>
            </a:r>
            <a:r>
              <a:rPr lang="en-US" dirty="0" err="1"/>
              <a:t>pathobiome</a:t>
            </a:r>
            <a:r>
              <a:rPr lang="en-US" dirty="0"/>
              <a:t> that makes the patient more vulnerable to nosocomial infections, sepsis, and multiple organ failure. This </a:t>
            </a:r>
            <a:r>
              <a:rPr lang="en-US" dirty="0" err="1"/>
              <a:t>pathobiome</a:t>
            </a:r>
            <a:r>
              <a:rPr lang="en-US" dirty="0"/>
              <a:t> is characterized by a lower prevalence of the Firmicutes and </a:t>
            </a:r>
            <a:r>
              <a:rPr lang="en-US" dirty="0" err="1"/>
              <a:t>Bacterioidetes</a:t>
            </a:r>
            <a:r>
              <a:rPr lang="en-US" dirty="0"/>
              <a:t> phyla, and a higher prevalence of the Proteobacteria phyla, in contrast to healthy individuals. Furthermore, the intestinal epithelium is altered in critically ill patients, showing reduced reperfusion, that could lessen the hydrophobicity of the mucus layer and favor the translocation of pathogens through gaps between the epithelial cells, and epithelial apoptosis, resulting in poor absorption of nutrients, diarrhea, loss of fecal energy, and lower production of short chain fatty acids (SCFA). </a:t>
            </a:r>
            <a:r>
              <a:rPr lang="en-US" sz="1200" b="1" i="0" u="none" strike="noStrike" kern="1200" baseline="0" dirty="0">
                <a:solidFill>
                  <a:schemeClr val="tx1"/>
                </a:solidFill>
                <a:latin typeface="+mn-lt"/>
                <a:ea typeface="+mn-ea"/>
                <a:cs typeface="+mn-cs"/>
              </a:rPr>
              <a:t>Moreover, nutrition is another key factor for the gut microbiome homeostasis since it primarily depends on the availability of enteral nutrients for survival. Thus, the nutritional components (carbohydrates, lipids, and proteins) and the route of administration (enteral/parenteral) might also alter the health of the microbiome. </a:t>
            </a: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sng" strike="noStrike" kern="0" cap="none" spc="0" normalizeH="0" baseline="0" noProof="0" dirty="0">
              <a:ln>
                <a:noFill/>
              </a:ln>
              <a:solidFill>
                <a:srgbClr val="002677"/>
              </a:solidFill>
              <a:effectLst/>
              <a:uLnTx/>
              <a:uFillTx/>
              <a:latin typeface="+mn-lt"/>
              <a:ea typeface="ＭＳ Ｐゴシック" charset="-128"/>
              <a:cs typeface="+mn-cs"/>
            </a:endParaRPr>
          </a:p>
          <a:p>
            <a:r>
              <a:rPr kumimoji="0" lang="en-US" sz="1200" b="1" i="0" u="sng" strike="noStrike" kern="0" cap="none" spc="0" normalizeH="0" baseline="0" noProof="0" dirty="0">
                <a:ln>
                  <a:noFill/>
                </a:ln>
                <a:solidFill>
                  <a:srgbClr val="002677"/>
                </a:solidFill>
                <a:effectLst/>
                <a:uLnTx/>
                <a:uFillTx/>
                <a:latin typeface="+mn-lt"/>
                <a:ea typeface="ＭＳ Ｐゴシック" charset="-128"/>
                <a:cs typeface="+mn-cs"/>
              </a:rPr>
              <a:t>Definitions: </a:t>
            </a:r>
          </a:p>
          <a:p>
            <a:r>
              <a:rPr kumimoji="0" lang="en-US" sz="1200" b="1" i="0" u="none" strike="noStrike" kern="0" cap="none" spc="0" normalizeH="0" baseline="0" noProof="0" dirty="0" err="1">
                <a:ln>
                  <a:noFill/>
                </a:ln>
                <a:solidFill>
                  <a:srgbClr val="002677"/>
                </a:solidFill>
                <a:effectLst/>
                <a:uLnTx/>
                <a:uFillTx/>
                <a:latin typeface="+mn-lt"/>
                <a:ea typeface="ＭＳ Ｐゴシック" charset="-128"/>
                <a:cs typeface="+mn-cs"/>
              </a:rPr>
              <a:t>Pathobiome</a:t>
            </a:r>
            <a:r>
              <a:rPr kumimoji="0" lang="en-US" sz="1200" b="1" i="0" u="none" strike="noStrike" kern="0" cap="none" spc="0" normalizeH="0" baseline="0" noProof="0" dirty="0">
                <a:ln>
                  <a:noFill/>
                </a:ln>
                <a:solidFill>
                  <a:srgbClr val="002677"/>
                </a:solidFill>
                <a:effectLst/>
                <a:uLnTx/>
                <a:uFillTx/>
                <a:latin typeface="+mn-lt"/>
                <a:ea typeface="ＭＳ Ｐゴシック" charset="-128"/>
                <a:cs typeface="+mn-cs"/>
              </a:rPr>
              <a:t>: </a:t>
            </a:r>
            <a:r>
              <a:rPr kumimoji="0" lang="en-US" sz="1200" b="0" i="0" u="none" strike="noStrike" kern="0" cap="none" spc="0" normalizeH="0" baseline="0" noProof="0" dirty="0">
                <a:ln>
                  <a:noFill/>
                </a:ln>
                <a:solidFill>
                  <a:srgbClr val="002677"/>
                </a:solidFill>
                <a:effectLst/>
                <a:uLnTx/>
                <a:uFillTx/>
                <a:latin typeface="+mn-lt"/>
                <a:ea typeface="ＭＳ Ｐゴシック" charset="-128"/>
                <a:cs typeface="+mn-cs"/>
              </a:rPr>
              <a:t>A</a:t>
            </a:r>
            <a:r>
              <a:rPr lang="en-US" sz="1200" b="0" i="0" kern="1200" dirty="0">
                <a:solidFill>
                  <a:schemeClr val="tx1"/>
                </a:solidFill>
                <a:effectLst/>
                <a:latin typeface="+mn-lt"/>
                <a:ea typeface="+mn-ea"/>
                <a:cs typeface="+mn-cs"/>
              </a:rPr>
              <a:t> novel way of seeking to understand diseases &amp; acknowledges that all organisms are in fact complex communities of viruses, microbes and other small organisms which can interact to affect health or disease status at any given time. These complex communities continually interact with their hosts, sometimes conferring benefits (e.g. "good" bacteria in the human gut microbiome), and at other times causing harm by contributing to disease. When these communities combine to cause disease they are termed "</a:t>
            </a:r>
            <a:r>
              <a:rPr lang="en-US" sz="1200" b="0" i="0" kern="1200" dirty="0" err="1">
                <a:solidFill>
                  <a:schemeClr val="tx1"/>
                </a:solidFill>
                <a:effectLst/>
                <a:latin typeface="+mn-lt"/>
                <a:ea typeface="+mn-ea"/>
                <a:cs typeface="+mn-cs"/>
              </a:rPr>
              <a:t>pathobiomes</a:t>
            </a:r>
            <a:r>
              <a:rPr lang="en-US" sz="1200" b="0" i="0" kern="1200" dirty="0">
                <a:solidFill>
                  <a:schemeClr val="tx1"/>
                </a:solidFill>
                <a:effectLst/>
                <a:latin typeface="+mn-lt"/>
                <a:ea typeface="+mn-ea"/>
                <a:cs typeface="+mn-cs"/>
              </a:rPr>
              <a:t>" -- a recognition of their collective shift away from the healthy-state </a:t>
            </a:r>
            <a:r>
              <a:rPr lang="en-US" sz="1200" b="1" i="0" kern="1200" dirty="0">
                <a:solidFill>
                  <a:schemeClr val="tx1"/>
                </a:solidFill>
                <a:effectLst/>
                <a:latin typeface="+mn-lt"/>
                <a:ea typeface="+mn-ea"/>
                <a:cs typeface="+mn-cs"/>
              </a:rPr>
              <a:t>"</a:t>
            </a:r>
            <a:r>
              <a:rPr lang="en-US" sz="1200" b="1" i="0" kern="1200" dirty="0" err="1">
                <a:solidFill>
                  <a:schemeClr val="tx1"/>
                </a:solidFill>
                <a:effectLst/>
                <a:latin typeface="+mn-lt"/>
                <a:ea typeface="+mn-ea"/>
                <a:cs typeface="+mn-cs"/>
              </a:rPr>
              <a:t>symbiome</a:t>
            </a:r>
            <a:r>
              <a:rPr lang="en-US" sz="1200" b="1"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2677"/>
              </a:solidFill>
              <a:effectLst/>
              <a:uLnTx/>
              <a:uFillTx/>
              <a:latin typeface="+mn-lt"/>
              <a:ea typeface="ＭＳ Ｐゴシック" charset="-128"/>
              <a:cs typeface="+mn-cs"/>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EAB7CD-37F9-48E9-8F8F-D8BA790DE8EB}" type="slidenum">
              <a:rPr kumimoji="0" lang="nl-NL"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nl-NL"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8962234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Payne-James JJ, de </a:t>
            </a:r>
            <a:r>
              <a:rPr lang="en-US" dirty="0" err="1"/>
              <a:t>Gara</a:t>
            </a:r>
            <a:r>
              <a:rPr lang="en-US" dirty="0"/>
              <a:t> CJ, Grimble GK, Bray MJ, Rana SK, Kapadia S, Silk DBA. Artificial nutrition support in hospitals in the United Kingdom – 1991: Second National Survey. Clin </a:t>
            </a:r>
            <a:r>
              <a:rPr lang="en-US" dirty="0" err="1"/>
              <a:t>Nutr</a:t>
            </a:r>
            <a:r>
              <a:rPr lang="en-US" dirty="0"/>
              <a:t> 1992; 11: 187–92</a:t>
            </a:r>
            <a:endParaRPr lang="en-US" sz="1200" b="0" i="0" u="none" strike="noStrike" kern="1200" baseline="0" dirty="0">
              <a:solidFill>
                <a:schemeClr val="tx1"/>
              </a:solidFill>
              <a:latin typeface="+mn-lt"/>
              <a:cs typeface="Calibri"/>
            </a:endParaRPr>
          </a:p>
          <a:p>
            <a:pPr marL="228600" indent="-228600">
              <a:buAutoNum type="arabicPeriod"/>
            </a:pPr>
            <a:r>
              <a:rPr lang="en-US" sz="1200" b="0" i="0" u="none" strike="noStrike" kern="1200" baseline="0" dirty="0" err="1">
                <a:solidFill>
                  <a:schemeClr val="tx1"/>
                </a:solidFill>
                <a:latin typeface="+mn-lt"/>
                <a:ea typeface="+mn-ea"/>
                <a:cs typeface="+mn-cs"/>
              </a:rPr>
              <a:t>Shankardass</a:t>
            </a:r>
            <a:r>
              <a:rPr lang="en-US" sz="1200" b="0" i="0" u="none" strike="noStrike" kern="1200" baseline="0" dirty="0">
                <a:solidFill>
                  <a:schemeClr val="tx1"/>
                </a:solidFill>
                <a:latin typeface="+mn-lt"/>
                <a:ea typeface="+mn-ea"/>
                <a:cs typeface="+mn-cs"/>
              </a:rPr>
              <a:t> K, </a:t>
            </a:r>
            <a:r>
              <a:rPr lang="en-US" sz="1200" b="0" i="0" u="none" strike="noStrike" kern="1200" baseline="0" dirty="0" err="1">
                <a:solidFill>
                  <a:schemeClr val="tx1"/>
                </a:solidFill>
                <a:latin typeface="+mn-lt"/>
                <a:ea typeface="+mn-ea"/>
                <a:cs typeface="+mn-cs"/>
              </a:rPr>
              <a:t>Chuchmach</a:t>
            </a:r>
            <a:r>
              <a:rPr lang="en-US" sz="1200" b="0" i="0" u="none" strike="noStrike" kern="1200" baseline="0" dirty="0">
                <a:solidFill>
                  <a:schemeClr val="tx1"/>
                </a:solidFill>
                <a:latin typeface="+mn-lt"/>
                <a:ea typeface="+mn-ea"/>
                <a:cs typeface="+mn-cs"/>
              </a:rPr>
              <a:t> S, </a:t>
            </a:r>
            <a:r>
              <a:rPr lang="en-US" sz="1200" b="0" i="0" u="none" strike="noStrike" kern="1200" baseline="0" dirty="0" err="1">
                <a:solidFill>
                  <a:schemeClr val="tx1"/>
                </a:solidFill>
                <a:latin typeface="+mn-lt"/>
                <a:ea typeface="+mn-ea"/>
                <a:cs typeface="+mn-cs"/>
              </a:rPr>
              <a:t>Chelswick</a:t>
            </a:r>
            <a:r>
              <a:rPr lang="en-US" sz="1200" b="0" i="0" u="none" strike="noStrike" kern="1200" baseline="0" dirty="0">
                <a:solidFill>
                  <a:schemeClr val="tx1"/>
                </a:solidFill>
                <a:latin typeface="+mn-lt"/>
                <a:ea typeface="+mn-ea"/>
                <a:cs typeface="+mn-cs"/>
              </a:rPr>
              <a:t> K </a:t>
            </a:r>
            <a:r>
              <a:rPr lang="en-US" sz="1200" b="0" i="1" u="none" strike="noStrike" kern="1200" baseline="0" dirty="0">
                <a:solidFill>
                  <a:schemeClr val="tx1"/>
                </a:solidFill>
                <a:latin typeface="+mn-lt"/>
                <a:ea typeface="+mn-ea"/>
                <a:cs typeface="+mn-cs"/>
              </a:rPr>
              <a:t>et al</a:t>
            </a:r>
            <a:r>
              <a:rPr lang="en-US" sz="1200" b="0" i="0" u="none" strike="noStrike" kern="1200" baseline="0" dirty="0">
                <a:solidFill>
                  <a:schemeClr val="tx1"/>
                </a:solidFill>
                <a:latin typeface="+mn-lt"/>
                <a:ea typeface="+mn-ea"/>
                <a:cs typeface="+mn-cs"/>
              </a:rPr>
              <a:t>. Bowel </a:t>
            </a:r>
            <a:r>
              <a:rPr lang="en-US" sz="1200" b="0" i="0" u="none" strike="noStrike" kern="1200" baseline="0" dirty="0" err="1">
                <a:solidFill>
                  <a:schemeClr val="tx1"/>
                </a:solidFill>
                <a:latin typeface="+mn-lt"/>
                <a:ea typeface="+mn-ea"/>
                <a:cs typeface="+mn-cs"/>
              </a:rPr>
              <a:t>functionof</a:t>
            </a:r>
            <a:r>
              <a:rPr lang="en-US" sz="1200" b="0" i="0" u="none" strike="noStrike" kern="1200" baseline="0" dirty="0">
                <a:solidFill>
                  <a:schemeClr val="tx1"/>
                </a:solidFill>
                <a:latin typeface="+mn-lt"/>
                <a:ea typeface="+mn-ea"/>
                <a:cs typeface="+mn-cs"/>
              </a:rPr>
              <a:t> long-term tube-fed patients consuming formulae with and without dietary fiber. JPEN J </a:t>
            </a:r>
            <a:r>
              <a:rPr lang="en-US" sz="1200" b="0" i="0" u="none" strike="noStrike" kern="1200" baseline="0" dirty="0" err="1">
                <a:solidFill>
                  <a:schemeClr val="tx1"/>
                </a:solidFill>
                <a:latin typeface="+mn-lt"/>
                <a:ea typeface="+mn-ea"/>
                <a:cs typeface="+mn-cs"/>
              </a:rPr>
              <a:t>Parenter</a:t>
            </a:r>
            <a:r>
              <a:rPr lang="en-US" sz="1200" b="0" i="0" u="none" strike="noStrike" kern="1200" baseline="0" dirty="0">
                <a:solidFill>
                  <a:schemeClr val="tx1"/>
                </a:solidFill>
                <a:latin typeface="+mn-lt"/>
                <a:ea typeface="+mn-ea"/>
                <a:cs typeface="+mn-cs"/>
              </a:rPr>
              <a:t> Enteral </a:t>
            </a:r>
            <a:r>
              <a:rPr lang="en-US" sz="1200" b="0" i="0" u="none" strike="noStrike" kern="1200" baseline="0" dirty="0" err="1">
                <a:solidFill>
                  <a:schemeClr val="tx1"/>
                </a:solidFill>
                <a:latin typeface="+mn-lt"/>
                <a:ea typeface="+mn-ea"/>
                <a:cs typeface="+mn-cs"/>
              </a:rPr>
              <a:t>Nutr</a:t>
            </a:r>
            <a:r>
              <a:rPr lang="en-US" sz="1200" b="0" i="0" u="none" strike="noStrike" kern="1200" baseline="0" dirty="0">
                <a:solidFill>
                  <a:schemeClr val="tx1"/>
                </a:solidFill>
                <a:latin typeface="+mn-lt"/>
                <a:ea typeface="+mn-ea"/>
                <a:cs typeface="+mn-cs"/>
              </a:rPr>
              <a:t> 1990; 14: 508–12.</a:t>
            </a:r>
            <a:endParaRPr lang="en-US" sz="1200" b="0" i="0" u="none" strike="noStrike" kern="1200" baseline="0" dirty="0">
              <a:solidFill>
                <a:schemeClr val="tx1"/>
              </a:solidFill>
              <a:latin typeface="+mn-lt"/>
              <a:cs typeface="Calibri"/>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0" i="0" u="none" strike="noStrike" kern="1200" baseline="0" dirty="0">
                <a:solidFill>
                  <a:schemeClr val="tx1"/>
                </a:solidFill>
                <a:latin typeface="+mn-lt"/>
                <a:ea typeface="+mn-ea"/>
                <a:cs typeface="+mn-cs"/>
              </a:rPr>
              <a:t>Silk DBA, Walters ER, Duncan HD, et al. The effect of a polymeric enteral formula supplemented with a mixture of six </a:t>
            </a:r>
            <a:r>
              <a:rPr lang="en-US" sz="1200" b="0" i="0" u="none" strike="noStrike" kern="1200" baseline="0" dirty="0" err="1">
                <a:solidFill>
                  <a:schemeClr val="tx1"/>
                </a:solidFill>
                <a:latin typeface="+mn-lt"/>
                <a:ea typeface="+mn-ea"/>
                <a:cs typeface="+mn-cs"/>
              </a:rPr>
              <a:t>fibres</a:t>
            </a:r>
            <a:r>
              <a:rPr lang="en-US" sz="1200" b="0" i="0" u="none" strike="noStrike" kern="1200" baseline="0" dirty="0">
                <a:solidFill>
                  <a:schemeClr val="tx1"/>
                </a:solidFill>
                <a:latin typeface="+mn-lt"/>
                <a:ea typeface="+mn-ea"/>
                <a:cs typeface="+mn-cs"/>
              </a:rPr>
              <a:t> on normal human bowel function and colonic motility. Clin </a:t>
            </a:r>
            <a:r>
              <a:rPr lang="en-US" sz="1200" b="0" i="0" u="none" strike="noStrike" kern="1200" baseline="0" dirty="0" err="1">
                <a:solidFill>
                  <a:schemeClr val="tx1"/>
                </a:solidFill>
                <a:latin typeface="+mn-lt"/>
                <a:ea typeface="+mn-ea"/>
                <a:cs typeface="+mn-cs"/>
              </a:rPr>
              <a:t>Nutr</a:t>
            </a:r>
            <a:r>
              <a:rPr lang="en-US" sz="1200" b="0" i="0" u="none" strike="noStrike" kern="1200" baseline="0" dirty="0">
                <a:solidFill>
                  <a:schemeClr val="tx1"/>
                </a:solidFill>
                <a:latin typeface="+mn-lt"/>
                <a:ea typeface="+mn-ea"/>
                <a:cs typeface="+mn-cs"/>
              </a:rPr>
              <a:t>. 2001;20(1):49-58.</a:t>
            </a:r>
            <a:endParaRPr lang="en-US" sz="1200" b="0" i="0" u="none" strike="noStrike" kern="1200" baseline="0" dirty="0">
              <a:solidFill>
                <a:schemeClr val="tx1"/>
              </a:solidFill>
              <a:latin typeface="+mn-lt"/>
              <a:cs typeface="Calibri"/>
            </a:endParaRPr>
          </a:p>
          <a:p>
            <a:pPr marL="228600" indent="-228600">
              <a:buAutoNum type="arabicPeriod"/>
            </a:pPr>
            <a:r>
              <a:rPr lang="en-US" dirty="0"/>
              <a:t>Schneider SM, Le Gall P, Girard-</a:t>
            </a:r>
            <a:r>
              <a:rPr lang="en-US" dirty="0" err="1"/>
              <a:t>Pipau</a:t>
            </a:r>
            <a:r>
              <a:rPr lang="en-US" dirty="0"/>
              <a:t> F, Piche T, Pompei A, Nano JL, </a:t>
            </a:r>
            <a:r>
              <a:rPr lang="en-US" dirty="0" err="1"/>
              <a:t>Hebuterne</a:t>
            </a:r>
            <a:r>
              <a:rPr lang="en-US" dirty="0"/>
              <a:t> X, </a:t>
            </a:r>
            <a:r>
              <a:rPr lang="en-US" dirty="0" err="1"/>
              <a:t>Rampal</a:t>
            </a:r>
            <a:r>
              <a:rPr lang="en-US" dirty="0"/>
              <a:t> P. Total artificial nutrition is associated with major changes in the fecal flora. </a:t>
            </a:r>
            <a:r>
              <a:rPr lang="en-US" dirty="0" err="1"/>
              <a:t>Europ</a:t>
            </a:r>
            <a:r>
              <a:rPr lang="en-US" dirty="0"/>
              <a:t> J Nutrition 2000;39:248–55</a:t>
            </a:r>
            <a:endParaRPr lang="en-US" dirty="0">
              <a:cs typeface="Calibri"/>
            </a:endParaRPr>
          </a:p>
          <a:p>
            <a:pPr marL="228600" indent="-228600">
              <a:buAutoNum type="arabicPeriod"/>
            </a:pPr>
            <a:r>
              <a:rPr lang="en-US" dirty="0"/>
              <a:t>Schneider SM, Girard-</a:t>
            </a:r>
            <a:r>
              <a:rPr lang="en-US" dirty="0" err="1"/>
              <a:t>Pipau</a:t>
            </a:r>
            <a:r>
              <a:rPr lang="en-US" dirty="0"/>
              <a:t> F, </a:t>
            </a:r>
            <a:r>
              <a:rPr lang="en-US" dirty="0" err="1"/>
              <a:t>Anty</a:t>
            </a:r>
            <a:r>
              <a:rPr lang="en-US" dirty="0"/>
              <a:t> R, van der Linde E, </a:t>
            </a:r>
            <a:r>
              <a:rPr lang="en-US" dirty="0" err="1"/>
              <a:t>Philipsen-Geerling</a:t>
            </a:r>
            <a:r>
              <a:rPr lang="en-US" dirty="0"/>
              <a:t> B, </a:t>
            </a:r>
            <a:r>
              <a:rPr lang="en-US" dirty="0" err="1"/>
              <a:t>Knol</a:t>
            </a:r>
            <a:r>
              <a:rPr lang="en-US" dirty="0"/>
              <a:t> J, </a:t>
            </a:r>
            <a:r>
              <a:rPr lang="en-US" dirty="0" err="1"/>
              <a:t>Filippi</a:t>
            </a:r>
            <a:r>
              <a:rPr lang="en-US" dirty="0"/>
              <a:t> J, Arab K, </a:t>
            </a:r>
            <a:r>
              <a:rPr lang="en-US" dirty="0" err="1"/>
              <a:t>Hebuterne</a:t>
            </a:r>
            <a:r>
              <a:rPr lang="en-US" dirty="0"/>
              <a:t> X. Effects of total enteral nutrition supplemented with a multi-fibre mix on </a:t>
            </a:r>
            <a:r>
              <a:rPr lang="en-US" dirty="0" err="1"/>
              <a:t>faecal</a:t>
            </a:r>
            <a:r>
              <a:rPr lang="en-US" dirty="0"/>
              <a:t> short-chain fatty acids and microbiota. Clin </a:t>
            </a:r>
            <a:r>
              <a:rPr lang="en-US" dirty="0" err="1"/>
              <a:t>Nutr</a:t>
            </a:r>
            <a:r>
              <a:rPr lang="en-US" dirty="0"/>
              <a:t> 2006;25:82–90. </a:t>
            </a:r>
          </a:p>
          <a:p>
            <a:pPr marL="228600" indent="-228600">
              <a:buAutoNum type="arabicPeriod"/>
            </a:pPr>
            <a:r>
              <a:rPr lang="en-US" dirty="0" err="1"/>
              <a:t>Shankardass</a:t>
            </a:r>
            <a:r>
              <a:rPr lang="en-US" dirty="0"/>
              <a:t> K, </a:t>
            </a:r>
            <a:r>
              <a:rPr lang="en-US" dirty="0" err="1"/>
              <a:t>Chuchmach</a:t>
            </a:r>
            <a:r>
              <a:rPr lang="en-US" dirty="0"/>
              <a:t> S, </a:t>
            </a:r>
            <a:r>
              <a:rPr lang="en-US" dirty="0" err="1"/>
              <a:t>Chelswick</a:t>
            </a:r>
            <a:r>
              <a:rPr lang="en-US" dirty="0"/>
              <a:t> K et al. Bowel function of long-term tube-fed patients consuming formulae with and without dietary fiber. JPEN J </a:t>
            </a:r>
            <a:r>
              <a:rPr lang="en-US" dirty="0" err="1"/>
              <a:t>Parenter</a:t>
            </a:r>
            <a:r>
              <a:rPr lang="en-US" dirty="0"/>
              <a:t> Enteral </a:t>
            </a:r>
            <a:r>
              <a:rPr lang="en-US" dirty="0" err="1"/>
              <a:t>Nutr</a:t>
            </a:r>
            <a:r>
              <a:rPr lang="en-US" dirty="0"/>
              <a:t> 1990; 14: 508–12. </a:t>
            </a:r>
            <a:endParaRPr lang="en-US" sz="1200" b="0" i="0" u="none" strike="noStrike" kern="1200" baseline="0" dirty="0">
              <a:solidFill>
                <a:schemeClr val="tx1"/>
              </a:solidFill>
              <a:latin typeface="+mn-lt"/>
              <a:cs typeface="Calibri"/>
            </a:endParaRPr>
          </a:p>
          <a:p>
            <a:pPr marL="0" indent="0">
              <a:buNone/>
            </a:pPr>
            <a:endParaRPr lang="en-US" sz="1200" b="0" i="0" u="none" strike="noStrike" kern="1200" baseline="0" dirty="0">
              <a:solidFill>
                <a:schemeClr val="tx1"/>
              </a:solidFill>
              <a:latin typeface="+mn-lt"/>
              <a:ea typeface="+mn-ea"/>
              <a:cs typeface="+mn-cs"/>
            </a:endParaRPr>
          </a:p>
          <a:p>
            <a:r>
              <a:rPr lang="en-US" dirty="0">
                <a:cs typeface="Calibri" panose="020F0502020204030204"/>
              </a:rPr>
              <a:t>Suggestions: </a:t>
            </a:r>
          </a:p>
          <a:p>
            <a:r>
              <a:rPr lang="en-US" dirty="0"/>
              <a:t>Susan Mills, Catherine Stanton, Jonathan A. Lane, Graeme J. Smith,* and R. Paul Ross P</a:t>
            </a:r>
            <a:r>
              <a:rPr lang="en-US" b="1" dirty="0"/>
              <a:t>recision Nutrition and the Microbiome, Part I: Current State of the Science</a:t>
            </a:r>
            <a:r>
              <a:rPr lang="en-US" dirty="0"/>
              <a:t> </a:t>
            </a:r>
            <a:r>
              <a:rPr lang="en-US" dirty="0">
                <a:hlinkClick r:id="rId3"/>
              </a:rPr>
              <a:t>Nutrients.</a:t>
            </a:r>
            <a:r>
              <a:rPr lang="en-US" dirty="0"/>
              <a:t> 2019 Apr; 11(4): 923. </a:t>
            </a:r>
            <a:r>
              <a:rPr lang="en-US" dirty="0" err="1"/>
              <a:t>doi</a:t>
            </a:r>
            <a:r>
              <a:rPr lang="en-US" dirty="0"/>
              <a:t>: </a:t>
            </a:r>
            <a:r>
              <a:rPr lang="en-US" dirty="0">
                <a:hlinkClick r:id="rId4"/>
              </a:rPr>
              <a:t>10.3390/nu11040923</a:t>
            </a:r>
          </a:p>
          <a:p>
            <a:r>
              <a:rPr lang="en-US" dirty="0"/>
              <a:t>Christian, V.J., Miller, K.R. &amp; Martindale, R.G. </a:t>
            </a:r>
            <a:r>
              <a:rPr lang="en-US" b="1" dirty="0"/>
              <a:t>Food Insecurity, Malnutrition, and the Microbiome</a:t>
            </a:r>
            <a:r>
              <a:rPr lang="en-US" dirty="0"/>
              <a:t>. </a:t>
            </a:r>
            <a:r>
              <a:rPr lang="en-US" i="1" dirty="0" err="1"/>
              <a:t>Curr</a:t>
            </a:r>
            <a:r>
              <a:rPr lang="en-US" i="1" dirty="0"/>
              <a:t> </a:t>
            </a:r>
            <a:r>
              <a:rPr lang="en-US" i="1" dirty="0" err="1"/>
              <a:t>Nutr</a:t>
            </a:r>
            <a:r>
              <a:rPr lang="en-US" i="1" dirty="0"/>
              <a:t> Rep</a:t>
            </a:r>
            <a:r>
              <a:rPr lang="en-US" dirty="0"/>
              <a:t> </a:t>
            </a:r>
            <a:r>
              <a:rPr lang="en-US" b="1" dirty="0"/>
              <a:t>9, </a:t>
            </a:r>
            <a:r>
              <a:rPr lang="en-US" dirty="0"/>
              <a:t>356–360 (2020). https://doi.org/10.1007/s13668-020-00342-0</a:t>
            </a:r>
          </a:p>
          <a:p>
            <a:r>
              <a:rPr lang="en-US" dirty="0"/>
              <a:t>Kwok M Ho et al. 2020 </a:t>
            </a:r>
            <a:r>
              <a:rPr lang="en-US" b="1" dirty="0" err="1"/>
              <a:t>Anaesthesia</a:t>
            </a:r>
            <a:r>
              <a:rPr lang="en-US" b="1" dirty="0"/>
              <a:t> and Intensive care Gut microbiota in surgical and critically ill patients</a:t>
            </a:r>
            <a:r>
              <a:rPr lang="en-US" dirty="0"/>
              <a:t> DOI: 10.1177/0310057X20903732 journals.sagepub.com/home/</a:t>
            </a:r>
            <a:r>
              <a:rPr lang="en-US" dirty="0" err="1"/>
              <a:t>aic</a:t>
            </a:r>
            <a:endParaRPr lang="en-US" dirty="0"/>
          </a:p>
          <a:p>
            <a:r>
              <a:rPr lang="en-US" dirty="0"/>
              <a:t>Yamashiro K, Tanaka R, Urabe T, Ueno Y, Yamashiro Y, </a:t>
            </a:r>
            <a:r>
              <a:rPr lang="en-US" dirty="0" err="1"/>
              <a:t>Nomoto</a:t>
            </a:r>
            <a:r>
              <a:rPr lang="en-US" dirty="0"/>
              <a:t> K, et al. (2017) </a:t>
            </a:r>
            <a:r>
              <a:rPr lang="en-US" b="1" dirty="0"/>
              <a:t>Gut dysbiosis is associated with metabolism and systemic inflammation in patients with ischemic stroke</a:t>
            </a:r>
            <a:r>
              <a:rPr lang="en-US" dirty="0"/>
              <a:t>. </a:t>
            </a:r>
            <a:r>
              <a:rPr lang="en-US" dirty="0" err="1"/>
              <a:t>PLoS</a:t>
            </a:r>
            <a:r>
              <a:rPr lang="en-US" dirty="0"/>
              <a:t> ONE 12(2): e0171521. doi:10.1371/journal.pone.0171521</a:t>
            </a:r>
          </a:p>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48567-A30D-4F81-A263-BED9B76438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0234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D81629-1C48-49F8-83FF-9920ECF790AB}"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5553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58104E-BDEB-4ECE-BE71-03E3CF31ECB0}"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53607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a:lnSpc>
                <a:spcPct val="107000"/>
              </a:lnSpc>
              <a:spcAft>
                <a:spcPts val="600"/>
              </a:spcAft>
            </a:pPr>
            <a:r>
              <a:rPr lang="ru-RU" sz="1200" dirty="0">
                <a:effectLst/>
                <a:latin typeface="Arial" panose="020B0604020202020204" pitchFamily="34" charset="0"/>
                <a:ea typeface="Calibri" panose="020F0502020204030204" pitchFamily="34" charset="0"/>
                <a:cs typeface="Times New Roman" panose="02020603050405020304" pitchFamily="18" charset="0"/>
              </a:rPr>
              <a:t>Показатель </a:t>
            </a:r>
            <a:r>
              <a:rPr lang="en-US" sz="1200" dirty="0">
                <a:effectLst/>
                <a:latin typeface="Arial" panose="020B0604020202020204" pitchFamily="34" charset="0"/>
                <a:ea typeface="Calibri" panose="020F0502020204030204" pitchFamily="34" charset="0"/>
                <a:cs typeface="Times New Roman" panose="02020603050405020304" pitchFamily="18" charset="0"/>
              </a:rPr>
              <a:t>Z</a:t>
            </a:r>
            <a:r>
              <a:rPr lang="ru-RU" sz="1200" dirty="0">
                <a:effectLst/>
                <a:latin typeface="Arial" panose="020B0604020202020204" pitchFamily="34" charset="0"/>
                <a:ea typeface="Calibri" panose="020F0502020204030204" pitchFamily="34" charset="0"/>
                <a:cs typeface="Times New Roman" panose="02020603050405020304" pitchFamily="18" charset="0"/>
              </a:rPr>
              <a:t>-</a:t>
            </a:r>
            <a:r>
              <a:rPr lang="en-US" sz="1200" dirty="0">
                <a:effectLst/>
                <a:latin typeface="Arial" panose="020B0604020202020204" pitchFamily="34" charset="0"/>
                <a:ea typeface="Calibri" panose="020F0502020204030204" pitchFamily="34" charset="0"/>
                <a:cs typeface="Times New Roman" panose="02020603050405020304" pitchFamily="18" charset="0"/>
              </a:rPr>
              <a:t>score </a:t>
            </a:r>
            <a:r>
              <a:rPr lang="ru-RU" sz="1200" dirty="0">
                <a:effectLst/>
                <a:latin typeface="Arial" panose="020B0604020202020204" pitchFamily="34" charset="0"/>
                <a:ea typeface="Calibri" panose="020F0502020204030204" pitchFamily="34" charset="0"/>
                <a:cs typeface="Times New Roman" panose="02020603050405020304" pitchFamily="18" charset="0"/>
              </a:rPr>
              <a:t>по ИМТ характеризует число стандартных отклонений от стандартного нормального распределения параметров физического развития и широко применяется в педиатрии для анализа и интерпретации антропометрических значений, являясь независимой от пола переменной, которую можно сгруппировать, объединив половые и возрастные группы</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600"/>
              </a:spcAft>
            </a:pPr>
            <a:r>
              <a:rPr lang="ru-RU" sz="1200" dirty="0">
                <a:effectLst/>
                <a:latin typeface="Arial" panose="020B0604020202020204" pitchFamily="34" charset="0"/>
                <a:ea typeface="Calibri" panose="020F0502020204030204" pitchFamily="34" charset="0"/>
                <a:cs typeface="Times New Roman" panose="02020603050405020304" pitchFamily="18" charset="0"/>
              </a:rPr>
              <a:t>В ходе исследования, показатель </a:t>
            </a:r>
            <a:r>
              <a:rPr lang="en-US" sz="1200" dirty="0">
                <a:effectLst/>
                <a:latin typeface="Arial" panose="020B0604020202020204" pitchFamily="34" charset="0"/>
                <a:ea typeface="Calibri" panose="020F0502020204030204" pitchFamily="34" charset="0"/>
                <a:cs typeface="Times New Roman" panose="02020603050405020304" pitchFamily="18" charset="0"/>
              </a:rPr>
              <a:t>Z</a:t>
            </a:r>
            <a:r>
              <a:rPr lang="ru-RU" sz="1200" dirty="0">
                <a:effectLst/>
                <a:latin typeface="Arial" panose="020B0604020202020204" pitchFamily="34" charset="0"/>
                <a:ea typeface="Calibri" panose="020F0502020204030204" pitchFamily="34" charset="0"/>
                <a:cs typeface="Times New Roman" panose="02020603050405020304" pitchFamily="18" charset="0"/>
              </a:rPr>
              <a:t>-</a:t>
            </a:r>
            <a:r>
              <a:rPr lang="en-US" sz="1200" dirty="0">
                <a:effectLst/>
                <a:latin typeface="Arial" panose="020B0604020202020204" pitchFamily="34" charset="0"/>
                <a:ea typeface="Calibri" panose="020F0502020204030204" pitchFamily="34" charset="0"/>
                <a:cs typeface="Times New Roman" panose="02020603050405020304" pitchFamily="18" charset="0"/>
              </a:rPr>
              <a:t>score</a:t>
            </a:r>
            <a:r>
              <a:rPr lang="ru-RU" sz="1200" dirty="0">
                <a:effectLst/>
                <a:latin typeface="Arial" panose="020B0604020202020204" pitchFamily="34" charset="0"/>
                <a:ea typeface="Calibri" panose="020F0502020204030204" pitchFamily="34" charset="0"/>
                <a:cs typeface="Times New Roman" panose="02020603050405020304" pitchFamily="18" charset="0"/>
              </a:rPr>
              <a:t> (ИМТ) рассчитывался на калькуляторе </a:t>
            </a:r>
            <a:r>
              <a:rPr lang="ru-RU" sz="1200" u="sng" dirty="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3"/>
              </a:rPr>
              <a:t>https://www.bcm.edu/bodycomplab/BMIapp/BMI-calculator-kids.html</a:t>
            </a:r>
            <a:r>
              <a:rPr lang="ru-RU" sz="1200" dirty="0">
                <a:effectLst/>
                <a:latin typeface="Arial" panose="020B0604020202020204" pitchFamily="34" charset="0"/>
                <a:ea typeface="Calibri" panose="020F0502020204030204" pitchFamily="34" charset="0"/>
                <a:cs typeface="Times New Roman" panose="02020603050405020304" pitchFamily="18" charset="0"/>
              </a:rPr>
              <a:t> для данных каждого пациента на В1 и В5. По итогам наблюдений, были рассчитаны средние значения в баллах, разность баллов между визитами 5 и 1, а также доля пациентов в каждой группе, у которых наблюдалась положительная (&gt;0) динамика показателя к окончанию наблюдений к общему числу пациентов в группе. Результаты приведены в таблицах.</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pPr algn="just">
              <a:lnSpc>
                <a:spcPct val="107000"/>
              </a:lnSpc>
              <a:spcAft>
                <a:spcPts val="600"/>
              </a:spcAft>
            </a:pPr>
            <a:r>
              <a:rPr lang="ru-RU" sz="1200" dirty="0">
                <a:effectLst/>
                <a:latin typeface="Arial" panose="020B0604020202020204" pitchFamily="34" charset="0"/>
                <a:ea typeface="Calibri" panose="020F0502020204030204" pitchFamily="34" charset="0"/>
                <a:cs typeface="Times New Roman" panose="02020603050405020304" pitchFamily="18" charset="0"/>
              </a:rPr>
              <a:t>В исследовательской группе увеличение среднего показателя в баллах составило 1,46 при этом у 96,9% пациентов группы (</a:t>
            </a:r>
            <a:r>
              <a:rPr lang="en-US" sz="1200" dirty="0">
                <a:effectLst/>
                <a:latin typeface="Arial" panose="020B0604020202020204" pitchFamily="34" charset="0"/>
                <a:ea typeface="Calibri" panose="020F0502020204030204" pitchFamily="34" charset="0"/>
                <a:cs typeface="Times New Roman" panose="02020603050405020304" pitchFamily="18" charset="0"/>
              </a:rPr>
              <a:t>N</a:t>
            </a:r>
            <a:r>
              <a:rPr lang="ru-RU" sz="1200" dirty="0">
                <a:effectLst/>
                <a:latin typeface="Arial" panose="020B0604020202020204" pitchFamily="34" charset="0"/>
                <a:ea typeface="Calibri" panose="020F0502020204030204" pitchFamily="34" charset="0"/>
                <a:cs typeface="Times New Roman" panose="02020603050405020304" pitchFamily="18" charset="0"/>
              </a:rPr>
              <a:t>=31) наблюдалась положительная динамика. В контрольной группе увеличение показателя в баллах составило 0,21, а положительная динамика наблюдалась у 45,8% (</a:t>
            </a:r>
            <a:r>
              <a:rPr lang="en-US" sz="1200" dirty="0">
                <a:effectLst/>
                <a:latin typeface="Arial" panose="020B0604020202020204" pitchFamily="34" charset="0"/>
                <a:ea typeface="Calibri" panose="020F0502020204030204" pitchFamily="34" charset="0"/>
                <a:cs typeface="Times New Roman" panose="02020603050405020304" pitchFamily="18" charset="0"/>
              </a:rPr>
              <a:t>N</a:t>
            </a:r>
            <a:r>
              <a:rPr lang="ru-RU" sz="1200" dirty="0">
                <a:effectLst/>
                <a:latin typeface="Arial" panose="020B0604020202020204" pitchFamily="34" charset="0"/>
                <a:ea typeface="Calibri" panose="020F0502020204030204" pitchFamily="34" charset="0"/>
                <a:cs typeface="Times New Roman" panose="02020603050405020304" pitchFamily="18" charset="0"/>
              </a:rPr>
              <a:t>=11) пациентов.</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600"/>
              </a:spcAft>
            </a:pPr>
            <a:r>
              <a:rPr lang="ru-RU" sz="1200" dirty="0">
                <a:effectLst/>
                <a:latin typeface="Arial" panose="020B0604020202020204" pitchFamily="34" charset="0"/>
                <a:ea typeface="Calibri" panose="020F0502020204030204" pitchFamily="34" charset="0"/>
                <a:cs typeface="Times New Roman" panose="02020603050405020304" pitchFamily="18" charset="0"/>
              </a:rPr>
              <a:t>Статистическое тестирование бальных значений проводилось параметрическими и непараметрическими методами (p-</a:t>
            </a:r>
            <a:r>
              <a:rPr lang="ru-RU" sz="1200" dirty="0" err="1">
                <a:effectLst/>
                <a:latin typeface="Arial" panose="020B0604020202020204" pitchFamily="34" charset="0"/>
                <a:ea typeface="Calibri" panose="020F0502020204030204" pitchFamily="34" charset="0"/>
                <a:cs typeface="Times New Roman" panose="02020603050405020304" pitchFamily="18" charset="0"/>
              </a:rPr>
              <a:t>value</a:t>
            </a:r>
            <a:r>
              <a:rPr lang="ru-RU" sz="1200" dirty="0">
                <a:effectLst/>
                <a:latin typeface="Arial" panose="020B0604020202020204" pitchFamily="34" charset="0"/>
                <a:ea typeface="Calibri" panose="020F0502020204030204" pitchFamily="34" charset="0"/>
                <a:cs typeface="Times New Roman" panose="02020603050405020304" pitchFamily="18" charset="0"/>
              </a:rPr>
              <a:t> &lt;0,0001, </a:t>
            </a:r>
            <a:r>
              <a:rPr lang="ru-RU" sz="1200" dirty="0" err="1">
                <a:effectLst/>
                <a:latin typeface="Arial" panose="020B0604020202020204" pitchFamily="34" charset="0"/>
                <a:ea typeface="Calibri" panose="020F0502020204030204" pitchFamily="34" charset="0"/>
                <a:cs typeface="Times New Roman" panose="02020603050405020304" pitchFamily="18" charset="0"/>
              </a:rPr>
              <a:t>pwr</a:t>
            </a:r>
            <a:r>
              <a:rPr lang="ru-RU" sz="1200" dirty="0">
                <a:effectLst/>
                <a:latin typeface="Arial" panose="020B0604020202020204" pitchFamily="34" charset="0"/>
                <a:ea typeface="Calibri" panose="020F0502020204030204" pitchFamily="34" charset="0"/>
                <a:cs typeface="Times New Roman" panose="02020603050405020304" pitchFamily="18" charset="0"/>
              </a:rPr>
              <a:t> 0,99), а доли – методами хи2 и точный метод Фишера (p-</a:t>
            </a:r>
            <a:r>
              <a:rPr lang="ru-RU" sz="1200" dirty="0" err="1">
                <a:effectLst/>
                <a:latin typeface="Arial" panose="020B0604020202020204" pitchFamily="34" charset="0"/>
                <a:ea typeface="Calibri" panose="020F0502020204030204" pitchFamily="34" charset="0"/>
                <a:cs typeface="Times New Roman" panose="02020603050405020304" pitchFamily="18" charset="0"/>
              </a:rPr>
              <a:t>value</a:t>
            </a:r>
            <a:r>
              <a:rPr lang="ru-RU" sz="1200" dirty="0">
                <a:effectLst/>
                <a:latin typeface="Arial" panose="020B0604020202020204" pitchFamily="34" charset="0"/>
                <a:ea typeface="Calibri" panose="020F0502020204030204" pitchFamily="34" charset="0"/>
                <a:cs typeface="Times New Roman" panose="02020603050405020304" pitchFamily="18" charset="0"/>
              </a:rPr>
              <a:t> &lt;0,0001, </a:t>
            </a:r>
            <a:r>
              <a:rPr lang="ru-RU" sz="1200" dirty="0" err="1">
                <a:effectLst/>
                <a:latin typeface="Arial" panose="020B0604020202020204" pitchFamily="34" charset="0"/>
                <a:ea typeface="Calibri" panose="020F0502020204030204" pitchFamily="34" charset="0"/>
                <a:cs typeface="Times New Roman" panose="02020603050405020304" pitchFamily="18" charset="0"/>
              </a:rPr>
              <a:t>pwr</a:t>
            </a:r>
            <a:r>
              <a:rPr lang="ru-RU" sz="1200" dirty="0">
                <a:effectLst/>
                <a:latin typeface="Arial" panose="020B0604020202020204" pitchFamily="34" charset="0"/>
                <a:ea typeface="Calibri" panose="020F0502020204030204" pitchFamily="34" charset="0"/>
                <a:cs typeface="Times New Roman" panose="02020603050405020304" pitchFamily="18" charset="0"/>
              </a:rPr>
              <a:t> 0,99). Различие между группами доказано. В исследовательской группе увеличение показателя Z-</a:t>
            </a:r>
            <a:r>
              <a:rPr lang="ru-RU" sz="1200" dirty="0" err="1">
                <a:effectLst/>
                <a:latin typeface="Arial" panose="020B0604020202020204" pitchFamily="34" charset="0"/>
                <a:ea typeface="Calibri" panose="020F0502020204030204" pitchFamily="34" charset="0"/>
                <a:cs typeface="Times New Roman" panose="02020603050405020304" pitchFamily="18" charset="0"/>
              </a:rPr>
              <a:t>score</a:t>
            </a:r>
            <a:r>
              <a:rPr lang="ru-RU" sz="1200" dirty="0">
                <a:effectLst/>
                <a:latin typeface="Arial" panose="020B0604020202020204" pitchFamily="34" charset="0"/>
                <a:ea typeface="Calibri" panose="020F0502020204030204" pitchFamily="34" charset="0"/>
                <a:cs typeface="Times New Roman" panose="02020603050405020304" pitchFamily="18" charset="0"/>
              </a:rPr>
              <a:t> (ИМТ) было более выраженным и превалирующим по сравнению с контрольной группой.</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58104E-BDEB-4ECE-BE71-03E3CF31ECB0}"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64880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58104E-BDEB-4ECE-BE71-03E3CF31ECB0}"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2526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effectLst/>
                <a:latin typeface="Arial" panose="020B0604020202020204" pitchFamily="34" charset="0"/>
                <a:ea typeface="Calibri" panose="020F0502020204030204" pitchFamily="34" charset="0"/>
                <a:cs typeface="Times New Roman" panose="02020603050405020304" pitchFamily="18" charset="0"/>
              </a:rPr>
              <a:t>В ходе исследования, проба </a:t>
            </a:r>
            <a:r>
              <a:rPr lang="ru-RU" sz="1200" dirty="0" err="1">
                <a:effectLst/>
                <a:latin typeface="Arial" panose="020B0604020202020204" pitchFamily="34" charset="0"/>
                <a:ea typeface="Calibri" panose="020F0502020204030204" pitchFamily="34" charset="0"/>
                <a:cs typeface="Times New Roman" panose="02020603050405020304" pitchFamily="18" charset="0"/>
              </a:rPr>
              <a:t>Мартинэ-Кушелевского</a:t>
            </a:r>
            <a:r>
              <a:rPr lang="ru-RU" sz="1200" dirty="0">
                <a:effectLst/>
                <a:latin typeface="Arial" panose="020B0604020202020204" pitchFamily="34" charset="0"/>
                <a:ea typeface="Calibri" panose="020F0502020204030204" pitchFamily="34" charset="0"/>
                <a:cs typeface="Times New Roman" panose="02020603050405020304" pitchFamily="18" charset="0"/>
              </a:rPr>
              <a:t> проводилась на В1 и В5. По итогам наблюдений, была рассчитана доля пациентов в каждой группе, у которых наблюдалась отрицательная (&lt;0) динамика времени восстановления пульса после стандартизованной физической нагрузки на визите 5 по сравнению с визитом 1. Результаты приведены в таблице.</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600"/>
              </a:spcAft>
            </a:pPr>
            <a:r>
              <a:rPr lang="ru-RU" sz="1200" dirty="0">
                <a:effectLst/>
                <a:latin typeface="Arial" panose="020B0604020202020204" pitchFamily="34" charset="0"/>
                <a:ea typeface="Calibri" panose="020F0502020204030204" pitchFamily="34" charset="0"/>
                <a:cs typeface="Times New Roman" panose="02020603050405020304" pitchFamily="18" charset="0"/>
              </a:rPr>
              <a:t>В исследовательской группе снижение времени восстановления ЧСС после физической нагрузки наблюдалось у 69,0% пациентов (</a:t>
            </a:r>
            <a:r>
              <a:rPr lang="en-US" sz="1200" dirty="0">
                <a:effectLst/>
                <a:latin typeface="Arial" panose="020B0604020202020204" pitchFamily="34" charset="0"/>
                <a:ea typeface="Calibri" panose="020F0502020204030204" pitchFamily="34" charset="0"/>
                <a:cs typeface="Times New Roman" panose="02020603050405020304" pitchFamily="18" charset="0"/>
              </a:rPr>
              <a:t>N</a:t>
            </a:r>
            <a:r>
              <a:rPr lang="ru-RU" sz="1200" dirty="0">
                <a:effectLst/>
                <a:latin typeface="Arial" panose="020B0604020202020204" pitchFamily="34" charset="0"/>
                <a:ea typeface="Calibri" panose="020F0502020204030204" pitchFamily="34" charset="0"/>
                <a:cs typeface="Times New Roman" panose="02020603050405020304" pitchFamily="18" charset="0"/>
              </a:rPr>
              <a:t>=20), а в контрольной группе у 34,8% (</a:t>
            </a:r>
            <a:r>
              <a:rPr lang="en-US" sz="1200" dirty="0">
                <a:effectLst/>
                <a:latin typeface="Arial" panose="020B0604020202020204" pitchFamily="34" charset="0"/>
                <a:ea typeface="Calibri" panose="020F0502020204030204" pitchFamily="34" charset="0"/>
                <a:cs typeface="Times New Roman" panose="02020603050405020304" pitchFamily="18" charset="0"/>
              </a:rPr>
              <a:t>N</a:t>
            </a:r>
            <a:r>
              <a:rPr lang="ru-RU" sz="1200" dirty="0">
                <a:effectLst/>
                <a:latin typeface="Arial" panose="020B0604020202020204" pitchFamily="34" charset="0"/>
                <a:ea typeface="Calibri" panose="020F0502020204030204" pitchFamily="34" charset="0"/>
                <a:cs typeface="Times New Roman" panose="02020603050405020304" pitchFamily="18" charset="0"/>
              </a:rPr>
              <a:t>=8). </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600"/>
              </a:spcAft>
            </a:pPr>
            <a:r>
              <a:rPr lang="ru-RU" sz="1200" dirty="0">
                <a:effectLst/>
                <a:latin typeface="Arial" panose="020B0604020202020204" pitchFamily="34" charset="0"/>
                <a:ea typeface="Calibri" panose="020F0502020204030204" pitchFamily="34" charset="0"/>
                <a:cs typeface="Times New Roman" panose="02020603050405020304" pitchFamily="18" charset="0"/>
              </a:rPr>
              <a:t>Статистическое тестирование различий долей пациентов с положительной динамикой по группам проводилось методами Хи2 и точным методом Фишера, </a:t>
            </a:r>
            <a:r>
              <a:rPr lang="en-US" sz="1200" dirty="0">
                <a:effectLst/>
                <a:latin typeface="Arial" panose="020B0604020202020204" pitchFamily="34" charset="0"/>
                <a:ea typeface="Calibri" panose="020F0502020204030204" pitchFamily="34" charset="0"/>
                <a:cs typeface="Times New Roman" panose="02020603050405020304" pitchFamily="18" charset="0"/>
              </a:rPr>
              <a:t>p</a:t>
            </a:r>
            <a:r>
              <a:rPr lang="ru-RU" sz="1200" dirty="0">
                <a:effectLst/>
                <a:latin typeface="Arial" panose="020B0604020202020204" pitchFamily="34" charset="0"/>
                <a:ea typeface="Calibri" panose="020F0502020204030204" pitchFamily="34" charset="0"/>
                <a:cs typeface="Times New Roman" panose="02020603050405020304" pitchFamily="18" charset="0"/>
              </a:rPr>
              <a:t>-</a:t>
            </a:r>
            <a:r>
              <a:rPr lang="en-US" sz="1200" dirty="0">
                <a:effectLst/>
                <a:latin typeface="Arial" panose="020B0604020202020204" pitchFamily="34" charset="0"/>
                <a:ea typeface="Calibri" panose="020F0502020204030204" pitchFamily="34" charset="0"/>
                <a:cs typeface="Times New Roman" panose="02020603050405020304" pitchFamily="18" charset="0"/>
              </a:rPr>
              <a:t>value</a:t>
            </a:r>
            <a:r>
              <a:rPr lang="ru-RU" sz="1200" dirty="0">
                <a:effectLst/>
                <a:latin typeface="Arial" panose="020B0604020202020204" pitchFamily="34" charset="0"/>
                <a:ea typeface="Calibri" panose="020F0502020204030204" pitchFamily="34" charset="0"/>
                <a:cs typeface="Times New Roman" panose="02020603050405020304" pitchFamily="18" charset="0"/>
              </a:rPr>
              <a:t> &lt;0,05, </a:t>
            </a:r>
            <a:r>
              <a:rPr lang="en-US" sz="1200" dirty="0" err="1">
                <a:effectLst/>
                <a:latin typeface="Arial" panose="020B0604020202020204" pitchFamily="34" charset="0"/>
                <a:ea typeface="Calibri" panose="020F0502020204030204" pitchFamily="34" charset="0"/>
                <a:cs typeface="Times New Roman" panose="02020603050405020304" pitchFamily="18" charset="0"/>
              </a:rPr>
              <a:t>pwr</a:t>
            </a:r>
            <a:r>
              <a:rPr lang="ru-RU" sz="1200" dirty="0">
                <a:effectLst/>
                <a:latin typeface="Arial" panose="020B0604020202020204" pitchFamily="34" charset="0"/>
                <a:ea typeface="Calibri" panose="020F0502020204030204" pitchFamily="34" charset="0"/>
                <a:cs typeface="Times New Roman" panose="02020603050405020304" pitchFamily="18" charset="0"/>
              </a:rPr>
              <a:t> 0,71. Различие между группами подтверждено. Это свидетельствует о превалирующем характере снижения времени восстановления после физической нагрузки в исследовательской группе по сравнению с контрольной.</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Рисунок 31. Доли пациентов со снижением времени восстановления ЧСС по группам</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58104E-BDEB-4ECE-BE71-03E3CF31ECB0}"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42592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E3A53-09CD-1646-AC3D-EC12E5AFE0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3CDCBF-9436-5EB6-10AE-0B6750D4BF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52C30E-9D82-5886-3512-BB88815600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15059C7-DC53-523B-1A14-D58C81ABF96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554FCF-C935-45D2-A82B-259EBB116C5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41091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737714-88AC-3922-C2D0-37C14117B9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0A49EE-D4DE-F319-7C27-72B934B835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2D3878-9EA7-A924-5061-ED9D152E230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F06E2A8-D2E5-0B71-A62B-7A07904A0CF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554FCF-C935-45D2-A82B-259EBB116C5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99847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Потребности у пациентов с пролежнями </a:t>
            </a:r>
            <a:r>
              <a:rPr lang="en-US" sz="1200" b="0" i="0" u="none" strike="noStrike" kern="1200" baseline="0" dirty="0">
                <a:solidFill>
                  <a:schemeClr val="tx1"/>
                </a:solidFill>
                <a:latin typeface="+mn-lt"/>
                <a:ea typeface="+mn-ea"/>
                <a:cs typeface="+mn-cs"/>
              </a:rPr>
              <a:t>1.2 – 1.5 g/kg increasing to 2.0 g/kg </a:t>
            </a:r>
            <a:r>
              <a:rPr lang="ru-RU" sz="1200" b="0" i="0" u="none" strike="noStrike" kern="1200" baseline="0" dirty="0">
                <a:solidFill>
                  <a:schemeClr val="tx1"/>
                </a:solidFill>
                <a:latin typeface="+mn-lt"/>
                <a:ea typeface="+mn-ea"/>
                <a:cs typeface="+mn-cs"/>
              </a:rPr>
              <a:t>. Потребность в энергии  </a:t>
            </a:r>
            <a:r>
              <a:rPr lang="en-US" sz="1200" b="0" i="0" u="none" strike="noStrike" kern="1200" baseline="0" dirty="0">
                <a:solidFill>
                  <a:schemeClr val="tx1"/>
                </a:solidFill>
                <a:latin typeface="+mn-lt"/>
                <a:ea typeface="+mn-ea"/>
                <a:cs typeface="+mn-cs"/>
              </a:rPr>
              <a:t>40 kcal/kg</a:t>
            </a:r>
            <a:r>
              <a:rPr lang="ru-RU" sz="1200" b="0"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The main sources of carbohydrate in </a:t>
            </a:r>
            <a:r>
              <a:rPr lang="en-US" sz="1200" b="0" i="0" u="none" strike="noStrike" kern="1200" baseline="0" dirty="0" err="1">
                <a:solidFill>
                  <a:schemeClr val="tx1"/>
                </a:solidFill>
                <a:latin typeface="+mn-lt"/>
                <a:ea typeface="+mn-ea"/>
                <a:cs typeface="+mn-cs"/>
              </a:rPr>
              <a:t>Cubison</a:t>
            </a:r>
            <a:r>
              <a:rPr lang="en-US" sz="1200" b="0" i="0" u="none" strike="noStrike" kern="1200" baseline="0" dirty="0">
                <a:solidFill>
                  <a:schemeClr val="tx1"/>
                </a:solidFill>
                <a:latin typeface="+mn-lt"/>
                <a:ea typeface="+mn-ea"/>
                <a:cs typeface="+mn-cs"/>
              </a:rPr>
              <a:t> are maltodextrins. </a:t>
            </a:r>
            <a:r>
              <a:rPr lang="en-US" sz="1200" b="0" i="0" u="none" strike="noStrike" kern="1200" baseline="0" dirty="0" err="1">
                <a:solidFill>
                  <a:schemeClr val="tx1"/>
                </a:solidFill>
                <a:latin typeface="+mn-lt"/>
                <a:ea typeface="+mn-ea"/>
                <a:cs typeface="+mn-cs"/>
              </a:rPr>
              <a:t>Cubison</a:t>
            </a:r>
            <a:r>
              <a:rPr lang="en-US" sz="1200" b="0" i="0" u="none" strike="noStrike" kern="1200" baseline="0" dirty="0">
                <a:solidFill>
                  <a:schemeClr val="tx1"/>
                </a:solidFill>
                <a:latin typeface="+mn-lt"/>
                <a:ea typeface="+mn-ea"/>
                <a:cs typeface="+mn-cs"/>
              </a:rPr>
              <a:t> is lactose free. Omega 6</a:t>
            </a:r>
            <a:r>
              <a:rPr lang="ru-RU" sz="1200" b="0" i="0" u="none" strike="noStrike" kern="1200" baseline="0" dirty="0">
                <a:solidFill>
                  <a:schemeClr val="tx1"/>
                </a:solidFill>
                <a:latin typeface="+mn-lt"/>
                <a:ea typeface="+mn-ea"/>
                <a:cs typeface="+mn-cs"/>
              </a:rPr>
              <a:t>:</a:t>
            </a:r>
            <a:r>
              <a:rPr lang="en-US" sz="1200" b="0" i="0" u="none" strike="noStrike" kern="1200" baseline="0" dirty="0">
                <a:solidFill>
                  <a:schemeClr val="tx1"/>
                </a:solidFill>
                <a:latin typeface="+mn-lt"/>
                <a:ea typeface="+mn-ea"/>
                <a:cs typeface="+mn-cs"/>
              </a:rPr>
              <a:t> omega 3 5</a:t>
            </a:r>
            <a:r>
              <a:rPr lang="ru-RU" sz="1200" b="0" i="0" u="none" strike="noStrike" kern="1200" baseline="0" dirty="0">
                <a:solidFill>
                  <a:schemeClr val="tx1"/>
                </a:solidFill>
                <a:latin typeface="+mn-lt"/>
                <a:ea typeface="+mn-ea"/>
                <a:cs typeface="+mn-cs"/>
              </a:rPr>
              <a:t>, 26 . </a:t>
            </a:r>
            <a:r>
              <a:rPr lang="ru-RU" sz="1200" b="0" i="0" u="none" strike="noStrike" kern="1200" baseline="0" dirty="0" err="1">
                <a:solidFill>
                  <a:schemeClr val="tx1"/>
                </a:solidFill>
                <a:latin typeface="+mn-lt"/>
                <a:ea typeface="+mn-ea"/>
                <a:cs typeface="+mn-cs"/>
              </a:rPr>
              <a:t>Осмолярность</a:t>
            </a:r>
            <a:r>
              <a:rPr lang="ru-RU" sz="1200" b="0" i="0" u="none" strike="noStrike" kern="1200" baseline="0" dirty="0">
                <a:solidFill>
                  <a:schemeClr val="tx1"/>
                </a:solidFill>
                <a:latin typeface="+mn-lt"/>
                <a:ea typeface="+mn-ea"/>
                <a:cs typeface="+mn-cs"/>
              </a:rPr>
              <a:t> 315, </a:t>
            </a:r>
            <a:r>
              <a:rPr lang="ru-RU" sz="1200" b="0" i="0" u="none" strike="noStrike" kern="1200" baseline="0" dirty="0" err="1">
                <a:solidFill>
                  <a:schemeClr val="tx1"/>
                </a:solidFill>
                <a:latin typeface="+mn-lt"/>
                <a:ea typeface="+mn-ea"/>
                <a:cs typeface="+mn-cs"/>
              </a:rPr>
              <a:t>Осмоляльность</a:t>
            </a:r>
            <a:r>
              <a:rPr lang="ru-RU" sz="1200" b="0" i="0" u="none" strike="noStrike" kern="1200" baseline="0" dirty="0">
                <a:solidFill>
                  <a:schemeClr val="tx1"/>
                </a:solidFill>
                <a:latin typeface="+mn-lt"/>
                <a:ea typeface="+mn-ea"/>
                <a:cs typeface="+mn-cs"/>
              </a:rPr>
              <a:t> 380</a:t>
            </a:r>
            <a:r>
              <a:rPr lang="en-US" sz="1200" b="0" i="0" u="none" strike="noStrike" kern="1200" baseline="0" dirty="0">
                <a:solidFill>
                  <a:schemeClr val="tx1"/>
                </a:solidFill>
                <a:latin typeface="+mn-lt"/>
                <a:ea typeface="+mn-ea"/>
                <a:cs typeface="+mn-cs"/>
              </a:rPr>
              <a:t>. </a:t>
            </a:r>
            <a:r>
              <a:rPr lang="ru-RU" sz="1200" b="0" i="0" u="none" strike="noStrike" kern="1200" baseline="0" dirty="0">
                <a:solidFill>
                  <a:schemeClr val="tx1"/>
                </a:solidFill>
                <a:latin typeface="+mn-lt"/>
                <a:ea typeface="+mn-ea"/>
                <a:cs typeface="+mn-cs"/>
              </a:rPr>
              <a:t>В 4 раза больше аргинина по сравнению с </a:t>
            </a:r>
            <a:r>
              <a:rPr lang="ru-RU" sz="1200" b="0" i="0" u="none" strike="noStrike" kern="1200" baseline="0" dirty="0" err="1">
                <a:solidFill>
                  <a:schemeClr val="tx1"/>
                </a:solidFill>
                <a:latin typeface="+mn-lt"/>
                <a:ea typeface="+mn-ea"/>
                <a:cs typeface="+mn-cs"/>
              </a:rPr>
              <a:t>Нутризоном</a:t>
            </a:r>
            <a:r>
              <a:rPr lang="ru-RU" sz="1200" b="0" i="0" u="none" strike="noStrike" kern="1200" baseline="0" dirty="0">
                <a:solidFill>
                  <a:schemeClr val="tx1"/>
                </a:solidFill>
                <a:latin typeface="+mn-lt"/>
                <a:ea typeface="+mn-ea"/>
                <a:cs typeface="+mn-cs"/>
              </a:rPr>
              <a:t>.  В 2 раза Цинка, в 4 раза вит С , в 7 раз вита Е . 4 степени пролежней, со 2ой рекомендуется :</a:t>
            </a:r>
          </a:p>
          <a:p>
            <a:endParaRPr lang="ru-RU"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Provide </a:t>
            </a:r>
            <a:r>
              <a:rPr lang="en-US" sz="1200" b="1" i="0" u="none" strike="noStrike" kern="1200" baseline="0" dirty="0">
                <a:solidFill>
                  <a:schemeClr val="tx1"/>
                </a:solidFill>
                <a:latin typeface="+mn-lt"/>
                <a:ea typeface="+mn-ea"/>
                <a:cs typeface="+mn-cs"/>
              </a:rPr>
              <a:t>high-calorie, high-protein, arginine, zinc and antioxidant oral nutritional supplements or enteral formula for adults with a category/Stage II or greater pressure injury</a:t>
            </a:r>
            <a:r>
              <a:rPr lang="ru-RU" sz="1200" b="1"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who are malnourished or at risk of malnutrition (B1,↑*)</a:t>
            </a:r>
            <a:endParaRPr lang="ru-RU" sz="1200" b="0" i="0" u="none" strike="noStrike" kern="1200" baseline="0" dirty="0">
              <a:solidFill>
                <a:schemeClr val="tx1"/>
              </a:solidFill>
              <a:latin typeface="+mn-lt"/>
              <a:ea typeface="+mn-ea"/>
              <a:cs typeface="+mn-cs"/>
            </a:endParaRPr>
          </a:p>
          <a:p>
            <a:endParaRPr lang="ru-RU"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the chapter on nutritional recommendations, patients with or at risk of a pressure injury should receive a comprehensive nutrition assessment (4.2) and an individualized nutrition care plan (4.3). Furthermore, in 1.10 . </a:t>
            </a:r>
            <a:endParaRPr lang="ru-RU"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it is recommended to consider the impact of impaired nutritional status on the risk of pressure injuries. The nutritional status is mentioned again as a factor that could influence a patients’ </a:t>
            </a:r>
            <a:endParaRPr lang="ru-RU" dirty="0"/>
          </a:p>
        </p:txBody>
      </p:sp>
      <p:sp>
        <p:nvSpPr>
          <p:cNvPr id="4" name="Номер слайда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77BB35-367F-4A5E-969A-0578F69E06AB}"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4898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FC5CEA-5E83-497B-B794-1BD68B6D2F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69068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3.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8.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43973-B858-41D6-BC07-80B663AFBE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ru-RU"/>
          </a:p>
        </p:txBody>
      </p:sp>
      <p:sp>
        <p:nvSpPr>
          <p:cNvPr id="3" name="Subtitle 2">
            <a:extLst>
              <a:ext uri="{FF2B5EF4-FFF2-40B4-BE49-F238E27FC236}">
                <a16:creationId xmlns:a16="http://schemas.microsoft.com/office/drawing/2014/main" id="{7282DDCC-A818-4D4F-8027-B2E5EA0D258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ru-RU"/>
          </a:p>
        </p:txBody>
      </p:sp>
      <p:sp>
        <p:nvSpPr>
          <p:cNvPr id="4" name="Date Placeholder 3">
            <a:extLst>
              <a:ext uri="{FF2B5EF4-FFF2-40B4-BE49-F238E27FC236}">
                <a16:creationId xmlns:a16="http://schemas.microsoft.com/office/drawing/2014/main" id="{750123B0-8402-4B7A-B044-962194F47A5D}"/>
              </a:ext>
            </a:extLst>
          </p:cNvPr>
          <p:cNvSpPr>
            <a:spLocks noGrp="1"/>
          </p:cNvSpPr>
          <p:nvPr>
            <p:ph type="dt" sz="half" idx="10"/>
          </p:nvPr>
        </p:nvSpPr>
        <p:spPr/>
        <p:txBody>
          <a:bodyPr/>
          <a:lstStyle/>
          <a:p>
            <a:fld id="{CE5464F8-692C-4960-B2C2-299D4D7C1011}" type="datetimeFigureOut">
              <a:rPr lang="ru-RU" smtClean="0"/>
              <a:t>26.06.2025</a:t>
            </a:fld>
            <a:endParaRPr lang="ru-RU"/>
          </a:p>
        </p:txBody>
      </p:sp>
      <p:sp>
        <p:nvSpPr>
          <p:cNvPr id="5" name="Footer Placeholder 4">
            <a:extLst>
              <a:ext uri="{FF2B5EF4-FFF2-40B4-BE49-F238E27FC236}">
                <a16:creationId xmlns:a16="http://schemas.microsoft.com/office/drawing/2014/main" id="{B475A096-2D2A-419E-BA68-982B93468A21}"/>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a16="http://schemas.microsoft.com/office/drawing/2014/main" id="{6146DE41-17E2-4BFD-9619-CF15A67A7375}"/>
              </a:ext>
            </a:extLst>
          </p:cNvPr>
          <p:cNvSpPr>
            <a:spLocks noGrp="1"/>
          </p:cNvSpPr>
          <p:nvPr>
            <p:ph type="sldNum" sz="quarter" idx="12"/>
          </p:nvPr>
        </p:nvSpPr>
        <p:spPr/>
        <p:txBody>
          <a:bodyPr/>
          <a:lstStyle/>
          <a:p>
            <a:fld id="{37C0D39F-5BA7-4316-AEA5-EEFC02746E77}" type="slidenum">
              <a:rPr lang="ru-RU" smtClean="0"/>
              <a:t>‹#›</a:t>
            </a:fld>
            <a:endParaRPr lang="ru-RU"/>
          </a:p>
        </p:txBody>
      </p:sp>
    </p:spTree>
    <p:extLst>
      <p:ext uri="{BB962C8B-B14F-4D97-AF65-F5344CB8AC3E}">
        <p14:creationId xmlns:p14="http://schemas.microsoft.com/office/powerpoint/2010/main" val="1597772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9D301-84CB-4795-933D-77C3B32263C9}"/>
              </a:ext>
            </a:extLst>
          </p:cNvPr>
          <p:cNvSpPr>
            <a:spLocks noGrp="1"/>
          </p:cNvSpPr>
          <p:nvPr>
            <p:ph type="title"/>
          </p:nvPr>
        </p:nvSpPr>
        <p:spPr/>
        <p:txBody>
          <a:bodyPr/>
          <a:lstStyle/>
          <a:p>
            <a:r>
              <a:rPr lang="en-US"/>
              <a:t>Click to edit Master title style</a:t>
            </a:r>
            <a:endParaRPr lang="ru-RU"/>
          </a:p>
        </p:txBody>
      </p:sp>
      <p:sp>
        <p:nvSpPr>
          <p:cNvPr id="3" name="Content Placeholder 2">
            <a:extLst>
              <a:ext uri="{FF2B5EF4-FFF2-40B4-BE49-F238E27FC236}">
                <a16:creationId xmlns:a16="http://schemas.microsoft.com/office/drawing/2014/main" id="{5980838C-7C70-4F54-8C53-88D0FE14AB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a:extLst>
              <a:ext uri="{FF2B5EF4-FFF2-40B4-BE49-F238E27FC236}">
                <a16:creationId xmlns:a16="http://schemas.microsoft.com/office/drawing/2014/main" id="{36D60517-A62C-4CFF-B451-1D11BB95FA1A}"/>
              </a:ext>
            </a:extLst>
          </p:cNvPr>
          <p:cNvSpPr>
            <a:spLocks noGrp="1"/>
          </p:cNvSpPr>
          <p:nvPr>
            <p:ph type="dt" sz="half" idx="10"/>
          </p:nvPr>
        </p:nvSpPr>
        <p:spPr/>
        <p:txBody>
          <a:bodyPr/>
          <a:lstStyle/>
          <a:p>
            <a:fld id="{CE5464F8-692C-4960-B2C2-299D4D7C1011}" type="datetimeFigureOut">
              <a:rPr lang="ru-RU" smtClean="0"/>
              <a:t>26.06.2025</a:t>
            </a:fld>
            <a:endParaRPr lang="ru-RU"/>
          </a:p>
        </p:txBody>
      </p:sp>
      <p:sp>
        <p:nvSpPr>
          <p:cNvPr id="5" name="Footer Placeholder 4">
            <a:extLst>
              <a:ext uri="{FF2B5EF4-FFF2-40B4-BE49-F238E27FC236}">
                <a16:creationId xmlns:a16="http://schemas.microsoft.com/office/drawing/2014/main" id="{4A52E521-C0B3-4E42-B0CA-845F8F9C78F7}"/>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a16="http://schemas.microsoft.com/office/drawing/2014/main" id="{2DCDA9AA-85D3-4321-8595-8CEF17E6D297}"/>
              </a:ext>
            </a:extLst>
          </p:cNvPr>
          <p:cNvSpPr>
            <a:spLocks noGrp="1"/>
          </p:cNvSpPr>
          <p:nvPr>
            <p:ph type="sldNum" sz="quarter" idx="12"/>
          </p:nvPr>
        </p:nvSpPr>
        <p:spPr/>
        <p:txBody>
          <a:bodyPr/>
          <a:lstStyle/>
          <a:p>
            <a:fld id="{37C0D39F-5BA7-4316-AEA5-EEFC02746E77}" type="slidenum">
              <a:rPr lang="ru-RU" smtClean="0"/>
              <a:t>‹#›</a:t>
            </a:fld>
            <a:endParaRPr lang="ru-RU"/>
          </a:p>
        </p:txBody>
      </p:sp>
    </p:spTree>
    <p:extLst>
      <p:ext uri="{BB962C8B-B14F-4D97-AF65-F5344CB8AC3E}">
        <p14:creationId xmlns:p14="http://schemas.microsoft.com/office/powerpoint/2010/main" val="1960660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43133-C452-4B9C-9C90-D3557D94184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ru-RU"/>
          </a:p>
        </p:txBody>
      </p:sp>
      <p:sp>
        <p:nvSpPr>
          <p:cNvPr id="3" name="Text Placeholder 2">
            <a:extLst>
              <a:ext uri="{FF2B5EF4-FFF2-40B4-BE49-F238E27FC236}">
                <a16:creationId xmlns:a16="http://schemas.microsoft.com/office/drawing/2014/main" id="{595C83B6-69F8-444B-B57E-5F2D8B81C3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F79293C-1E1B-48F3-A958-58C964294A4F}"/>
              </a:ext>
            </a:extLst>
          </p:cNvPr>
          <p:cNvSpPr>
            <a:spLocks noGrp="1"/>
          </p:cNvSpPr>
          <p:nvPr>
            <p:ph type="dt" sz="half" idx="10"/>
          </p:nvPr>
        </p:nvSpPr>
        <p:spPr/>
        <p:txBody>
          <a:bodyPr/>
          <a:lstStyle/>
          <a:p>
            <a:fld id="{CE5464F8-692C-4960-B2C2-299D4D7C1011}" type="datetimeFigureOut">
              <a:rPr lang="ru-RU" smtClean="0"/>
              <a:t>26.06.2025</a:t>
            </a:fld>
            <a:endParaRPr lang="ru-RU"/>
          </a:p>
        </p:txBody>
      </p:sp>
      <p:sp>
        <p:nvSpPr>
          <p:cNvPr id="5" name="Footer Placeholder 4">
            <a:extLst>
              <a:ext uri="{FF2B5EF4-FFF2-40B4-BE49-F238E27FC236}">
                <a16:creationId xmlns:a16="http://schemas.microsoft.com/office/drawing/2014/main" id="{90D42721-B3CB-4F9C-A30E-025F2F8AA50A}"/>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a16="http://schemas.microsoft.com/office/drawing/2014/main" id="{B378120A-9C3F-4043-B5F2-624C443B7ABB}"/>
              </a:ext>
            </a:extLst>
          </p:cNvPr>
          <p:cNvSpPr>
            <a:spLocks noGrp="1"/>
          </p:cNvSpPr>
          <p:nvPr>
            <p:ph type="sldNum" sz="quarter" idx="12"/>
          </p:nvPr>
        </p:nvSpPr>
        <p:spPr/>
        <p:txBody>
          <a:bodyPr/>
          <a:lstStyle/>
          <a:p>
            <a:fld id="{37C0D39F-5BA7-4316-AEA5-EEFC02746E77}" type="slidenum">
              <a:rPr lang="ru-RU" smtClean="0"/>
              <a:t>‹#›</a:t>
            </a:fld>
            <a:endParaRPr lang="ru-RU"/>
          </a:p>
        </p:txBody>
      </p:sp>
    </p:spTree>
    <p:extLst>
      <p:ext uri="{BB962C8B-B14F-4D97-AF65-F5344CB8AC3E}">
        <p14:creationId xmlns:p14="http://schemas.microsoft.com/office/powerpoint/2010/main" val="1245210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B6A56-08B9-4A4C-9899-CBF52F691FBD}"/>
              </a:ext>
            </a:extLst>
          </p:cNvPr>
          <p:cNvSpPr>
            <a:spLocks noGrp="1"/>
          </p:cNvSpPr>
          <p:nvPr>
            <p:ph type="title"/>
          </p:nvPr>
        </p:nvSpPr>
        <p:spPr/>
        <p:txBody>
          <a:bodyPr/>
          <a:lstStyle/>
          <a:p>
            <a:r>
              <a:rPr lang="en-US"/>
              <a:t>Click to edit Master title style</a:t>
            </a:r>
            <a:endParaRPr lang="ru-RU"/>
          </a:p>
        </p:txBody>
      </p:sp>
      <p:sp>
        <p:nvSpPr>
          <p:cNvPr id="3" name="Content Placeholder 2">
            <a:extLst>
              <a:ext uri="{FF2B5EF4-FFF2-40B4-BE49-F238E27FC236}">
                <a16:creationId xmlns:a16="http://schemas.microsoft.com/office/drawing/2014/main" id="{419697DA-A5EA-4736-827A-4CDD578A239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Content Placeholder 3">
            <a:extLst>
              <a:ext uri="{FF2B5EF4-FFF2-40B4-BE49-F238E27FC236}">
                <a16:creationId xmlns:a16="http://schemas.microsoft.com/office/drawing/2014/main" id="{7F964A96-CC57-4E1B-9B64-4C90F86CB3B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Date Placeholder 4">
            <a:extLst>
              <a:ext uri="{FF2B5EF4-FFF2-40B4-BE49-F238E27FC236}">
                <a16:creationId xmlns:a16="http://schemas.microsoft.com/office/drawing/2014/main" id="{EFB998E0-E05A-4C28-9667-DBE60C3A4582}"/>
              </a:ext>
            </a:extLst>
          </p:cNvPr>
          <p:cNvSpPr>
            <a:spLocks noGrp="1"/>
          </p:cNvSpPr>
          <p:nvPr>
            <p:ph type="dt" sz="half" idx="10"/>
          </p:nvPr>
        </p:nvSpPr>
        <p:spPr/>
        <p:txBody>
          <a:bodyPr/>
          <a:lstStyle/>
          <a:p>
            <a:fld id="{CE5464F8-692C-4960-B2C2-299D4D7C1011}" type="datetimeFigureOut">
              <a:rPr lang="ru-RU" smtClean="0"/>
              <a:t>26.06.2025</a:t>
            </a:fld>
            <a:endParaRPr lang="ru-RU"/>
          </a:p>
        </p:txBody>
      </p:sp>
      <p:sp>
        <p:nvSpPr>
          <p:cNvPr id="6" name="Footer Placeholder 5">
            <a:extLst>
              <a:ext uri="{FF2B5EF4-FFF2-40B4-BE49-F238E27FC236}">
                <a16:creationId xmlns:a16="http://schemas.microsoft.com/office/drawing/2014/main" id="{2CAB045A-D702-4ACD-B034-02A66A7306F7}"/>
              </a:ext>
            </a:extLst>
          </p:cNvPr>
          <p:cNvSpPr>
            <a:spLocks noGrp="1"/>
          </p:cNvSpPr>
          <p:nvPr>
            <p:ph type="ftr" sz="quarter" idx="11"/>
          </p:nvPr>
        </p:nvSpPr>
        <p:spPr/>
        <p:txBody>
          <a:bodyPr/>
          <a:lstStyle/>
          <a:p>
            <a:endParaRPr lang="ru-RU"/>
          </a:p>
        </p:txBody>
      </p:sp>
      <p:sp>
        <p:nvSpPr>
          <p:cNvPr id="7" name="Slide Number Placeholder 6">
            <a:extLst>
              <a:ext uri="{FF2B5EF4-FFF2-40B4-BE49-F238E27FC236}">
                <a16:creationId xmlns:a16="http://schemas.microsoft.com/office/drawing/2014/main" id="{505E63F8-7E79-42DE-8478-A04A0C5E6984}"/>
              </a:ext>
            </a:extLst>
          </p:cNvPr>
          <p:cNvSpPr>
            <a:spLocks noGrp="1"/>
          </p:cNvSpPr>
          <p:nvPr>
            <p:ph type="sldNum" sz="quarter" idx="12"/>
          </p:nvPr>
        </p:nvSpPr>
        <p:spPr/>
        <p:txBody>
          <a:bodyPr/>
          <a:lstStyle/>
          <a:p>
            <a:fld id="{37C0D39F-5BA7-4316-AEA5-EEFC02746E77}" type="slidenum">
              <a:rPr lang="ru-RU" smtClean="0"/>
              <a:t>‹#›</a:t>
            </a:fld>
            <a:endParaRPr lang="ru-RU"/>
          </a:p>
        </p:txBody>
      </p:sp>
    </p:spTree>
    <p:extLst>
      <p:ext uri="{BB962C8B-B14F-4D97-AF65-F5344CB8AC3E}">
        <p14:creationId xmlns:p14="http://schemas.microsoft.com/office/powerpoint/2010/main" val="2435873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661D5-23AC-4A2E-89AC-95C11A36D23D}"/>
              </a:ext>
            </a:extLst>
          </p:cNvPr>
          <p:cNvSpPr>
            <a:spLocks noGrp="1"/>
          </p:cNvSpPr>
          <p:nvPr>
            <p:ph type="title"/>
          </p:nvPr>
        </p:nvSpPr>
        <p:spPr>
          <a:xfrm>
            <a:off x="839788" y="365125"/>
            <a:ext cx="10515600" cy="1325563"/>
          </a:xfrm>
        </p:spPr>
        <p:txBody>
          <a:bodyPr/>
          <a:lstStyle/>
          <a:p>
            <a:r>
              <a:rPr lang="en-US"/>
              <a:t>Click to edit Master title style</a:t>
            </a:r>
            <a:endParaRPr lang="ru-RU"/>
          </a:p>
        </p:txBody>
      </p:sp>
      <p:sp>
        <p:nvSpPr>
          <p:cNvPr id="3" name="Text Placeholder 2">
            <a:extLst>
              <a:ext uri="{FF2B5EF4-FFF2-40B4-BE49-F238E27FC236}">
                <a16:creationId xmlns:a16="http://schemas.microsoft.com/office/drawing/2014/main" id="{146B2FF8-A0B8-4906-9FC7-1D806D1937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C5081B-E8D0-4D06-A179-CB7F34DB4B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Text Placeholder 4">
            <a:extLst>
              <a:ext uri="{FF2B5EF4-FFF2-40B4-BE49-F238E27FC236}">
                <a16:creationId xmlns:a16="http://schemas.microsoft.com/office/drawing/2014/main" id="{B9C47AF4-6290-47A8-A415-CAF046235A4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FF4967D-4E6A-468C-A529-5C316C201F4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7" name="Date Placeholder 6">
            <a:extLst>
              <a:ext uri="{FF2B5EF4-FFF2-40B4-BE49-F238E27FC236}">
                <a16:creationId xmlns:a16="http://schemas.microsoft.com/office/drawing/2014/main" id="{B781725B-64B0-476E-BBB5-8F7D38EBCB64}"/>
              </a:ext>
            </a:extLst>
          </p:cNvPr>
          <p:cNvSpPr>
            <a:spLocks noGrp="1"/>
          </p:cNvSpPr>
          <p:nvPr>
            <p:ph type="dt" sz="half" idx="10"/>
          </p:nvPr>
        </p:nvSpPr>
        <p:spPr/>
        <p:txBody>
          <a:bodyPr/>
          <a:lstStyle/>
          <a:p>
            <a:fld id="{CE5464F8-692C-4960-B2C2-299D4D7C1011}" type="datetimeFigureOut">
              <a:rPr lang="ru-RU" smtClean="0"/>
              <a:t>26.06.2025</a:t>
            </a:fld>
            <a:endParaRPr lang="ru-RU"/>
          </a:p>
        </p:txBody>
      </p:sp>
      <p:sp>
        <p:nvSpPr>
          <p:cNvPr id="8" name="Footer Placeholder 7">
            <a:extLst>
              <a:ext uri="{FF2B5EF4-FFF2-40B4-BE49-F238E27FC236}">
                <a16:creationId xmlns:a16="http://schemas.microsoft.com/office/drawing/2014/main" id="{F9B4AC4E-901A-4167-941E-9759683608A9}"/>
              </a:ext>
            </a:extLst>
          </p:cNvPr>
          <p:cNvSpPr>
            <a:spLocks noGrp="1"/>
          </p:cNvSpPr>
          <p:nvPr>
            <p:ph type="ftr" sz="quarter" idx="11"/>
          </p:nvPr>
        </p:nvSpPr>
        <p:spPr/>
        <p:txBody>
          <a:bodyPr/>
          <a:lstStyle/>
          <a:p>
            <a:endParaRPr lang="ru-RU"/>
          </a:p>
        </p:txBody>
      </p:sp>
      <p:sp>
        <p:nvSpPr>
          <p:cNvPr id="9" name="Slide Number Placeholder 8">
            <a:extLst>
              <a:ext uri="{FF2B5EF4-FFF2-40B4-BE49-F238E27FC236}">
                <a16:creationId xmlns:a16="http://schemas.microsoft.com/office/drawing/2014/main" id="{13C07C2E-6E7C-4639-BB3F-521C254AAC0A}"/>
              </a:ext>
            </a:extLst>
          </p:cNvPr>
          <p:cNvSpPr>
            <a:spLocks noGrp="1"/>
          </p:cNvSpPr>
          <p:nvPr>
            <p:ph type="sldNum" sz="quarter" idx="12"/>
          </p:nvPr>
        </p:nvSpPr>
        <p:spPr/>
        <p:txBody>
          <a:bodyPr/>
          <a:lstStyle/>
          <a:p>
            <a:fld id="{37C0D39F-5BA7-4316-AEA5-EEFC02746E77}" type="slidenum">
              <a:rPr lang="ru-RU" smtClean="0"/>
              <a:t>‹#›</a:t>
            </a:fld>
            <a:endParaRPr lang="ru-RU"/>
          </a:p>
        </p:txBody>
      </p:sp>
    </p:spTree>
    <p:extLst>
      <p:ext uri="{BB962C8B-B14F-4D97-AF65-F5344CB8AC3E}">
        <p14:creationId xmlns:p14="http://schemas.microsoft.com/office/powerpoint/2010/main" val="2544555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96628-AA6F-4E29-B781-617BB3127744}"/>
              </a:ext>
            </a:extLst>
          </p:cNvPr>
          <p:cNvSpPr>
            <a:spLocks noGrp="1"/>
          </p:cNvSpPr>
          <p:nvPr>
            <p:ph type="title"/>
          </p:nvPr>
        </p:nvSpPr>
        <p:spPr/>
        <p:txBody>
          <a:bodyPr/>
          <a:lstStyle/>
          <a:p>
            <a:r>
              <a:rPr lang="en-US"/>
              <a:t>Click to edit Master title style</a:t>
            </a:r>
            <a:endParaRPr lang="ru-RU"/>
          </a:p>
        </p:txBody>
      </p:sp>
      <p:sp>
        <p:nvSpPr>
          <p:cNvPr id="3" name="Date Placeholder 2">
            <a:extLst>
              <a:ext uri="{FF2B5EF4-FFF2-40B4-BE49-F238E27FC236}">
                <a16:creationId xmlns:a16="http://schemas.microsoft.com/office/drawing/2014/main" id="{B692907F-7ED2-44D4-A31D-D49F51A43557}"/>
              </a:ext>
            </a:extLst>
          </p:cNvPr>
          <p:cNvSpPr>
            <a:spLocks noGrp="1"/>
          </p:cNvSpPr>
          <p:nvPr>
            <p:ph type="dt" sz="half" idx="10"/>
          </p:nvPr>
        </p:nvSpPr>
        <p:spPr/>
        <p:txBody>
          <a:bodyPr/>
          <a:lstStyle/>
          <a:p>
            <a:fld id="{CE5464F8-692C-4960-B2C2-299D4D7C1011}" type="datetimeFigureOut">
              <a:rPr lang="ru-RU" smtClean="0"/>
              <a:t>26.06.2025</a:t>
            </a:fld>
            <a:endParaRPr lang="ru-RU"/>
          </a:p>
        </p:txBody>
      </p:sp>
      <p:sp>
        <p:nvSpPr>
          <p:cNvPr id="4" name="Footer Placeholder 3">
            <a:extLst>
              <a:ext uri="{FF2B5EF4-FFF2-40B4-BE49-F238E27FC236}">
                <a16:creationId xmlns:a16="http://schemas.microsoft.com/office/drawing/2014/main" id="{C7A5288D-7048-4EFE-B474-732FE32B3FBE}"/>
              </a:ext>
            </a:extLst>
          </p:cNvPr>
          <p:cNvSpPr>
            <a:spLocks noGrp="1"/>
          </p:cNvSpPr>
          <p:nvPr>
            <p:ph type="ftr" sz="quarter" idx="11"/>
          </p:nvPr>
        </p:nvSpPr>
        <p:spPr/>
        <p:txBody>
          <a:bodyPr/>
          <a:lstStyle/>
          <a:p>
            <a:endParaRPr lang="ru-RU"/>
          </a:p>
        </p:txBody>
      </p:sp>
      <p:sp>
        <p:nvSpPr>
          <p:cNvPr id="5" name="Slide Number Placeholder 4">
            <a:extLst>
              <a:ext uri="{FF2B5EF4-FFF2-40B4-BE49-F238E27FC236}">
                <a16:creationId xmlns:a16="http://schemas.microsoft.com/office/drawing/2014/main" id="{F528763C-7FA9-4366-9DBA-35AB21407925}"/>
              </a:ext>
            </a:extLst>
          </p:cNvPr>
          <p:cNvSpPr>
            <a:spLocks noGrp="1"/>
          </p:cNvSpPr>
          <p:nvPr>
            <p:ph type="sldNum" sz="quarter" idx="12"/>
          </p:nvPr>
        </p:nvSpPr>
        <p:spPr/>
        <p:txBody>
          <a:bodyPr/>
          <a:lstStyle/>
          <a:p>
            <a:fld id="{37C0D39F-5BA7-4316-AEA5-EEFC02746E77}" type="slidenum">
              <a:rPr lang="ru-RU" smtClean="0"/>
              <a:t>‹#›</a:t>
            </a:fld>
            <a:endParaRPr lang="ru-RU"/>
          </a:p>
        </p:txBody>
      </p:sp>
    </p:spTree>
    <p:extLst>
      <p:ext uri="{BB962C8B-B14F-4D97-AF65-F5344CB8AC3E}">
        <p14:creationId xmlns:p14="http://schemas.microsoft.com/office/powerpoint/2010/main" val="1493733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6A87F5-FED0-4E7B-9194-7E336795464B}"/>
              </a:ext>
            </a:extLst>
          </p:cNvPr>
          <p:cNvSpPr>
            <a:spLocks noGrp="1"/>
          </p:cNvSpPr>
          <p:nvPr>
            <p:ph type="dt" sz="half" idx="10"/>
          </p:nvPr>
        </p:nvSpPr>
        <p:spPr/>
        <p:txBody>
          <a:bodyPr/>
          <a:lstStyle/>
          <a:p>
            <a:fld id="{CE5464F8-692C-4960-B2C2-299D4D7C1011}" type="datetimeFigureOut">
              <a:rPr lang="ru-RU" smtClean="0"/>
              <a:t>26.06.2025</a:t>
            </a:fld>
            <a:endParaRPr lang="ru-RU"/>
          </a:p>
        </p:txBody>
      </p:sp>
      <p:sp>
        <p:nvSpPr>
          <p:cNvPr id="3" name="Footer Placeholder 2">
            <a:extLst>
              <a:ext uri="{FF2B5EF4-FFF2-40B4-BE49-F238E27FC236}">
                <a16:creationId xmlns:a16="http://schemas.microsoft.com/office/drawing/2014/main" id="{5D110F11-B442-4EA0-9F6D-64A0BA13D117}"/>
              </a:ext>
            </a:extLst>
          </p:cNvPr>
          <p:cNvSpPr>
            <a:spLocks noGrp="1"/>
          </p:cNvSpPr>
          <p:nvPr>
            <p:ph type="ftr" sz="quarter" idx="11"/>
          </p:nvPr>
        </p:nvSpPr>
        <p:spPr/>
        <p:txBody>
          <a:bodyPr/>
          <a:lstStyle/>
          <a:p>
            <a:endParaRPr lang="ru-RU"/>
          </a:p>
        </p:txBody>
      </p:sp>
      <p:sp>
        <p:nvSpPr>
          <p:cNvPr id="4" name="Slide Number Placeholder 3">
            <a:extLst>
              <a:ext uri="{FF2B5EF4-FFF2-40B4-BE49-F238E27FC236}">
                <a16:creationId xmlns:a16="http://schemas.microsoft.com/office/drawing/2014/main" id="{342B7AE2-37E7-462C-89C3-2BBEFEFC4729}"/>
              </a:ext>
            </a:extLst>
          </p:cNvPr>
          <p:cNvSpPr>
            <a:spLocks noGrp="1"/>
          </p:cNvSpPr>
          <p:nvPr>
            <p:ph type="sldNum" sz="quarter" idx="12"/>
          </p:nvPr>
        </p:nvSpPr>
        <p:spPr/>
        <p:txBody>
          <a:bodyPr/>
          <a:lstStyle/>
          <a:p>
            <a:fld id="{37C0D39F-5BA7-4316-AEA5-EEFC02746E77}" type="slidenum">
              <a:rPr lang="ru-RU" smtClean="0"/>
              <a:t>‹#›</a:t>
            </a:fld>
            <a:endParaRPr lang="ru-RU"/>
          </a:p>
        </p:txBody>
      </p:sp>
    </p:spTree>
    <p:extLst>
      <p:ext uri="{BB962C8B-B14F-4D97-AF65-F5344CB8AC3E}">
        <p14:creationId xmlns:p14="http://schemas.microsoft.com/office/powerpoint/2010/main" val="36286566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FAFBB-0939-4E3E-94BB-9DC23E6CC0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ru-RU"/>
          </a:p>
        </p:txBody>
      </p:sp>
      <p:sp>
        <p:nvSpPr>
          <p:cNvPr id="3" name="Content Placeholder 2">
            <a:extLst>
              <a:ext uri="{FF2B5EF4-FFF2-40B4-BE49-F238E27FC236}">
                <a16:creationId xmlns:a16="http://schemas.microsoft.com/office/drawing/2014/main" id="{A7F92505-31AE-4022-8B16-C610219768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Text Placeholder 3">
            <a:extLst>
              <a:ext uri="{FF2B5EF4-FFF2-40B4-BE49-F238E27FC236}">
                <a16:creationId xmlns:a16="http://schemas.microsoft.com/office/drawing/2014/main" id="{533BF42A-C1A0-43CA-9A07-1884E0B367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EBFD7B-5BD2-4DBE-9544-17BEC490A64E}"/>
              </a:ext>
            </a:extLst>
          </p:cNvPr>
          <p:cNvSpPr>
            <a:spLocks noGrp="1"/>
          </p:cNvSpPr>
          <p:nvPr>
            <p:ph type="dt" sz="half" idx="10"/>
          </p:nvPr>
        </p:nvSpPr>
        <p:spPr/>
        <p:txBody>
          <a:bodyPr/>
          <a:lstStyle/>
          <a:p>
            <a:fld id="{CE5464F8-692C-4960-B2C2-299D4D7C1011}" type="datetimeFigureOut">
              <a:rPr lang="ru-RU" smtClean="0"/>
              <a:t>26.06.2025</a:t>
            </a:fld>
            <a:endParaRPr lang="ru-RU"/>
          </a:p>
        </p:txBody>
      </p:sp>
      <p:sp>
        <p:nvSpPr>
          <p:cNvPr id="6" name="Footer Placeholder 5">
            <a:extLst>
              <a:ext uri="{FF2B5EF4-FFF2-40B4-BE49-F238E27FC236}">
                <a16:creationId xmlns:a16="http://schemas.microsoft.com/office/drawing/2014/main" id="{47754EE0-28EF-4D64-849D-A4B155E5CE67}"/>
              </a:ext>
            </a:extLst>
          </p:cNvPr>
          <p:cNvSpPr>
            <a:spLocks noGrp="1"/>
          </p:cNvSpPr>
          <p:nvPr>
            <p:ph type="ftr" sz="quarter" idx="11"/>
          </p:nvPr>
        </p:nvSpPr>
        <p:spPr/>
        <p:txBody>
          <a:bodyPr/>
          <a:lstStyle/>
          <a:p>
            <a:endParaRPr lang="ru-RU"/>
          </a:p>
        </p:txBody>
      </p:sp>
      <p:sp>
        <p:nvSpPr>
          <p:cNvPr id="7" name="Slide Number Placeholder 6">
            <a:extLst>
              <a:ext uri="{FF2B5EF4-FFF2-40B4-BE49-F238E27FC236}">
                <a16:creationId xmlns:a16="http://schemas.microsoft.com/office/drawing/2014/main" id="{2434E356-7AE4-4554-8305-CB968DFB588C}"/>
              </a:ext>
            </a:extLst>
          </p:cNvPr>
          <p:cNvSpPr>
            <a:spLocks noGrp="1"/>
          </p:cNvSpPr>
          <p:nvPr>
            <p:ph type="sldNum" sz="quarter" idx="12"/>
          </p:nvPr>
        </p:nvSpPr>
        <p:spPr/>
        <p:txBody>
          <a:bodyPr/>
          <a:lstStyle/>
          <a:p>
            <a:fld id="{37C0D39F-5BA7-4316-AEA5-EEFC02746E77}" type="slidenum">
              <a:rPr lang="ru-RU" smtClean="0"/>
              <a:t>‹#›</a:t>
            </a:fld>
            <a:endParaRPr lang="ru-RU"/>
          </a:p>
        </p:txBody>
      </p:sp>
    </p:spTree>
    <p:extLst>
      <p:ext uri="{BB962C8B-B14F-4D97-AF65-F5344CB8AC3E}">
        <p14:creationId xmlns:p14="http://schemas.microsoft.com/office/powerpoint/2010/main" val="3017463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8DE05-4ECA-4496-A653-DF7C7610BF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ru-RU"/>
          </a:p>
        </p:txBody>
      </p:sp>
      <p:sp>
        <p:nvSpPr>
          <p:cNvPr id="3" name="Picture Placeholder 2">
            <a:extLst>
              <a:ext uri="{FF2B5EF4-FFF2-40B4-BE49-F238E27FC236}">
                <a16:creationId xmlns:a16="http://schemas.microsoft.com/office/drawing/2014/main" id="{EAE9CBD4-92E6-4548-B8E7-921DC11CEC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Text Placeholder 3">
            <a:extLst>
              <a:ext uri="{FF2B5EF4-FFF2-40B4-BE49-F238E27FC236}">
                <a16:creationId xmlns:a16="http://schemas.microsoft.com/office/drawing/2014/main" id="{B79886C4-BE1E-41F6-8739-210F8687FC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34EE41-C2E1-4E69-83C4-3F929A823EEE}"/>
              </a:ext>
            </a:extLst>
          </p:cNvPr>
          <p:cNvSpPr>
            <a:spLocks noGrp="1"/>
          </p:cNvSpPr>
          <p:nvPr>
            <p:ph type="dt" sz="half" idx="10"/>
          </p:nvPr>
        </p:nvSpPr>
        <p:spPr/>
        <p:txBody>
          <a:bodyPr/>
          <a:lstStyle/>
          <a:p>
            <a:fld id="{CE5464F8-692C-4960-B2C2-299D4D7C1011}" type="datetimeFigureOut">
              <a:rPr lang="ru-RU" smtClean="0"/>
              <a:t>26.06.2025</a:t>
            </a:fld>
            <a:endParaRPr lang="ru-RU"/>
          </a:p>
        </p:txBody>
      </p:sp>
      <p:sp>
        <p:nvSpPr>
          <p:cNvPr id="6" name="Footer Placeholder 5">
            <a:extLst>
              <a:ext uri="{FF2B5EF4-FFF2-40B4-BE49-F238E27FC236}">
                <a16:creationId xmlns:a16="http://schemas.microsoft.com/office/drawing/2014/main" id="{18818AE3-BBBC-4A14-A5D6-401777C6D7CA}"/>
              </a:ext>
            </a:extLst>
          </p:cNvPr>
          <p:cNvSpPr>
            <a:spLocks noGrp="1"/>
          </p:cNvSpPr>
          <p:nvPr>
            <p:ph type="ftr" sz="quarter" idx="11"/>
          </p:nvPr>
        </p:nvSpPr>
        <p:spPr/>
        <p:txBody>
          <a:bodyPr/>
          <a:lstStyle/>
          <a:p>
            <a:endParaRPr lang="ru-RU"/>
          </a:p>
        </p:txBody>
      </p:sp>
      <p:sp>
        <p:nvSpPr>
          <p:cNvPr id="7" name="Slide Number Placeholder 6">
            <a:extLst>
              <a:ext uri="{FF2B5EF4-FFF2-40B4-BE49-F238E27FC236}">
                <a16:creationId xmlns:a16="http://schemas.microsoft.com/office/drawing/2014/main" id="{ABF71A60-80E8-444D-A33B-A93C050E4480}"/>
              </a:ext>
            </a:extLst>
          </p:cNvPr>
          <p:cNvSpPr>
            <a:spLocks noGrp="1"/>
          </p:cNvSpPr>
          <p:nvPr>
            <p:ph type="sldNum" sz="quarter" idx="12"/>
          </p:nvPr>
        </p:nvSpPr>
        <p:spPr/>
        <p:txBody>
          <a:bodyPr/>
          <a:lstStyle/>
          <a:p>
            <a:fld id="{37C0D39F-5BA7-4316-AEA5-EEFC02746E77}" type="slidenum">
              <a:rPr lang="ru-RU" smtClean="0"/>
              <a:t>‹#›</a:t>
            </a:fld>
            <a:endParaRPr lang="ru-RU"/>
          </a:p>
        </p:txBody>
      </p:sp>
    </p:spTree>
    <p:extLst>
      <p:ext uri="{BB962C8B-B14F-4D97-AF65-F5344CB8AC3E}">
        <p14:creationId xmlns:p14="http://schemas.microsoft.com/office/powerpoint/2010/main" val="2870346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9590E-44F7-42BF-9EF0-EA4F86F52DD9}"/>
              </a:ext>
            </a:extLst>
          </p:cNvPr>
          <p:cNvSpPr>
            <a:spLocks noGrp="1"/>
          </p:cNvSpPr>
          <p:nvPr>
            <p:ph type="title"/>
          </p:nvPr>
        </p:nvSpPr>
        <p:spPr/>
        <p:txBody>
          <a:bodyPr/>
          <a:lstStyle/>
          <a:p>
            <a:r>
              <a:rPr lang="en-US"/>
              <a:t>Click to edit Master title style</a:t>
            </a:r>
            <a:endParaRPr lang="ru-RU"/>
          </a:p>
        </p:txBody>
      </p:sp>
      <p:sp>
        <p:nvSpPr>
          <p:cNvPr id="3" name="Vertical Text Placeholder 2">
            <a:extLst>
              <a:ext uri="{FF2B5EF4-FFF2-40B4-BE49-F238E27FC236}">
                <a16:creationId xmlns:a16="http://schemas.microsoft.com/office/drawing/2014/main" id="{2E5E7A56-E7B8-4CA8-9C42-89E1E5421D8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a:extLst>
              <a:ext uri="{FF2B5EF4-FFF2-40B4-BE49-F238E27FC236}">
                <a16:creationId xmlns:a16="http://schemas.microsoft.com/office/drawing/2014/main" id="{A6685C42-C696-4255-9E94-96755650CCAA}"/>
              </a:ext>
            </a:extLst>
          </p:cNvPr>
          <p:cNvSpPr>
            <a:spLocks noGrp="1"/>
          </p:cNvSpPr>
          <p:nvPr>
            <p:ph type="dt" sz="half" idx="10"/>
          </p:nvPr>
        </p:nvSpPr>
        <p:spPr/>
        <p:txBody>
          <a:bodyPr/>
          <a:lstStyle/>
          <a:p>
            <a:fld id="{CE5464F8-692C-4960-B2C2-299D4D7C1011}" type="datetimeFigureOut">
              <a:rPr lang="ru-RU" smtClean="0"/>
              <a:t>26.06.2025</a:t>
            </a:fld>
            <a:endParaRPr lang="ru-RU"/>
          </a:p>
        </p:txBody>
      </p:sp>
      <p:sp>
        <p:nvSpPr>
          <p:cNvPr id="5" name="Footer Placeholder 4">
            <a:extLst>
              <a:ext uri="{FF2B5EF4-FFF2-40B4-BE49-F238E27FC236}">
                <a16:creationId xmlns:a16="http://schemas.microsoft.com/office/drawing/2014/main" id="{A640BE8D-D9FF-4A39-95C5-005B0720E251}"/>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a16="http://schemas.microsoft.com/office/drawing/2014/main" id="{81B5CF0A-5F6B-466C-9693-AFD3DC98C24A}"/>
              </a:ext>
            </a:extLst>
          </p:cNvPr>
          <p:cNvSpPr>
            <a:spLocks noGrp="1"/>
          </p:cNvSpPr>
          <p:nvPr>
            <p:ph type="sldNum" sz="quarter" idx="12"/>
          </p:nvPr>
        </p:nvSpPr>
        <p:spPr/>
        <p:txBody>
          <a:bodyPr/>
          <a:lstStyle/>
          <a:p>
            <a:fld id="{37C0D39F-5BA7-4316-AEA5-EEFC02746E77}" type="slidenum">
              <a:rPr lang="ru-RU" smtClean="0"/>
              <a:t>‹#›</a:t>
            </a:fld>
            <a:endParaRPr lang="ru-RU"/>
          </a:p>
        </p:txBody>
      </p:sp>
    </p:spTree>
    <p:extLst>
      <p:ext uri="{BB962C8B-B14F-4D97-AF65-F5344CB8AC3E}">
        <p14:creationId xmlns:p14="http://schemas.microsoft.com/office/powerpoint/2010/main" val="1489144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1F431F-A4AE-42F0-AE8B-ADCF4F1E46B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ru-RU"/>
          </a:p>
        </p:txBody>
      </p:sp>
      <p:sp>
        <p:nvSpPr>
          <p:cNvPr id="3" name="Vertical Text Placeholder 2">
            <a:extLst>
              <a:ext uri="{FF2B5EF4-FFF2-40B4-BE49-F238E27FC236}">
                <a16:creationId xmlns:a16="http://schemas.microsoft.com/office/drawing/2014/main" id="{5E447B1A-3756-4F31-BA2C-C134FCE93F4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a:extLst>
              <a:ext uri="{FF2B5EF4-FFF2-40B4-BE49-F238E27FC236}">
                <a16:creationId xmlns:a16="http://schemas.microsoft.com/office/drawing/2014/main" id="{AABB3DE6-4D7E-4430-B7FC-60465995A081}"/>
              </a:ext>
            </a:extLst>
          </p:cNvPr>
          <p:cNvSpPr>
            <a:spLocks noGrp="1"/>
          </p:cNvSpPr>
          <p:nvPr>
            <p:ph type="dt" sz="half" idx="10"/>
          </p:nvPr>
        </p:nvSpPr>
        <p:spPr/>
        <p:txBody>
          <a:bodyPr/>
          <a:lstStyle/>
          <a:p>
            <a:fld id="{CE5464F8-692C-4960-B2C2-299D4D7C1011}" type="datetimeFigureOut">
              <a:rPr lang="ru-RU" smtClean="0"/>
              <a:t>26.06.2025</a:t>
            </a:fld>
            <a:endParaRPr lang="ru-RU"/>
          </a:p>
        </p:txBody>
      </p:sp>
      <p:sp>
        <p:nvSpPr>
          <p:cNvPr id="5" name="Footer Placeholder 4">
            <a:extLst>
              <a:ext uri="{FF2B5EF4-FFF2-40B4-BE49-F238E27FC236}">
                <a16:creationId xmlns:a16="http://schemas.microsoft.com/office/drawing/2014/main" id="{13683ECD-C053-404B-90A4-E69E52856299}"/>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a16="http://schemas.microsoft.com/office/drawing/2014/main" id="{37271855-C5C9-469B-B9F4-734FB09192C3}"/>
              </a:ext>
            </a:extLst>
          </p:cNvPr>
          <p:cNvSpPr>
            <a:spLocks noGrp="1"/>
          </p:cNvSpPr>
          <p:nvPr>
            <p:ph type="sldNum" sz="quarter" idx="12"/>
          </p:nvPr>
        </p:nvSpPr>
        <p:spPr/>
        <p:txBody>
          <a:bodyPr/>
          <a:lstStyle/>
          <a:p>
            <a:fld id="{37C0D39F-5BA7-4316-AEA5-EEFC02746E77}" type="slidenum">
              <a:rPr lang="ru-RU" smtClean="0"/>
              <a:t>‹#›</a:t>
            </a:fld>
            <a:endParaRPr lang="ru-RU"/>
          </a:p>
        </p:txBody>
      </p:sp>
    </p:spTree>
    <p:extLst>
      <p:ext uri="{BB962C8B-B14F-4D97-AF65-F5344CB8AC3E}">
        <p14:creationId xmlns:p14="http://schemas.microsoft.com/office/powerpoint/2010/main" val="10633528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AAF_Study overview">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FFD8CF-F414-45E7-A4AF-9E8F9E394B48}"/>
              </a:ext>
            </a:extLst>
          </p:cNvPr>
          <p:cNvSpPr>
            <a:spLocks noGrp="1"/>
          </p:cNvSpPr>
          <p:nvPr>
            <p:ph type="title"/>
          </p:nvPr>
        </p:nvSpPr>
        <p:spPr>
          <a:xfrm>
            <a:off x="695325" y="404813"/>
            <a:ext cx="8604250" cy="611187"/>
          </a:xfrm>
        </p:spPr>
        <p:txBody>
          <a:bodyPr/>
          <a:lstStyle/>
          <a:p>
            <a:r>
              <a:rPr lang="nl-NL"/>
              <a:t>Klik om stijl te bewerken</a:t>
            </a:r>
          </a:p>
        </p:txBody>
      </p:sp>
      <p:sp>
        <p:nvSpPr>
          <p:cNvPr id="5" name="Tijdelijke aanduiding voor voettekst 4">
            <a:extLst>
              <a:ext uri="{FF2B5EF4-FFF2-40B4-BE49-F238E27FC236}">
                <a16:creationId xmlns:a16="http://schemas.microsoft.com/office/drawing/2014/main" id="{D9FFFF3B-E3AF-49B1-A8B9-A4353FCF6AA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68DA94D9-12CA-4FE5-B0AF-4233F2517DCA}"/>
              </a:ext>
            </a:extLst>
          </p:cNvPr>
          <p:cNvSpPr>
            <a:spLocks noGrp="1"/>
          </p:cNvSpPr>
          <p:nvPr>
            <p:ph type="sldNum" sz="quarter" idx="12"/>
          </p:nvPr>
        </p:nvSpPr>
        <p:spPr/>
        <p:txBody>
          <a:bodyPr/>
          <a:lstStyle/>
          <a:p>
            <a:fld id="{F697B8F8-248F-4985-81C9-839E291DB61A}" type="slidenum">
              <a:rPr lang="nl-NL" smtClean="0"/>
              <a:pPr/>
              <a:t>‹#›</a:t>
            </a:fld>
            <a:endParaRPr lang="nl-NL"/>
          </a:p>
        </p:txBody>
      </p:sp>
      <p:sp>
        <p:nvSpPr>
          <p:cNvPr id="8" name="Tijdelijke aanduiding voor tekst 6">
            <a:extLst>
              <a:ext uri="{FF2B5EF4-FFF2-40B4-BE49-F238E27FC236}">
                <a16:creationId xmlns:a16="http://schemas.microsoft.com/office/drawing/2014/main" id="{3BF47B18-10E0-4E73-963C-75B7EF544634}"/>
              </a:ext>
            </a:extLst>
          </p:cNvPr>
          <p:cNvSpPr>
            <a:spLocks noGrp="1"/>
          </p:cNvSpPr>
          <p:nvPr>
            <p:ph type="body" sz="quarter" idx="18"/>
          </p:nvPr>
        </p:nvSpPr>
        <p:spPr>
          <a:xfrm>
            <a:off x="695325" y="5842000"/>
            <a:ext cx="6840538" cy="611188"/>
          </a:xfrm>
        </p:spPr>
        <p:txBody>
          <a:bodyPr bIns="0" anchor="b"/>
          <a:lstStyle>
            <a:lvl1pPr marL="179388" indent="-179388">
              <a:spcBef>
                <a:spcPts val="200"/>
              </a:spcBef>
              <a:buFont typeface="+mj-lt"/>
              <a:buAutoNum type="arabicPeriod"/>
              <a:defRPr sz="800" i="1">
                <a:solidFill>
                  <a:schemeClr val="bg1">
                    <a:lumMod val="50000"/>
                  </a:schemeClr>
                </a:solidFill>
              </a:defRPr>
            </a:lvl1pPr>
            <a:lvl2pPr>
              <a:defRPr sz="800"/>
            </a:lvl2pPr>
            <a:lvl3pPr>
              <a:defRPr sz="800"/>
            </a:lvl3pPr>
            <a:lvl4pPr>
              <a:defRPr sz="800"/>
            </a:lvl4pPr>
            <a:lvl5pPr>
              <a:defRPr sz="800"/>
            </a:lvl5pPr>
          </a:lstStyle>
          <a:p>
            <a:pPr lvl="0"/>
            <a:r>
              <a:rPr lang="nl-NL"/>
              <a:t>Klikken om de tekststijl van het model te bewerken</a:t>
            </a:r>
          </a:p>
        </p:txBody>
      </p:sp>
      <p:sp>
        <p:nvSpPr>
          <p:cNvPr id="13" name="Tijdelijke aanduiding voor inhoud 2">
            <a:extLst>
              <a:ext uri="{FF2B5EF4-FFF2-40B4-BE49-F238E27FC236}">
                <a16:creationId xmlns:a16="http://schemas.microsoft.com/office/drawing/2014/main" id="{250E9503-B4B4-43E6-87F2-3DF7F25C3C5F}"/>
              </a:ext>
            </a:extLst>
          </p:cNvPr>
          <p:cNvSpPr>
            <a:spLocks noGrp="1"/>
          </p:cNvSpPr>
          <p:nvPr>
            <p:ph idx="23"/>
          </p:nvPr>
        </p:nvSpPr>
        <p:spPr>
          <a:xfrm>
            <a:off x="7855959" y="2289948"/>
            <a:ext cx="3630988" cy="3552052"/>
          </a:xfrm>
          <a:noFill/>
        </p:spPr>
        <p:txBody>
          <a:bodyPr/>
          <a:lstStyle>
            <a:lvl1pPr>
              <a:defRPr sz="1600"/>
            </a:lvl1pPr>
            <a:lvl2pPr>
              <a:defRPr sz="1600"/>
            </a:lvl2pPr>
            <a:lvl3pPr>
              <a:defRPr sz="2000" b="0"/>
            </a:lvl3pPr>
            <a:lvl4pPr>
              <a:defRPr sz="1400"/>
            </a:lvl4pPr>
            <a:lvl5pPr>
              <a:defRPr sz="14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Rechthoek 3">
            <a:extLst>
              <a:ext uri="{FF2B5EF4-FFF2-40B4-BE49-F238E27FC236}">
                <a16:creationId xmlns:a16="http://schemas.microsoft.com/office/drawing/2014/main" id="{A33E2961-AB37-469F-928E-6EF80CEC92BC}"/>
              </a:ext>
            </a:extLst>
          </p:cNvPr>
          <p:cNvSpPr/>
          <p:nvPr userDrawn="1"/>
        </p:nvSpPr>
        <p:spPr>
          <a:xfrm>
            <a:off x="695325" y="1640745"/>
            <a:ext cx="1058303" cy="369332"/>
          </a:xfrm>
          <a:prstGeom prst="rect">
            <a:avLst/>
          </a:prstGeom>
        </p:spPr>
        <p:txBody>
          <a:bodyPr wrap="none">
            <a:spAutoFit/>
          </a:bodyPr>
          <a:lstStyle/>
          <a:p>
            <a:r>
              <a:rPr lang="en-US" sz="1800" b="1" i="0">
                <a:solidFill>
                  <a:srgbClr val="292929"/>
                </a:solidFill>
              </a:rPr>
              <a:t>Objective</a:t>
            </a:r>
            <a:endParaRPr lang="nl-NL" sz="1800" b="1" i="0">
              <a:solidFill>
                <a:srgbClr val="292929"/>
              </a:solidFill>
            </a:endParaRPr>
          </a:p>
        </p:txBody>
      </p:sp>
      <p:sp>
        <p:nvSpPr>
          <p:cNvPr id="14" name="Rechthoek 13">
            <a:extLst>
              <a:ext uri="{FF2B5EF4-FFF2-40B4-BE49-F238E27FC236}">
                <a16:creationId xmlns:a16="http://schemas.microsoft.com/office/drawing/2014/main" id="{D702E655-91FA-4DE9-AD17-BFA827DBCE47}"/>
              </a:ext>
            </a:extLst>
          </p:cNvPr>
          <p:cNvSpPr/>
          <p:nvPr userDrawn="1"/>
        </p:nvSpPr>
        <p:spPr>
          <a:xfrm>
            <a:off x="695325" y="4210546"/>
            <a:ext cx="976549" cy="369332"/>
          </a:xfrm>
          <a:prstGeom prst="rect">
            <a:avLst/>
          </a:prstGeom>
        </p:spPr>
        <p:txBody>
          <a:bodyPr wrap="none">
            <a:spAutoFit/>
          </a:bodyPr>
          <a:lstStyle/>
          <a:p>
            <a:r>
              <a:rPr lang="en-US" sz="1800" b="1" i="0">
                <a:solidFill>
                  <a:srgbClr val="292929"/>
                </a:solidFill>
              </a:rPr>
              <a:t>Subjects</a:t>
            </a:r>
            <a:endParaRPr lang="nl-NL" sz="1800" b="1" i="0">
              <a:solidFill>
                <a:srgbClr val="292929"/>
              </a:solidFill>
            </a:endParaRPr>
          </a:p>
        </p:txBody>
      </p:sp>
      <p:sp>
        <p:nvSpPr>
          <p:cNvPr id="15" name="Rechthoek 14">
            <a:extLst>
              <a:ext uri="{FF2B5EF4-FFF2-40B4-BE49-F238E27FC236}">
                <a16:creationId xmlns:a16="http://schemas.microsoft.com/office/drawing/2014/main" id="{C40B043B-CDA9-45E1-8873-16BC1597429B}"/>
              </a:ext>
            </a:extLst>
          </p:cNvPr>
          <p:cNvSpPr/>
          <p:nvPr userDrawn="1"/>
        </p:nvSpPr>
        <p:spPr>
          <a:xfrm>
            <a:off x="4273333" y="1640744"/>
            <a:ext cx="813043" cy="369332"/>
          </a:xfrm>
          <a:prstGeom prst="rect">
            <a:avLst/>
          </a:prstGeom>
        </p:spPr>
        <p:txBody>
          <a:bodyPr wrap="none">
            <a:spAutoFit/>
          </a:bodyPr>
          <a:lstStyle/>
          <a:p>
            <a:r>
              <a:rPr lang="en-US" sz="1800" b="1" i="0">
                <a:solidFill>
                  <a:srgbClr val="292929"/>
                </a:solidFill>
              </a:rPr>
              <a:t>Design</a:t>
            </a:r>
            <a:endParaRPr lang="nl-NL" sz="1800" b="1" i="0">
              <a:solidFill>
                <a:srgbClr val="292929"/>
              </a:solidFill>
            </a:endParaRPr>
          </a:p>
        </p:txBody>
      </p:sp>
      <p:sp>
        <p:nvSpPr>
          <p:cNvPr id="16" name="Rechthoek 15">
            <a:extLst>
              <a:ext uri="{FF2B5EF4-FFF2-40B4-BE49-F238E27FC236}">
                <a16:creationId xmlns:a16="http://schemas.microsoft.com/office/drawing/2014/main" id="{282A05CC-6ACD-45A1-91A2-E154B050AC70}"/>
              </a:ext>
            </a:extLst>
          </p:cNvPr>
          <p:cNvSpPr/>
          <p:nvPr userDrawn="1"/>
        </p:nvSpPr>
        <p:spPr>
          <a:xfrm>
            <a:off x="7855959" y="1628775"/>
            <a:ext cx="2144883" cy="369332"/>
          </a:xfrm>
          <a:prstGeom prst="rect">
            <a:avLst/>
          </a:prstGeom>
        </p:spPr>
        <p:txBody>
          <a:bodyPr wrap="none">
            <a:spAutoFit/>
          </a:bodyPr>
          <a:lstStyle/>
          <a:p>
            <a:pPr lvl="0"/>
            <a:r>
              <a:rPr lang="en-US" sz="1800" b="1" i="0">
                <a:solidFill>
                  <a:srgbClr val="292929"/>
                </a:solidFill>
              </a:rPr>
              <a:t>Outcome parameters</a:t>
            </a:r>
          </a:p>
        </p:txBody>
      </p:sp>
      <p:sp>
        <p:nvSpPr>
          <p:cNvPr id="17" name="Rechthoek 16">
            <a:extLst>
              <a:ext uri="{FF2B5EF4-FFF2-40B4-BE49-F238E27FC236}">
                <a16:creationId xmlns:a16="http://schemas.microsoft.com/office/drawing/2014/main" id="{62854F66-A7F0-45E2-8B06-DFC8B814907C}"/>
              </a:ext>
            </a:extLst>
          </p:cNvPr>
          <p:cNvSpPr/>
          <p:nvPr userDrawn="1"/>
        </p:nvSpPr>
        <p:spPr>
          <a:xfrm>
            <a:off x="4273332" y="4191691"/>
            <a:ext cx="900055" cy="369332"/>
          </a:xfrm>
          <a:prstGeom prst="rect">
            <a:avLst/>
          </a:prstGeom>
        </p:spPr>
        <p:txBody>
          <a:bodyPr wrap="none">
            <a:spAutoFit/>
          </a:bodyPr>
          <a:lstStyle/>
          <a:p>
            <a:r>
              <a:rPr lang="en-US" sz="1800" b="1" i="0">
                <a:solidFill>
                  <a:srgbClr val="292929"/>
                </a:solidFill>
              </a:rPr>
              <a:t>Product</a:t>
            </a:r>
            <a:endParaRPr lang="nl-NL" sz="1800" b="1" i="0">
              <a:solidFill>
                <a:srgbClr val="292929"/>
              </a:solidFill>
            </a:endParaRPr>
          </a:p>
        </p:txBody>
      </p:sp>
      <p:sp>
        <p:nvSpPr>
          <p:cNvPr id="19" name="Tijdelijke aanduiding voor tekst 18">
            <a:extLst>
              <a:ext uri="{FF2B5EF4-FFF2-40B4-BE49-F238E27FC236}">
                <a16:creationId xmlns:a16="http://schemas.microsoft.com/office/drawing/2014/main" id="{B79F3BE7-F7F6-432E-B52F-F5B0F60E0B7A}"/>
              </a:ext>
            </a:extLst>
          </p:cNvPr>
          <p:cNvSpPr>
            <a:spLocks noGrp="1"/>
          </p:cNvSpPr>
          <p:nvPr>
            <p:ph type="body" sz="quarter" idx="24"/>
          </p:nvPr>
        </p:nvSpPr>
        <p:spPr>
          <a:xfrm>
            <a:off x="695325" y="2289948"/>
            <a:ext cx="3234122" cy="1355725"/>
          </a:xfrm>
          <a:noFill/>
        </p:spPr>
        <p:txBody>
          <a:bodyPr/>
          <a:lstStyle>
            <a:lvl1pPr marL="0" indent="0">
              <a:spcBef>
                <a:spcPts val="300"/>
              </a:spcBef>
              <a:defRPr sz="1400"/>
            </a:lvl1pPr>
            <a:lvl2pPr marL="180975" indent="-180975">
              <a:spcBef>
                <a:spcPts val="300"/>
              </a:spcBef>
              <a:buClr>
                <a:schemeClr val="accent1"/>
              </a:buClr>
              <a:defRPr sz="1400"/>
            </a:lvl2pPr>
            <a:lvl3pPr>
              <a:spcBef>
                <a:spcPts val="300"/>
              </a:spcBef>
              <a:defRPr sz="1400"/>
            </a:lvl3pPr>
            <a:lvl4pPr>
              <a:spcBef>
                <a:spcPts val="300"/>
              </a:spcBef>
              <a:defRPr sz="1400"/>
            </a:lvl4pPr>
            <a:lvl5pPr>
              <a:spcBef>
                <a:spcPts val="300"/>
              </a:spcBef>
              <a:defRPr sz="14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20" name="Tijdelijke aanduiding voor tekst 18">
            <a:extLst>
              <a:ext uri="{FF2B5EF4-FFF2-40B4-BE49-F238E27FC236}">
                <a16:creationId xmlns:a16="http://schemas.microsoft.com/office/drawing/2014/main" id="{4FFC5C78-980F-4CB1-8151-65A6A4623FCC}"/>
              </a:ext>
            </a:extLst>
          </p:cNvPr>
          <p:cNvSpPr>
            <a:spLocks noGrp="1"/>
          </p:cNvSpPr>
          <p:nvPr>
            <p:ph type="body" sz="quarter" idx="25"/>
          </p:nvPr>
        </p:nvSpPr>
        <p:spPr>
          <a:xfrm>
            <a:off x="4273332" y="2289948"/>
            <a:ext cx="3234122" cy="1355725"/>
          </a:xfrm>
          <a:noFill/>
        </p:spPr>
        <p:txBody>
          <a:bodyPr/>
          <a:lstStyle>
            <a:lvl1pPr marL="0" indent="0">
              <a:spcBef>
                <a:spcPts val="300"/>
              </a:spcBef>
              <a:defRPr sz="1400"/>
            </a:lvl1pPr>
            <a:lvl2pPr marL="180975" indent="-180975">
              <a:spcBef>
                <a:spcPts val="300"/>
              </a:spcBef>
              <a:buClr>
                <a:schemeClr val="accent1"/>
              </a:buClr>
              <a:defRPr sz="1400"/>
            </a:lvl2pPr>
            <a:lvl3pPr>
              <a:spcBef>
                <a:spcPts val="300"/>
              </a:spcBef>
              <a:defRPr sz="1400"/>
            </a:lvl3pPr>
            <a:lvl4pPr>
              <a:spcBef>
                <a:spcPts val="300"/>
              </a:spcBef>
              <a:defRPr sz="1400"/>
            </a:lvl4pPr>
            <a:lvl5pPr>
              <a:spcBef>
                <a:spcPts val="300"/>
              </a:spcBef>
              <a:defRPr sz="14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21" name="Tijdelijke aanduiding voor tekst 18">
            <a:extLst>
              <a:ext uri="{FF2B5EF4-FFF2-40B4-BE49-F238E27FC236}">
                <a16:creationId xmlns:a16="http://schemas.microsoft.com/office/drawing/2014/main" id="{B2E04054-2510-4B8C-B8D3-98D3673F6FA1}"/>
              </a:ext>
            </a:extLst>
          </p:cNvPr>
          <p:cNvSpPr>
            <a:spLocks noGrp="1"/>
          </p:cNvSpPr>
          <p:nvPr>
            <p:ph type="body" sz="quarter" idx="26"/>
          </p:nvPr>
        </p:nvSpPr>
        <p:spPr>
          <a:xfrm>
            <a:off x="695325" y="4830708"/>
            <a:ext cx="3234122" cy="1301497"/>
          </a:xfrm>
          <a:noFill/>
        </p:spPr>
        <p:txBody>
          <a:bodyPr/>
          <a:lstStyle>
            <a:lvl1pPr marL="0" indent="0">
              <a:spcBef>
                <a:spcPts val="300"/>
              </a:spcBef>
              <a:defRPr sz="1400"/>
            </a:lvl1pPr>
            <a:lvl2pPr marL="180975" indent="-180975">
              <a:spcBef>
                <a:spcPts val="300"/>
              </a:spcBef>
              <a:buClr>
                <a:schemeClr val="accent1"/>
              </a:buClr>
              <a:defRPr sz="1400"/>
            </a:lvl2pPr>
            <a:lvl3pPr>
              <a:spcBef>
                <a:spcPts val="300"/>
              </a:spcBef>
              <a:defRPr sz="1400"/>
            </a:lvl3pPr>
            <a:lvl4pPr>
              <a:spcBef>
                <a:spcPts val="300"/>
              </a:spcBef>
              <a:defRPr sz="1400"/>
            </a:lvl4pPr>
            <a:lvl5pPr>
              <a:spcBef>
                <a:spcPts val="300"/>
              </a:spcBef>
              <a:defRPr sz="14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22" name="Tijdelijke aanduiding voor tekst 18">
            <a:extLst>
              <a:ext uri="{FF2B5EF4-FFF2-40B4-BE49-F238E27FC236}">
                <a16:creationId xmlns:a16="http://schemas.microsoft.com/office/drawing/2014/main" id="{482E7B85-B970-4302-BFE9-AFD2C6DC8DE1}"/>
              </a:ext>
            </a:extLst>
          </p:cNvPr>
          <p:cNvSpPr>
            <a:spLocks noGrp="1"/>
          </p:cNvSpPr>
          <p:nvPr>
            <p:ph type="body" sz="quarter" idx="27"/>
          </p:nvPr>
        </p:nvSpPr>
        <p:spPr>
          <a:xfrm>
            <a:off x="4273332" y="4830708"/>
            <a:ext cx="3234122" cy="1301497"/>
          </a:xfrm>
          <a:noFill/>
        </p:spPr>
        <p:txBody>
          <a:bodyPr/>
          <a:lstStyle>
            <a:lvl1pPr marL="0" indent="0">
              <a:spcBef>
                <a:spcPts val="300"/>
              </a:spcBef>
              <a:defRPr sz="1400"/>
            </a:lvl1pPr>
            <a:lvl2pPr marL="180975" indent="-180975">
              <a:spcBef>
                <a:spcPts val="300"/>
              </a:spcBef>
              <a:buClr>
                <a:schemeClr val="accent1"/>
              </a:buClr>
              <a:defRPr sz="1400"/>
            </a:lvl2pPr>
            <a:lvl3pPr>
              <a:spcBef>
                <a:spcPts val="300"/>
              </a:spcBef>
              <a:defRPr sz="1400"/>
            </a:lvl3pPr>
            <a:lvl4pPr>
              <a:spcBef>
                <a:spcPts val="300"/>
              </a:spcBef>
              <a:defRPr sz="1400"/>
            </a:lvl4pPr>
            <a:lvl5pPr>
              <a:spcBef>
                <a:spcPts val="300"/>
              </a:spcBef>
              <a:defRPr sz="14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cxnSp>
        <p:nvCxnSpPr>
          <p:cNvPr id="18" name="Rechte verbindingslijn 17">
            <a:extLst>
              <a:ext uri="{FF2B5EF4-FFF2-40B4-BE49-F238E27FC236}">
                <a16:creationId xmlns:a16="http://schemas.microsoft.com/office/drawing/2014/main" id="{F75BE67F-0FD9-40AE-8E07-938743C7FC36}"/>
              </a:ext>
            </a:extLst>
          </p:cNvPr>
          <p:cNvCxnSpPr>
            <a:cxnSpLocks/>
          </p:cNvCxnSpPr>
          <p:nvPr userDrawn="1"/>
        </p:nvCxnSpPr>
        <p:spPr>
          <a:xfrm>
            <a:off x="724924" y="2215779"/>
            <a:ext cx="1080000" cy="0"/>
          </a:xfrm>
          <a:prstGeom prst="line">
            <a:avLst/>
          </a:prstGeom>
          <a:ln w="38100" cap="rnd">
            <a:solidFill>
              <a:schemeClr val="accent1"/>
            </a:solidFill>
            <a:prstDash val="solid"/>
            <a:round/>
          </a:ln>
        </p:spPr>
        <p:style>
          <a:lnRef idx="1">
            <a:schemeClr val="accent1"/>
          </a:lnRef>
          <a:fillRef idx="0">
            <a:schemeClr val="accent1"/>
          </a:fillRef>
          <a:effectRef idx="0">
            <a:schemeClr val="accent1"/>
          </a:effectRef>
          <a:fontRef idx="minor">
            <a:schemeClr val="tx1"/>
          </a:fontRef>
        </p:style>
      </p:cxnSp>
      <p:cxnSp>
        <p:nvCxnSpPr>
          <p:cNvPr id="24" name="Rechte verbindingslijn 23">
            <a:extLst>
              <a:ext uri="{FF2B5EF4-FFF2-40B4-BE49-F238E27FC236}">
                <a16:creationId xmlns:a16="http://schemas.microsoft.com/office/drawing/2014/main" id="{6453CF5F-5AF2-4095-87C6-15CBE70B854D}"/>
              </a:ext>
            </a:extLst>
          </p:cNvPr>
          <p:cNvCxnSpPr>
            <a:cxnSpLocks/>
          </p:cNvCxnSpPr>
          <p:nvPr userDrawn="1"/>
        </p:nvCxnSpPr>
        <p:spPr>
          <a:xfrm>
            <a:off x="4273332" y="2215779"/>
            <a:ext cx="1080000" cy="0"/>
          </a:xfrm>
          <a:prstGeom prst="line">
            <a:avLst/>
          </a:prstGeom>
          <a:ln w="38100" cap="rnd">
            <a:solidFill>
              <a:schemeClr val="accent1"/>
            </a:solidFill>
            <a:prstDash val="solid"/>
            <a:round/>
          </a:ln>
        </p:spPr>
        <p:style>
          <a:lnRef idx="1">
            <a:schemeClr val="accent1"/>
          </a:lnRef>
          <a:fillRef idx="0">
            <a:schemeClr val="accent1"/>
          </a:fillRef>
          <a:effectRef idx="0">
            <a:schemeClr val="accent1"/>
          </a:effectRef>
          <a:fontRef idx="minor">
            <a:schemeClr val="tx1"/>
          </a:fontRef>
        </p:style>
      </p:cxnSp>
      <p:cxnSp>
        <p:nvCxnSpPr>
          <p:cNvPr id="26" name="Rechte verbindingslijn 25">
            <a:extLst>
              <a:ext uri="{FF2B5EF4-FFF2-40B4-BE49-F238E27FC236}">
                <a16:creationId xmlns:a16="http://schemas.microsoft.com/office/drawing/2014/main" id="{BB2D3C34-D5DB-43B3-83F1-08DD3A1002B0}"/>
              </a:ext>
            </a:extLst>
          </p:cNvPr>
          <p:cNvCxnSpPr>
            <a:cxnSpLocks/>
          </p:cNvCxnSpPr>
          <p:nvPr userDrawn="1"/>
        </p:nvCxnSpPr>
        <p:spPr>
          <a:xfrm>
            <a:off x="695325" y="4757558"/>
            <a:ext cx="1080000" cy="0"/>
          </a:xfrm>
          <a:prstGeom prst="line">
            <a:avLst/>
          </a:prstGeom>
          <a:ln w="38100" cap="rnd">
            <a:solidFill>
              <a:schemeClr val="accent1"/>
            </a:solidFill>
            <a:prstDash val="solid"/>
            <a:round/>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212119BD-06E2-40F0-B46B-9D2855CA8864}"/>
              </a:ext>
            </a:extLst>
          </p:cNvPr>
          <p:cNvCxnSpPr>
            <a:cxnSpLocks/>
          </p:cNvCxnSpPr>
          <p:nvPr userDrawn="1"/>
        </p:nvCxnSpPr>
        <p:spPr>
          <a:xfrm>
            <a:off x="4243733" y="4757558"/>
            <a:ext cx="1080000" cy="0"/>
          </a:xfrm>
          <a:prstGeom prst="line">
            <a:avLst/>
          </a:prstGeom>
          <a:ln w="38100" cap="rnd">
            <a:solidFill>
              <a:schemeClr val="accent1"/>
            </a:solidFill>
            <a:prstDash val="solid"/>
            <a:round/>
          </a:ln>
        </p:spPr>
        <p:style>
          <a:lnRef idx="1">
            <a:schemeClr val="accent1"/>
          </a:lnRef>
          <a:fillRef idx="0">
            <a:schemeClr val="accent1"/>
          </a:fillRef>
          <a:effectRef idx="0">
            <a:schemeClr val="accent1"/>
          </a:effectRef>
          <a:fontRef idx="minor">
            <a:schemeClr val="tx1"/>
          </a:fontRef>
        </p:style>
      </p:cxnSp>
      <p:cxnSp>
        <p:nvCxnSpPr>
          <p:cNvPr id="28" name="Rechte verbindingslijn 27">
            <a:extLst>
              <a:ext uri="{FF2B5EF4-FFF2-40B4-BE49-F238E27FC236}">
                <a16:creationId xmlns:a16="http://schemas.microsoft.com/office/drawing/2014/main" id="{8D023450-281F-4922-B3D3-D77FA71A1D02}"/>
              </a:ext>
            </a:extLst>
          </p:cNvPr>
          <p:cNvCxnSpPr>
            <a:cxnSpLocks/>
          </p:cNvCxnSpPr>
          <p:nvPr userDrawn="1"/>
        </p:nvCxnSpPr>
        <p:spPr>
          <a:xfrm>
            <a:off x="7848504" y="2215779"/>
            <a:ext cx="1080000" cy="0"/>
          </a:xfrm>
          <a:prstGeom prst="line">
            <a:avLst/>
          </a:prstGeom>
          <a:ln w="38100" cap="rnd">
            <a:solidFill>
              <a:schemeClr val="accent1"/>
            </a:solidFill>
            <a:prstDash val="solid"/>
            <a:round/>
          </a:ln>
        </p:spPr>
        <p:style>
          <a:lnRef idx="1">
            <a:schemeClr val="accent1"/>
          </a:lnRef>
          <a:fillRef idx="0">
            <a:schemeClr val="accent1"/>
          </a:fillRef>
          <a:effectRef idx="0">
            <a:schemeClr val="accent1"/>
          </a:effectRef>
          <a:fontRef idx="minor">
            <a:schemeClr val="tx1"/>
          </a:fontRef>
        </p:style>
      </p:cxnSp>
      <p:pic>
        <p:nvPicPr>
          <p:cNvPr id="12" name="Graphic 11">
            <a:extLst>
              <a:ext uri="{FF2B5EF4-FFF2-40B4-BE49-F238E27FC236}">
                <a16:creationId xmlns:a16="http://schemas.microsoft.com/office/drawing/2014/main" id="{78878079-EFC4-44BE-85F9-4F6F1915CF0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2061162" y="4256282"/>
            <a:ext cx="547926" cy="547926"/>
          </a:xfrm>
          <a:prstGeom prst="rect">
            <a:avLst/>
          </a:prstGeom>
        </p:spPr>
      </p:pic>
      <p:pic>
        <p:nvPicPr>
          <p:cNvPr id="32" name="Graphic 31">
            <a:extLst>
              <a:ext uri="{FF2B5EF4-FFF2-40B4-BE49-F238E27FC236}">
                <a16:creationId xmlns:a16="http://schemas.microsoft.com/office/drawing/2014/main" id="{92B3C815-B9AB-4938-8EE1-0F6664F70A07}"/>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5542861" y="4243562"/>
            <a:ext cx="511487" cy="511487"/>
          </a:xfrm>
          <a:prstGeom prst="rect">
            <a:avLst/>
          </a:prstGeom>
        </p:spPr>
      </p:pic>
      <p:cxnSp>
        <p:nvCxnSpPr>
          <p:cNvPr id="35" name="Rechte verbindingslijn 34">
            <a:extLst>
              <a:ext uri="{FF2B5EF4-FFF2-40B4-BE49-F238E27FC236}">
                <a16:creationId xmlns:a16="http://schemas.microsoft.com/office/drawing/2014/main" id="{B8CF9C6C-2DFD-44B5-A145-1D502CA9829F}"/>
              </a:ext>
            </a:extLst>
          </p:cNvPr>
          <p:cNvCxnSpPr>
            <a:cxnSpLocks/>
          </p:cNvCxnSpPr>
          <p:nvPr userDrawn="1"/>
        </p:nvCxnSpPr>
        <p:spPr>
          <a:xfrm flipV="1">
            <a:off x="7540358" y="2289948"/>
            <a:ext cx="0" cy="3530011"/>
          </a:xfrm>
          <a:prstGeom prst="line">
            <a:avLst/>
          </a:prstGeom>
          <a:ln w="1905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pic>
        <p:nvPicPr>
          <p:cNvPr id="7" name="Graphic 6">
            <a:extLst>
              <a:ext uri="{FF2B5EF4-FFF2-40B4-BE49-F238E27FC236}">
                <a16:creationId xmlns:a16="http://schemas.microsoft.com/office/drawing/2014/main" id="{5DAD2591-66EF-4059-845F-6AC9A9581BD3}"/>
              </a:ext>
            </a:extLst>
          </p:cNvPr>
          <p:cNvPicPr>
            <a:picLocks noChangeAspect="1"/>
          </p:cNvPicPr>
          <p:nvPr userDrawn="1"/>
        </p:nvPicPr>
        <p:blipFill>
          <a:blip r:embed="rId6" cstate="hq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a:off x="2041995" y="1635500"/>
            <a:ext cx="576000" cy="576000"/>
          </a:xfrm>
          <a:prstGeom prst="rect">
            <a:avLst/>
          </a:prstGeom>
        </p:spPr>
      </p:pic>
      <p:pic>
        <p:nvPicPr>
          <p:cNvPr id="11" name="Graphic 10">
            <a:extLst>
              <a:ext uri="{FF2B5EF4-FFF2-40B4-BE49-F238E27FC236}">
                <a16:creationId xmlns:a16="http://schemas.microsoft.com/office/drawing/2014/main" id="{B9D75B92-8EF9-4D9F-9373-F0A9720C4451}"/>
              </a:ext>
            </a:extLst>
          </p:cNvPr>
          <p:cNvPicPr>
            <a:picLocks noChangeAspect="1"/>
          </p:cNvPicPr>
          <p:nvPr userDrawn="1"/>
        </p:nvPicPr>
        <p:blipFill>
          <a:blip r:embed="rId8" cstate="hq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5651303" y="1722733"/>
            <a:ext cx="453536" cy="453536"/>
          </a:xfrm>
          <a:prstGeom prst="rect">
            <a:avLst/>
          </a:prstGeom>
        </p:spPr>
      </p:pic>
      <p:pic>
        <p:nvPicPr>
          <p:cNvPr id="25" name="Graphic 24">
            <a:extLst>
              <a:ext uri="{FF2B5EF4-FFF2-40B4-BE49-F238E27FC236}">
                <a16:creationId xmlns:a16="http://schemas.microsoft.com/office/drawing/2014/main" id="{F415EC18-0A3A-4379-A377-B33962378FBF}"/>
              </a:ext>
            </a:extLst>
          </p:cNvPr>
          <p:cNvPicPr>
            <a:picLocks noChangeAspect="1"/>
          </p:cNvPicPr>
          <p:nvPr userDrawn="1"/>
        </p:nvPicPr>
        <p:blipFill>
          <a:blip r:embed="rId10" cstate="hqprint">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a:off x="10419380" y="1671344"/>
            <a:ext cx="561652" cy="561652"/>
          </a:xfrm>
          <a:prstGeom prst="rect">
            <a:avLst/>
          </a:prstGeom>
        </p:spPr>
      </p:pic>
      <p:pic>
        <p:nvPicPr>
          <p:cNvPr id="29" name="Picture 7">
            <a:extLst>
              <a:ext uri="{FF2B5EF4-FFF2-40B4-BE49-F238E27FC236}">
                <a16:creationId xmlns:a16="http://schemas.microsoft.com/office/drawing/2014/main" id="{0CF5A8C5-9663-469C-9F66-004A650D5F6D}"/>
              </a:ext>
            </a:extLst>
          </p:cNvPr>
          <p:cNvPicPr>
            <a:picLocks noChangeAspect="1"/>
          </p:cNvPicPr>
          <p:nvPr userDrawn="1"/>
        </p:nvPicPr>
        <p:blipFill>
          <a:blip r:embed="rId12" cstate="print">
            <a:extLst>
              <a:ext uri="{28A0092B-C50C-407E-A947-70E740481C1C}">
                <a14:useLocalDpi xmlns:a14="http://schemas.microsoft.com/office/drawing/2010/main"/>
              </a:ext>
            </a:extLst>
          </a:blip>
          <a:stretch>
            <a:fillRect/>
          </a:stretch>
        </p:blipFill>
        <p:spPr>
          <a:xfrm>
            <a:off x="0" y="6343929"/>
            <a:ext cx="12192000" cy="515007"/>
          </a:xfrm>
          <a:prstGeom prst="rect">
            <a:avLst/>
          </a:prstGeom>
        </p:spPr>
      </p:pic>
    </p:spTree>
    <p:extLst>
      <p:ext uri="{BB962C8B-B14F-4D97-AF65-F5344CB8AC3E}">
        <p14:creationId xmlns:p14="http://schemas.microsoft.com/office/powerpoint/2010/main" val="8330140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userDrawn="1">
  <p:cSld name="Title and body">
    <p:spTree>
      <p:nvGrpSpPr>
        <p:cNvPr id="1" name="Shape 14"/>
        <p:cNvGrpSpPr/>
        <p:nvPr/>
      </p:nvGrpSpPr>
      <p:grpSpPr>
        <a:xfrm>
          <a:off x="0" y="0"/>
          <a:ext cx="0" cy="0"/>
          <a:chOff x="0" y="0"/>
          <a:chExt cx="0" cy="0"/>
        </a:xfrm>
      </p:grpSpPr>
      <p:pic>
        <p:nvPicPr>
          <p:cNvPr id="5" name="Google Shape;75;p15">
            <a:extLst>
              <a:ext uri="{FF2B5EF4-FFF2-40B4-BE49-F238E27FC236}">
                <a16:creationId xmlns:a16="http://schemas.microsoft.com/office/drawing/2014/main" id="{043C51B8-CEDF-B445-BC9A-FB5F59F9A336}"/>
              </a:ext>
            </a:extLst>
          </p:cNvPr>
          <p:cNvPicPr preferRelativeResize="0"/>
          <p:nvPr userDrawn="1"/>
        </p:nvPicPr>
        <p:blipFill rotWithShape="1">
          <a:blip r:embed="rId2">
            <a:alphaModFix amt="51000"/>
          </a:blip>
          <a:srcRect l="-5111" t="-18642" r="12568" b="55797"/>
          <a:stretch/>
        </p:blipFill>
        <p:spPr>
          <a:xfrm>
            <a:off x="1" y="4877066"/>
            <a:ext cx="12192004" cy="1980935"/>
          </a:xfrm>
          <a:prstGeom prst="rect">
            <a:avLst/>
          </a:prstGeom>
          <a:noFill/>
          <a:ln>
            <a:noFill/>
          </a:ln>
        </p:spPr>
      </p:pic>
      <p:pic>
        <p:nvPicPr>
          <p:cNvPr id="6" name="Google Shape;10;p2">
            <a:extLst>
              <a:ext uri="{FF2B5EF4-FFF2-40B4-BE49-F238E27FC236}">
                <a16:creationId xmlns:a16="http://schemas.microsoft.com/office/drawing/2014/main" id="{C8F38ABA-A92C-A64C-8424-11B50DFCD714}"/>
              </a:ext>
            </a:extLst>
          </p:cNvPr>
          <p:cNvPicPr preferRelativeResize="0"/>
          <p:nvPr userDrawn="1"/>
        </p:nvPicPr>
        <p:blipFill>
          <a:blip r:embed="rId3">
            <a:alphaModFix/>
          </a:blip>
          <a:stretch>
            <a:fillRect/>
          </a:stretch>
        </p:blipFill>
        <p:spPr>
          <a:xfrm>
            <a:off x="527052" y="6207845"/>
            <a:ext cx="970937" cy="417788"/>
          </a:xfrm>
          <a:prstGeom prst="rect">
            <a:avLst/>
          </a:prstGeom>
          <a:noFill/>
          <a:ln>
            <a:noFill/>
          </a:ln>
        </p:spPr>
      </p:pic>
      <p:sp>
        <p:nvSpPr>
          <p:cNvPr id="15" name="Google Shape;15;p4"/>
          <p:cNvSpPr txBox="1">
            <a:spLocks noGrp="1"/>
          </p:cNvSpPr>
          <p:nvPr>
            <p:ph type="title"/>
          </p:nvPr>
        </p:nvSpPr>
        <p:spPr>
          <a:xfrm>
            <a:off x="512422" y="417600"/>
            <a:ext cx="11263977" cy="763600"/>
          </a:xfrm>
          <a:prstGeom prst="rect">
            <a:avLst/>
          </a:prstGeom>
          <a:noFill/>
          <a:ln>
            <a:noFill/>
          </a:ln>
        </p:spPr>
        <p:txBody>
          <a:bodyPr spcFirstLastPara="1" wrap="square" lIns="0" tIns="91425" rIns="91425" bIns="91425" anchor="ctr" anchorCtr="0">
            <a:noAutofit/>
          </a:bodyPr>
          <a:lstStyle>
            <a:lvl1pPr lvl="0">
              <a:spcBef>
                <a:spcPts val="0"/>
              </a:spcBef>
              <a:spcAft>
                <a:spcPts val="0"/>
              </a:spcAft>
              <a:buSzPts val="1400"/>
              <a:buFont typeface="Ubuntu"/>
              <a:buNone/>
              <a:defRPr sz="3467">
                <a:solidFill>
                  <a:srgbClr val="733AD6"/>
                </a:solidFill>
                <a:latin typeface="Oswald Medium" panose="02000603000000000000" pitchFamily="2" charset="0"/>
                <a:ea typeface="Oswald Medium" panose="02000603000000000000" pitchFamily="2" charset="0"/>
                <a:cs typeface="Oswald Medium" panose="02000603000000000000" pitchFamily="2" charset="0"/>
                <a:sym typeface="Ubuntu"/>
              </a:defRPr>
            </a:lvl1pPr>
            <a:lvl2pPr lvl="1">
              <a:spcBef>
                <a:spcPts val="0"/>
              </a:spcBef>
              <a:spcAft>
                <a:spcPts val="0"/>
              </a:spcAft>
              <a:buSzPts val="1400"/>
              <a:buFont typeface="Ubuntu"/>
              <a:buChar char="○"/>
              <a:defRPr>
                <a:latin typeface="Ubuntu"/>
                <a:ea typeface="Ubuntu"/>
                <a:cs typeface="Ubuntu"/>
                <a:sym typeface="Ubuntu"/>
              </a:defRPr>
            </a:lvl2pPr>
            <a:lvl3pPr lvl="2">
              <a:spcBef>
                <a:spcPts val="0"/>
              </a:spcBef>
              <a:spcAft>
                <a:spcPts val="0"/>
              </a:spcAft>
              <a:buSzPts val="1400"/>
              <a:buFont typeface="Ubuntu"/>
              <a:buChar char="■"/>
              <a:defRPr>
                <a:latin typeface="Ubuntu"/>
                <a:ea typeface="Ubuntu"/>
                <a:cs typeface="Ubuntu"/>
                <a:sym typeface="Ubuntu"/>
              </a:defRPr>
            </a:lvl3pPr>
            <a:lvl4pPr lvl="3">
              <a:spcBef>
                <a:spcPts val="0"/>
              </a:spcBef>
              <a:spcAft>
                <a:spcPts val="0"/>
              </a:spcAft>
              <a:buSzPts val="1400"/>
              <a:buFont typeface="Ubuntu"/>
              <a:buChar char="●"/>
              <a:defRPr>
                <a:latin typeface="Ubuntu"/>
                <a:ea typeface="Ubuntu"/>
                <a:cs typeface="Ubuntu"/>
                <a:sym typeface="Ubuntu"/>
              </a:defRPr>
            </a:lvl4pPr>
            <a:lvl5pPr lvl="4">
              <a:spcBef>
                <a:spcPts val="0"/>
              </a:spcBef>
              <a:spcAft>
                <a:spcPts val="0"/>
              </a:spcAft>
              <a:buSzPts val="1400"/>
              <a:buFont typeface="Ubuntu"/>
              <a:buChar char="○"/>
              <a:defRPr>
                <a:latin typeface="Ubuntu"/>
                <a:ea typeface="Ubuntu"/>
                <a:cs typeface="Ubuntu"/>
                <a:sym typeface="Ubuntu"/>
              </a:defRPr>
            </a:lvl5pPr>
            <a:lvl6pPr lvl="5">
              <a:spcBef>
                <a:spcPts val="0"/>
              </a:spcBef>
              <a:spcAft>
                <a:spcPts val="0"/>
              </a:spcAft>
              <a:buSzPts val="1400"/>
              <a:buFont typeface="Ubuntu"/>
              <a:buChar char="■"/>
              <a:defRPr>
                <a:latin typeface="Ubuntu"/>
                <a:ea typeface="Ubuntu"/>
                <a:cs typeface="Ubuntu"/>
                <a:sym typeface="Ubuntu"/>
              </a:defRPr>
            </a:lvl6pPr>
            <a:lvl7pPr lvl="6">
              <a:spcBef>
                <a:spcPts val="0"/>
              </a:spcBef>
              <a:spcAft>
                <a:spcPts val="0"/>
              </a:spcAft>
              <a:buSzPts val="1400"/>
              <a:buFont typeface="Ubuntu"/>
              <a:buChar char="●"/>
              <a:defRPr>
                <a:latin typeface="Ubuntu"/>
                <a:ea typeface="Ubuntu"/>
                <a:cs typeface="Ubuntu"/>
                <a:sym typeface="Ubuntu"/>
              </a:defRPr>
            </a:lvl7pPr>
            <a:lvl8pPr lvl="7">
              <a:spcBef>
                <a:spcPts val="0"/>
              </a:spcBef>
              <a:spcAft>
                <a:spcPts val="0"/>
              </a:spcAft>
              <a:buSzPts val="1400"/>
              <a:buFont typeface="Ubuntu"/>
              <a:buChar char="○"/>
              <a:defRPr>
                <a:latin typeface="Ubuntu"/>
                <a:ea typeface="Ubuntu"/>
                <a:cs typeface="Ubuntu"/>
                <a:sym typeface="Ubuntu"/>
              </a:defRPr>
            </a:lvl8pPr>
            <a:lvl9pPr lvl="8">
              <a:spcBef>
                <a:spcPts val="0"/>
              </a:spcBef>
              <a:spcAft>
                <a:spcPts val="0"/>
              </a:spcAft>
              <a:buSzPts val="1400"/>
              <a:buFont typeface="Ubuntu"/>
              <a:buChar char="■"/>
              <a:defRPr>
                <a:latin typeface="Ubuntu"/>
                <a:ea typeface="Ubuntu"/>
                <a:cs typeface="Ubuntu"/>
                <a:sym typeface="Ubuntu"/>
              </a:defRPr>
            </a:lvl9pPr>
          </a:lstStyle>
          <a:p>
            <a:endParaRPr/>
          </a:p>
        </p:txBody>
      </p:sp>
      <p:sp>
        <p:nvSpPr>
          <p:cNvPr id="8" name="Google Shape;9;p2">
            <a:extLst>
              <a:ext uri="{FF2B5EF4-FFF2-40B4-BE49-F238E27FC236}">
                <a16:creationId xmlns:a16="http://schemas.microsoft.com/office/drawing/2014/main" id="{0747DABD-A9FF-5146-9931-31C1F89405BD}"/>
              </a:ext>
            </a:extLst>
          </p:cNvPr>
          <p:cNvSpPr txBox="1">
            <a:spLocks noGrp="1"/>
          </p:cNvSpPr>
          <p:nvPr>
            <p:ph type="sldNum" idx="12"/>
          </p:nvPr>
        </p:nvSpPr>
        <p:spPr>
          <a:xfrm>
            <a:off x="11296611" y="0"/>
            <a:ext cx="731600" cy="524800"/>
          </a:xfrm>
          <a:prstGeom prst="rect">
            <a:avLst/>
          </a:prstGeom>
        </p:spPr>
        <p:txBody>
          <a:bodyPr spcFirstLastPara="1" wrap="square" lIns="91425" tIns="91425" rIns="91425" bIns="91425" anchor="ctr" anchorCtr="0">
            <a:noAutofit/>
          </a:bodyPr>
          <a:lstStyle>
            <a:lvl1pPr lvl="0">
              <a:buNone/>
              <a:defRPr>
                <a:solidFill>
                  <a:srgbClr val="1C3993"/>
                </a:solidFill>
                <a:latin typeface="Oswald Medium" panose="02000603000000000000" pitchFamily="2" charset="0"/>
              </a:defRPr>
            </a:lvl1pPr>
            <a:lvl2pPr lvl="1">
              <a:buNone/>
              <a:defRPr>
                <a:solidFill>
                  <a:srgbClr val="1C3993"/>
                </a:solidFill>
              </a:defRPr>
            </a:lvl2pPr>
            <a:lvl3pPr lvl="2">
              <a:buNone/>
              <a:defRPr>
                <a:solidFill>
                  <a:srgbClr val="1C3993"/>
                </a:solidFill>
              </a:defRPr>
            </a:lvl3pPr>
            <a:lvl4pPr lvl="3">
              <a:buNone/>
              <a:defRPr>
                <a:solidFill>
                  <a:srgbClr val="1C3993"/>
                </a:solidFill>
              </a:defRPr>
            </a:lvl4pPr>
            <a:lvl5pPr lvl="4">
              <a:buNone/>
              <a:defRPr>
                <a:solidFill>
                  <a:srgbClr val="1C3993"/>
                </a:solidFill>
              </a:defRPr>
            </a:lvl5pPr>
            <a:lvl6pPr lvl="5">
              <a:buNone/>
              <a:defRPr>
                <a:solidFill>
                  <a:srgbClr val="1C3993"/>
                </a:solidFill>
              </a:defRPr>
            </a:lvl6pPr>
            <a:lvl7pPr lvl="6">
              <a:buNone/>
              <a:defRPr>
                <a:solidFill>
                  <a:srgbClr val="1C3993"/>
                </a:solidFill>
              </a:defRPr>
            </a:lvl7pPr>
            <a:lvl8pPr lvl="7">
              <a:buNone/>
              <a:defRPr>
                <a:solidFill>
                  <a:srgbClr val="1C3993"/>
                </a:solidFill>
              </a:defRPr>
            </a:lvl8pPr>
            <a:lvl9pPr lvl="8">
              <a:buNone/>
              <a:defRPr>
                <a:solidFill>
                  <a:srgbClr val="1C3993"/>
                </a:solidFill>
              </a:defRPr>
            </a:lvl9pPr>
          </a:lstStyle>
          <a:p>
            <a:fld id="{00000000-1234-1234-1234-123412341234}" type="slidenum">
              <a:rPr lang="ru"/>
              <a:pPr/>
              <a:t>‹#›</a:t>
            </a:fld>
            <a:endParaRPr lang="ru"/>
          </a:p>
        </p:txBody>
      </p:sp>
    </p:spTree>
    <p:extLst>
      <p:ext uri="{BB962C8B-B14F-4D97-AF65-F5344CB8AC3E}">
        <p14:creationId xmlns:p14="http://schemas.microsoft.com/office/powerpoint/2010/main" val="29340789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guide id="3" pos="249">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ntent 2">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700088" y="42760"/>
            <a:ext cx="10284386" cy="773762"/>
          </a:xfrm>
        </p:spPr>
        <p:txBody>
          <a:bodyPr>
            <a:noAutofit/>
          </a:bodyPr>
          <a:lstStyle>
            <a:lvl1pPr>
              <a:defRPr b="1" baseline="0"/>
            </a:lvl1pPr>
          </a:lstStyle>
          <a:p>
            <a:r>
              <a:rPr lang="en-US"/>
              <a:t>HEADING LEVEL 1 IN Calibri bold 26PT</a:t>
            </a:r>
          </a:p>
        </p:txBody>
      </p:sp>
      <p:sp>
        <p:nvSpPr>
          <p:cNvPr id="14" name="Text Placeholder 2"/>
          <p:cNvSpPr>
            <a:spLocks noGrp="1"/>
          </p:cNvSpPr>
          <p:nvPr>
            <p:ph type="body" idx="13" hasCustomPrompt="1"/>
          </p:nvPr>
        </p:nvSpPr>
        <p:spPr>
          <a:xfrm>
            <a:off x="700088" y="814278"/>
            <a:ext cx="10286160" cy="600921"/>
          </a:xfrm>
        </p:spPr>
        <p:txBody>
          <a:bodyPr>
            <a:noAutofit/>
          </a:bodyPr>
          <a:lstStyle>
            <a:lvl1pPr marL="0" indent="0">
              <a:buNone/>
              <a:defRPr sz="1800" b="0" cap="all" baseline="0">
                <a:solidFill>
                  <a:schemeClr val="tx1"/>
                </a:solidFill>
              </a:defRPr>
            </a:lvl1pPr>
            <a:lvl2pPr marL="457211" indent="0">
              <a:buNone/>
              <a:defRPr sz="2000">
                <a:solidFill>
                  <a:schemeClr val="tx1">
                    <a:tint val="75000"/>
                  </a:schemeClr>
                </a:solidFill>
              </a:defRPr>
            </a:lvl2pPr>
            <a:lvl3pPr marL="914420" indent="0">
              <a:buNone/>
              <a:defRPr sz="1800">
                <a:solidFill>
                  <a:schemeClr val="tx1">
                    <a:tint val="75000"/>
                  </a:schemeClr>
                </a:solidFill>
              </a:defRPr>
            </a:lvl3pPr>
            <a:lvl4pPr marL="1371631" indent="0">
              <a:buNone/>
              <a:defRPr sz="1600">
                <a:solidFill>
                  <a:schemeClr val="tx1">
                    <a:tint val="75000"/>
                  </a:schemeClr>
                </a:solidFill>
              </a:defRPr>
            </a:lvl4pPr>
            <a:lvl5pPr marL="1828842" indent="0">
              <a:buNone/>
              <a:defRPr sz="1600">
                <a:solidFill>
                  <a:schemeClr val="tx1">
                    <a:tint val="75000"/>
                  </a:schemeClr>
                </a:solidFill>
              </a:defRPr>
            </a:lvl5pPr>
            <a:lvl6pPr marL="2286051" indent="0">
              <a:buNone/>
              <a:defRPr sz="1600">
                <a:solidFill>
                  <a:schemeClr val="tx1">
                    <a:tint val="75000"/>
                  </a:schemeClr>
                </a:solidFill>
              </a:defRPr>
            </a:lvl6pPr>
            <a:lvl7pPr marL="2743262" indent="0">
              <a:buNone/>
              <a:defRPr sz="1600">
                <a:solidFill>
                  <a:schemeClr val="tx1">
                    <a:tint val="75000"/>
                  </a:schemeClr>
                </a:solidFill>
              </a:defRPr>
            </a:lvl7pPr>
            <a:lvl8pPr marL="3200473" indent="0">
              <a:buNone/>
              <a:defRPr sz="1600">
                <a:solidFill>
                  <a:schemeClr val="tx1">
                    <a:tint val="75000"/>
                  </a:schemeClr>
                </a:solidFill>
              </a:defRPr>
            </a:lvl8pPr>
            <a:lvl9pPr marL="3657683" indent="0">
              <a:buNone/>
              <a:defRPr sz="1600">
                <a:solidFill>
                  <a:schemeClr val="tx1">
                    <a:tint val="75000"/>
                  </a:schemeClr>
                </a:solidFill>
              </a:defRPr>
            </a:lvl9pPr>
          </a:lstStyle>
          <a:p>
            <a:pPr lvl="0"/>
            <a:r>
              <a:rPr lang="en-US"/>
              <a:t>SUBHEADING IN Calibri REGULAR 18PT</a:t>
            </a:r>
          </a:p>
        </p:txBody>
      </p:sp>
      <p:sp>
        <p:nvSpPr>
          <p:cNvPr id="15" name="Text Placeholder 13"/>
          <p:cNvSpPr>
            <a:spLocks noGrp="1"/>
          </p:cNvSpPr>
          <p:nvPr>
            <p:ph type="body" sz="quarter" idx="15" hasCustomPrompt="1"/>
          </p:nvPr>
        </p:nvSpPr>
        <p:spPr>
          <a:xfrm>
            <a:off x="700088" y="1506398"/>
            <a:ext cx="10284386" cy="4343496"/>
          </a:xfrm>
        </p:spPr>
        <p:txBody>
          <a:bodyPr>
            <a:noAutofit/>
          </a:bodyPr>
          <a:lstStyle>
            <a:lvl1pPr>
              <a:lnSpc>
                <a:spcPct val="110000"/>
              </a:lnSpc>
              <a:spcBef>
                <a:spcPts val="0"/>
              </a:spcBef>
              <a:defRPr sz="1800"/>
            </a:lvl1pPr>
            <a:lvl2pPr>
              <a:lnSpc>
                <a:spcPct val="110000"/>
              </a:lnSpc>
              <a:spcBef>
                <a:spcPts val="0"/>
              </a:spcBef>
              <a:defRPr sz="1800"/>
            </a:lvl2pPr>
            <a:lvl3pPr>
              <a:lnSpc>
                <a:spcPct val="110000"/>
              </a:lnSpc>
              <a:spcBef>
                <a:spcPts val="0"/>
              </a:spcBef>
              <a:spcAft>
                <a:spcPts val="0"/>
              </a:spcAft>
              <a:defRPr sz="2400">
                <a:solidFill>
                  <a:schemeClr val="tx2"/>
                </a:solidFill>
              </a:defRPr>
            </a:lvl3pPr>
            <a:lvl4pPr indent="-163296">
              <a:lnSpc>
                <a:spcPct val="110000"/>
              </a:lnSpc>
              <a:spcBef>
                <a:spcPts val="0"/>
              </a:spcBef>
              <a:spcAft>
                <a:spcPts val="0"/>
              </a:spcAft>
              <a:defRPr sz="1800"/>
            </a:lvl4pPr>
            <a:lvl5pPr marL="326592" indent="-163296">
              <a:lnSpc>
                <a:spcPct val="110000"/>
              </a:lnSpc>
              <a:spcBef>
                <a:spcPts val="0"/>
              </a:spcBef>
              <a:spcAft>
                <a:spcPts val="0"/>
              </a:spcAft>
              <a:defRPr sz="1800"/>
            </a:lvl5pPr>
            <a:lvl6pPr marL="489888" indent="-163296">
              <a:lnSpc>
                <a:spcPct val="110000"/>
              </a:lnSpc>
              <a:spcBef>
                <a:spcPts val="0"/>
              </a:spcBef>
              <a:spcAft>
                <a:spcPts val="0"/>
              </a:spcAft>
              <a:defRPr sz="1800"/>
            </a:lvl6pPr>
          </a:lstStyle>
          <a:p>
            <a:pPr lvl="2"/>
            <a:r>
              <a:rPr lang="en-US"/>
              <a:t>Heading level 3 Calibri Bold 24pt</a:t>
            </a:r>
          </a:p>
        </p:txBody>
      </p:sp>
      <p:sp>
        <p:nvSpPr>
          <p:cNvPr id="7" name="Slide Number Placeholder 6">
            <a:extLst>
              <a:ext uri="{FF2B5EF4-FFF2-40B4-BE49-F238E27FC236}">
                <a16:creationId xmlns:a16="http://schemas.microsoft.com/office/drawing/2014/main" id="{1E948AAE-18F5-E847-B787-688FC01CA33D}"/>
              </a:ext>
            </a:extLst>
          </p:cNvPr>
          <p:cNvSpPr>
            <a:spLocks noGrp="1"/>
          </p:cNvSpPr>
          <p:nvPr>
            <p:ph type="sldNum" sz="quarter" idx="18"/>
          </p:nvPr>
        </p:nvSpPr>
        <p:spPr/>
        <p:txBody>
          <a:bodyPr/>
          <a:lstStyle/>
          <a:p>
            <a:fld id="{754A7E0C-9029-4945-9920-02C782E37437}" type="slidenum">
              <a:rPr lang="en-US" smtClean="0"/>
              <a:pPr/>
              <a:t>‹#›</a:t>
            </a:fld>
            <a:endParaRPr lang="en-US"/>
          </a:p>
        </p:txBody>
      </p:sp>
    </p:spTree>
    <p:extLst>
      <p:ext uri="{BB962C8B-B14F-4D97-AF65-F5344CB8AC3E}">
        <p14:creationId xmlns:p14="http://schemas.microsoft.com/office/powerpoint/2010/main" val="2384499790"/>
      </p:ext>
    </p:extLst>
  </p:cSld>
  <p:clrMapOvr>
    <a:masterClrMapping/>
  </p:clrMapOvr>
  <p:extLst>
    <p:ext uri="{DCECCB84-F9BA-43D5-87BE-67443E8EF086}">
      <p15:sldGuideLst xmlns:p15="http://schemas.microsoft.com/office/powerpoint/2012/main">
        <p15:guide id="1" pos="4294">
          <p15:clr>
            <a:srgbClr val="FBAE40"/>
          </p15:clr>
        </p15:guide>
        <p15:guide id="2" pos="4407">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EHF_Study overview">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FFD8CF-F414-45E7-A4AF-9E8F9E394B48}"/>
              </a:ext>
            </a:extLst>
          </p:cNvPr>
          <p:cNvSpPr>
            <a:spLocks noGrp="1"/>
          </p:cNvSpPr>
          <p:nvPr>
            <p:ph type="title"/>
          </p:nvPr>
        </p:nvSpPr>
        <p:spPr>
          <a:xfrm>
            <a:off x="695325" y="404815"/>
            <a:ext cx="8604251" cy="611187"/>
          </a:xfrm>
        </p:spPr>
        <p:txBody>
          <a:bodyPr/>
          <a:lstStyle/>
          <a:p>
            <a:r>
              <a:rPr lang="nl-NL"/>
              <a:t>Klik om stijl te bewerken</a:t>
            </a:r>
          </a:p>
        </p:txBody>
      </p:sp>
      <p:sp>
        <p:nvSpPr>
          <p:cNvPr id="13" name="Tijdelijke aanduiding voor inhoud 2">
            <a:extLst>
              <a:ext uri="{FF2B5EF4-FFF2-40B4-BE49-F238E27FC236}">
                <a16:creationId xmlns:a16="http://schemas.microsoft.com/office/drawing/2014/main" id="{250E9503-B4B4-43E6-87F2-3DF7F25C3C5F}"/>
              </a:ext>
            </a:extLst>
          </p:cNvPr>
          <p:cNvSpPr>
            <a:spLocks noGrp="1"/>
          </p:cNvSpPr>
          <p:nvPr>
            <p:ph idx="23" hasCustomPrompt="1"/>
          </p:nvPr>
        </p:nvSpPr>
        <p:spPr>
          <a:xfrm>
            <a:off x="7855959" y="1819685"/>
            <a:ext cx="3630988" cy="4111847"/>
          </a:xfrm>
          <a:noFill/>
        </p:spPr>
        <p:txBody>
          <a:bodyPr>
            <a:normAutofit/>
          </a:bodyPr>
          <a:lstStyle>
            <a:lvl1pPr>
              <a:defRPr sz="1600"/>
            </a:lvl1pPr>
            <a:lvl2pPr>
              <a:defRPr sz="1600"/>
            </a:lvl2pPr>
            <a:lvl3pPr>
              <a:defRPr sz="1600" b="0"/>
            </a:lvl3pPr>
            <a:lvl4pPr>
              <a:defRPr sz="1600"/>
            </a:lvl4pPr>
            <a:lvl5pPr>
              <a:defRPr sz="1600"/>
            </a:lvl5pPr>
          </a:lstStyle>
          <a:p>
            <a:pPr lvl="0"/>
            <a:r>
              <a:rPr lang="ru-RU"/>
              <a:t>….</a:t>
            </a:r>
            <a:endParaRPr lang="nl-NL"/>
          </a:p>
        </p:txBody>
      </p:sp>
      <p:sp>
        <p:nvSpPr>
          <p:cNvPr id="4" name="Rechthoek 3">
            <a:extLst>
              <a:ext uri="{FF2B5EF4-FFF2-40B4-BE49-F238E27FC236}">
                <a16:creationId xmlns:a16="http://schemas.microsoft.com/office/drawing/2014/main" id="{A33E2961-AB37-469F-928E-6EF80CEC92BC}"/>
              </a:ext>
            </a:extLst>
          </p:cNvPr>
          <p:cNvSpPr/>
          <p:nvPr userDrawn="1"/>
        </p:nvSpPr>
        <p:spPr>
          <a:xfrm>
            <a:off x="695325" y="1170482"/>
            <a:ext cx="754437" cy="400110"/>
          </a:xfrm>
          <a:prstGeom prst="rect">
            <a:avLst/>
          </a:prstGeom>
        </p:spPr>
        <p:txBody>
          <a:bodyPr wrap="none">
            <a:spAutoFit/>
          </a:bodyPr>
          <a:lstStyle/>
          <a:p>
            <a:r>
              <a:rPr lang="ru-RU" sz="2000" b="1" i="0">
                <a:solidFill>
                  <a:srgbClr val="008EC0"/>
                </a:solidFill>
              </a:rPr>
              <a:t>Цели</a:t>
            </a:r>
            <a:endParaRPr lang="nl-NL" sz="2000" b="1" i="0">
              <a:solidFill>
                <a:srgbClr val="008EC0"/>
              </a:solidFill>
            </a:endParaRPr>
          </a:p>
        </p:txBody>
      </p:sp>
      <p:sp>
        <p:nvSpPr>
          <p:cNvPr id="14" name="Rechthoek 13">
            <a:extLst>
              <a:ext uri="{FF2B5EF4-FFF2-40B4-BE49-F238E27FC236}">
                <a16:creationId xmlns:a16="http://schemas.microsoft.com/office/drawing/2014/main" id="{D702E655-91FA-4DE9-AD17-BFA827DBCE47}"/>
              </a:ext>
            </a:extLst>
          </p:cNvPr>
          <p:cNvSpPr/>
          <p:nvPr userDrawn="1"/>
        </p:nvSpPr>
        <p:spPr>
          <a:xfrm>
            <a:off x="695325" y="4009878"/>
            <a:ext cx="727443" cy="400110"/>
          </a:xfrm>
          <a:prstGeom prst="rect">
            <a:avLst/>
          </a:prstGeom>
        </p:spPr>
        <p:txBody>
          <a:bodyPr wrap="none">
            <a:spAutoFit/>
          </a:bodyPr>
          <a:lstStyle/>
          <a:p>
            <a:r>
              <a:rPr lang="ru-RU" sz="2000" b="1" i="0">
                <a:solidFill>
                  <a:srgbClr val="008EC0"/>
                </a:solidFill>
              </a:rPr>
              <a:t>Дети</a:t>
            </a:r>
            <a:endParaRPr lang="nl-NL" sz="2000" b="1" i="0">
              <a:solidFill>
                <a:srgbClr val="008EC0"/>
              </a:solidFill>
            </a:endParaRPr>
          </a:p>
        </p:txBody>
      </p:sp>
      <p:sp>
        <p:nvSpPr>
          <p:cNvPr id="15" name="Rechthoek 14">
            <a:extLst>
              <a:ext uri="{FF2B5EF4-FFF2-40B4-BE49-F238E27FC236}">
                <a16:creationId xmlns:a16="http://schemas.microsoft.com/office/drawing/2014/main" id="{C40B043B-CDA9-45E1-8873-16BC1597429B}"/>
              </a:ext>
            </a:extLst>
          </p:cNvPr>
          <p:cNvSpPr/>
          <p:nvPr userDrawn="1"/>
        </p:nvSpPr>
        <p:spPr>
          <a:xfrm>
            <a:off x="4273333" y="1170481"/>
            <a:ext cx="1018227" cy="400110"/>
          </a:xfrm>
          <a:prstGeom prst="rect">
            <a:avLst/>
          </a:prstGeom>
        </p:spPr>
        <p:txBody>
          <a:bodyPr wrap="none">
            <a:spAutoFit/>
          </a:bodyPr>
          <a:lstStyle/>
          <a:p>
            <a:r>
              <a:rPr lang="ru-RU" sz="2000" b="1" i="0">
                <a:solidFill>
                  <a:srgbClr val="008EC0"/>
                </a:solidFill>
              </a:rPr>
              <a:t>Дизайн</a:t>
            </a:r>
            <a:endParaRPr lang="nl-NL" sz="2000" b="1" i="0">
              <a:solidFill>
                <a:srgbClr val="008EC0"/>
              </a:solidFill>
            </a:endParaRPr>
          </a:p>
        </p:txBody>
      </p:sp>
      <p:sp>
        <p:nvSpPr>
          <p:cNvPr id="16" name="Rechthoek 15">
            <a:extLst>
              <a:ext uri="{FF2B5EF4-FFF2-40B4-BE49-F238E27FC236}">
                <a16:creationId xmlns:a16="http://schemas.microsoft.com/office/drawing/2014/main" id="{282A05CC-6ACD-45A1-91A2-E154B050AC70}"/>
              </a:ext>
            </a:extLst>
          </p:cNvPr>
          <p:cNvSpPr/>
          <p:nvPr userDrawn="1"/>
        </p:nvSpPr>
        <p:spPr>
          <a:xfrm>
            <a:off x="7855961" y="1158512"/>
            <a:ext cx="3105530" cy="400110"/>
          </a:xfrm>
          <a:prstGeom prst="rect">
            <a:avLst/>
          </a:prstGeom>
        </p:spPr>
        <p:txBody>
          <a:bodyPr wrap="none">
            <a:spAutoFit/>
          </a:bodyPr>
          <a:lstStyle/>
          <a:p>
            <a:pPr lvl="0"/>
            <a:r>
              <a:rPr lang="ru-RU" sz="2000" b="1" i="0">
                <a:solidFill>
                  <a:srgbClr val="008EC0"/>
                </a:solidFill>
              </a:rPr>
              <a:t>Оцениваемые параметры</a:t>
            </a:r>
            <a:endParaRPr lang="en-US" sz="2000" b="1" i="0">
              <a:solidFill>
                <a:srgbClr val="008EC0"/>
              </a:solidFill>
            </a:endParaRPr>
          </a:p>
        </p:txBody>
      </p:sp>
      <p:sp>
        <p:nvSpPr>
          <p:cNvPr id="17" name="Rechthoek 16">
            <a:extLst>
              <a:ext uri="{FF2B5EF4-FFF2-40B4-BE49-F238E27FC236}">
                <a16:creationId xmlns:a16="http://schemas.microsoft.com/office/drawing/2014/main" id="{62854F66-A7F0-45E2-8B06-DFC8B814907C}"/>
              </a:ext>
            </a:extLst>
          </p:cNvPr>
          <p:cNvSpPr/>
          <p:nvPr userDrawn="1"/>
        </p:nvSpPr>
        <p:spPr>
          <a:xfrm>
            <a:off x="4273332" y="3991023"/>
            <a:ext cx="1109022" cy="400110"/>
          </a:xfrm>
          <a:prstGeom prst="rect">
            <a:avLst/>
          </a:prstGeom>
        </p:spPr>
        <p:txBody>
          <a:bodyPr wrap="none">
            <a:spAutoFit/>
          </a:bodyPr>
          <a:lstStyle/>
          <a:p>
            <a:r>
              <a:rPr lang="ru-RU" sz="2000" b="1" i="0">
                <a:solidFill>
                  <a:srgbClr val="008EC0"/>
                </a:solidFill>
              </a:rPr>
              <a:t>Продукт</a:t>
            </a:r>
            <a:endParaRPr lang="nl-NL" sz="2000" b="1" i="0">
              <a:solidFill>
                <a:srgbClr val="008EC0"/>
              </a:solidFill>
            </a:endParaRPr>
          </a:p>
        </p:txBody>
      </p:sp>
      <p:sp>
        <p:nvSpPr>
          <p:cNvPr id="19" name="Tijdelijke aanduiding voor tekst 18">
            <a:extLst>
              <a:ext uri="{FF2B5EF4-FFF2-40B4-BE49-F238E27FC236}">
                <a16:creationId xmlns:a16="http://schemas.microsoft.com/office/drawing/2014/main" id="{B79F3BE7-F7F6-432E-B52F-F5B0F60E0B7A}"/>
              </a:ext>
            </a:extLst>
          </p:cNvPr>
          <p:cNvSpPr>
            <a:spLocks noGrp="1"/>
          </p:cNvSpPr>
          <p:nvPr>
            <p:ph type="body" sz="quarter" idx="24" hasCustomPrompt="1"/>
          </p:nvPr>
        </p:nvSpPr>
        <p:spPr>
          <a:xfrm>
            <a:off x="695325" y="1819687"/>
            <a:ext cx="3234123" cy="1355725"/>
          </a:xfrm>
          <a:noFill/>
        </p:spPr>
        <p:txBody>
          <a:bodyPr>
            <a:noAutofit/>
          </a:bodyPr>
          <a:lstStyle>
            <a:lvl1pPr marL="0" indent="0">
              <a:spcBef>
                <a:spcPts val="225"/>
              </a:spcBef>
              <a:defRPr sz="1600" b="0"/>
            </a:lvl1pPr>
            <a:lvl2pPr marL="135731" indent="-135731">
              <a:spcBef>
                <a:spcPts val="225"/>
              </a:spcBef>
              <a:buClr>
                <a:schemeClr val="accent1"/>
              </a:buClr>
              <a:defRPr sz="1600" b="0"/>
            </a:lvl2pPr>
            <a:lvl3pPr>
              <a:spcBef>
                <a:spcPts val="225"/>
              </a:spcBef>
              <a:defRPr sz="1600" b="0"/>
            </a:lvl3pPr>
            <a:lvl4pPr>
              <a:spcBef>
                <a:spcPts val="225"/>
              </a:spcBef>
              <a:defRPr sz="1600" b="0"/>
            </a:lvl4pPr>
            <a:lvl5pPr>
              <a:spcBef>
                <a:spcPts val="225"/>
              </a:spcBef>
              <a:defRPr sz="1600" b="0"/>
            </a:lvl5pPr>
          </a:lstStyle>
          <a:p>
            <a:pPr lvl="0"/>
            <a:r>
              <a:rPr lang="ru-RU"/>
              <a:t>…..</a:t>
            </a:r>
            <a:endParaRPr lang="nl-NL"/>
          </a:p>
        </p:txBody>
      </p:sp>
      <p:sp>
        <p:nvSpPr>
          <p:cNvPr id="20" name="Tijdelijke aanduiding voor tekst 18">
            <a:extLst>
              <a:ext uri="{FF2B5EF4-FFF2-40B4-BE49-F238E27FC236}">
                <a16:creationId xmlns:a16="http://schemas.microsoft.com/office/drawing/2014/main" id="{4FFC5C78-980F-4CB1-8151-65A6A4623FCC}"/>
              </a:ext>
            </a:extLst>
          </p:cNvPr>
          <p:cNvSpPr>
            <a:spLocks noGrp="1"/>
          </p:cNvSpPr>
          <p:nvPr>
            <p:ph type="body" sz="quarter" idx="25" hasCustomPrompt="1"/>
          </p:nvPr>
        </p:nvSpPr>
        <p:spPr>
          <a:xfrm>
            <a:off x="4273332" y="1819687"/>
            <a:ext cx="3234123" cy="1355725"/>
          </a:xfrm>
          <a:noFill/>
        </p:spPr>
        <p:txBody>
          <a:bodyPr>
            <a:noAutofit/>
          </a:bodyPr>
          <a:lstStyle>
            <a:lvl1pPr marL="0" indent="0">
              <a:spcBef>
                <a:spcPts val="225"/>
              </a:spcBef>
              <a:defRPr sz="1600" b="0"/>
            </a:lvl1pPr>
            <a:lvl2pPr marL="135731" indent="-135731">
              <a:spcBef>
                <a:spcPts val="225"/>
              </a:spcBef>
              <a:buClr>
                <a:schemeClr val="accent1"/>
              </a:buClr>
              <a:defRPr sz="1600" b="0"/>
            </a:lvl2pPr>
            <a:lvl3pPr>
              <a:spcBef>
                <a:spcPts val="225"/>
              </a:spcBef>
              <a:defRPr sz="1600" b="0"/>
            </a:lvl3pPr>
            <a:lvl4pPr>
              <a:spcBef>
                <a:spcPts val="225"/>
              </a:spcBef>
              <a:defRPr sz="1600" b="0"/>
            </a:lvl4pPr>
            <a:lvl5pPr>
              <a:spcBef>
                <a:spcPts val="225"/>
              </a:spcBef>
              <a:defRPr sz="1600" b="0"/>
            </a:lvl5pPr>
          </a:lstStyle>
          <a:p>
            <a:pPr lvl="0"/>
            <a:r>
              <a:rPr lang="ru-RU"/>
              <a:t>…..</a:t>
            </a:r>
            <a:endParaRPr lang="nl-NL"/>
          </a:p>
        </p:txBody>
      </p:sp>
      <p:sp>
        <p:nvSpPr>
          <p:cNvPr id="21" name="Tijdelijke aanduiding voor tekst 18">
            <a:extLst>
              <a:ext uri="{FF2B5EF4-FFF2-40B4-BE49-F238E27FC236}">
                <a16:creationId xmlns:a16="http://schemas.microsoft.com/office/drawing/2014/main" id="{B2E04054-2510-4B8C-B8D3-98D3673F6FA1}"/>
              </a:ext>
            </a:extLst>
          </p:cNvPr>
          <p:cNvSpPr>
            <a:spLocks noGrp="1"/>
          </p:cNvSpPr>
          <p:nvPr>
            <p:ph type="body" sz="quarter" idx="26" hasCustomPrompt="1"/>
          </p:nvPr>
        </p:nvSpPr>
        <p:spPr>
          <a:xfrm>
            <a:off x="695324" y="4630042"/>
            <a:ext cx="3234123" cy="1301497"/>
          </a:xfrm>
          <a:noFill/>
        </p:spPr>
        <p:txBody>
          <a:bodyPr>
            <a:noAutofit/>
          </a:bodyPr>
          <a:lstStyle>
            <a:lvl1pPr marL="0" marR="0" indent="0" algn="l" defTabSz="914420" rtl="0" eaLnBrk="1" fontAlgn="auto" latinLnBrk="0" hangingPunct="1">
              <a:lnSpc>
                <a:spcPct val="95000"/>
              </a:lnSpc>
              <a:spcBef>
                <a:spcPts val="225"/>
              </a:spcBef>
              <a:spcAft>
                <a:spcPts val="600"/>
              </a:spcAft>
              <a:buClrTx/>
              <a:buSzPct val="100000"/>
              <a:buFont typeface="Calibri" charset="0"/>
              <a:buNone/>
              <a:tabLst/>
              <a:defRPr sz="1600" b="0"/>
            </a:lvl1pPr>
            <a:lvl2pPr marL="135731" indent="-135731">
              <a:spcBef>
                <a:spcPts val="225"/>
              </a:spcBef>
              <a:buClr>
                <a:schemeClr val="accent1"/>
              </a:buClr>
              <a:defRPr sz="1600" b="0"/>
            </a:lvl2pPr>
            <a:lvl3pPr>
              <a:spcBef>
                <a:spcPts val="225"/>
              </a:spcBef>
              <a:defRPr sz="1600" b="0"/>
            </a:lvl3pPr>
            <a:lvl4pPr>
              <a:spcBef>
                <a:spcPts val="225"/>
              </a:spcBef>
              <a:defRPr sz="1600" b="0"/>
            </a:lvl4pPr>
            <a:lvl5pPr>
              <a:spcBef>
                <a:spcPts val="225"/>
              </a:spcBef>
              <a:defRPr sz="1600" b="0"/>
            </a:lvl5pPr>
          </a:lstStyle>
          <a:p>
            <a:pPr marL="0" marR="0" lvl="0" indent="0" algn="l" defTabSz="914420" rtl="0" eaLnBrk="1" fontAlgn="auto" latinLnBrk="0" hangingPunct="1">
              <a:lnSpc>
                <a:spcPct val="95000"/>
              </a:lnSpc>
              <a:spcBef>
                <a:spcPts val="225"/>
              </a:spcBef>
              <a:spcAft>
                <a:spcPts val="600"/>
              </a:spcAft>
              <a:buClrTx/>
              <a:buSzPct val="100000"/>
              <a:buFont typeface="Calibri" charset="0"/>
              <a:buNone/>
              <a:tabLst/>
              <a:defRPr/>
            </a:pPr>
            <a:r>
              <a:rPr lang="ru-RU"/>
              <a:t>…..</a:t>
            </a:r>
            <a:endParaRPr lang="nl-NL"/>
          </a:p>
          <a:p>
            <a:pPr lvl="0"/>
            <a:endParaRPr lang="nl-NL"/>
          </a:p>
        </p:txBody>
      </p:sp>
      <p:sp>
        <p:nvSpPr>
          <p:cNvPr id="22" name="Tijdelijke aanduiding voor tekst 18">
            <a:extLst>
              <a:ext uri="{FF2B5EF4-FFF2-40B4-BE49-F238E27FC236}">
                <a16:creationId xmlns:a16="http://schemas.microsoft.com/office/drawing/2014/main" id="{482E7B85-B970-4302-BFE9-AFD2C6DC8DE1}"/>
              </a:ext>
            </a:extLst>
          </p:cNvPr>
          <p:cNvSpPr>
            <a:spLocks noGrp="1"/>
          </p:cNvSpPr>
          <p:nvPr>
            <p:ph type="body" sz="quarter" idx="27" hasCustomPrompt="1"/>
          </p:nvPr>
        </p:nvSpPr>
        <p:spPr>
          <a:xfrm>
            <a:off x="4273331" y="4630042"/>
            <a:ext cx="3234123" cy="1301497"/>
          </a:xfrm>
          <a:noFill/>
        </p:spPr>
        <p:txBody>
          <a:bodyPr>
            <a:normAutofit/>
          </a:bodyPr>
          <a:lstStyle>
            <a:lvl1pPr marL="0" indent="0">
              <a:spcBef>
                <a:spcPts val="225"/>
              </a:spcBef>
              <a:defRPr sz="1600"/>
            </a:lvl1pPr>
            <a:lvl2pPr marL="135731" indent="-135731">
              <a:spcBef>
                <a:spcPts val="225"/>
              </a:spcBef>
              <a:buClr>
                <a:schemeClr val="accent1"/>
              </a:buClr>
              <a:defRPr sz="1050"/>
            </a:lvl2pPr>
            <a:lvl3pPr>
              <a:spcBef>
                <a:spcPts val="225"/>
              </a:spcBef>
              <a:defRPr sz="1050"/>
            </a:lvl3pPr>
            <a:lvl4pPr>
              <a:spcBef>
                <a:spcPts val="225"/>
              </a:spcBef>
              <a:defRPr sz="1050"/>
            </a:lvl4pPr>
            <a:lvl5pPr>
              <a:spcBef>
                <a:spcPts val="225"/>
              </a:spcBef>
              <a:defRPr sz="1050"/>
            </a:lvl5pPr>
          </a:lstStyle>
          <a:p>
            <a:pPr lvl="0"/>
            <a:r>
              <a:rPr lang="ru-RU"/>
              <a:t>…..</a:t>
            </a:r>
            <a:endParaRPr lang="nl-NL"/>
          </a:p>
        </p:txBody>
      </p:sp>
      <p:cxnSp>
        <p:nvCxnSpPr>
          <p:cNvPr id="18" name="Rechte verbindingslijn 17">
            <a:extLst>
              <a:ext uri="{FF2B5EF4-FFF2-40B4-BE49-F238E27FC236}">
                <a16:creationId xmlns:a16="http://schemas.microsoft.com/office/drawing/2014/main" id="{F75BE67F-0FD9-40AE-8E07-938743C7FC36}"/>
              </a:ext>
            </a:extLst>
          </p:cNvPr>
          <p:cNvCxnSpPr>
            <a:cxnSpLocks/>
          </p:cNvCxnSpPr>
          <p:nvPr userDrawn="1"/>
        </p:nvCxnSpPr>
        <p:spPr>
          <a:xfrm>
            <a:off x="724924" y="1549575"/>
            <a:ext cx="1080000" cy="0"/>
          </a:xfrm>
          <a:prstGeom prst="line">
            <a:avLst/>
          </a:prstGeom>
          <a:ln w="38100" cap="rnd">
            <a:solidFill>
              <a:srgbClr val="008EC0"/>
            </a:solidFill>
            <a:prstDash val="solid"/>
            <a:round/>
          </a:ln>
        </p:spPr>
        <p:style>
          <a:lnRef idx="1">
            <a:schemeClr val="accent1"/>
          </a:lnRef>
          <a:fillRef idx="0">
            <a:schemeClr val="accent1"/>
          </a:fillRef>
          <a:effectRef idx="0">
            <a:schemeClr val="accent1"/>
          </a:effectRef>
          <a:fontRef idx="minor">
            <a:schemeClr val="tx1"/>
          </a:fontRef>
        </p:style>
      </p:cxnSp>
      <p:cxnSp>
        <p:nvCxnSpPr>
          <p:cNvPr id="24" name="Rechte verbindingslijn 23">
            <a:extLst>
              <a:ext uri="{FF2B5EF4-FFF2-40B4-BE49-F238E27FC236}">
                <a16:creationId xmlns:a16="http://schemas.microsoft.com/office/drawing/2014/main" id="{6453CF5F-5AF2-4095-87C6-15CBE70B854D}"/>
              </a:ext>
            </a:extLst>
          </p:cNvPr>
          <p:cNvCxnSpPr>
            <a:cxnSpLocks/>
          </p:cNvCxnSpPr>
          <p:nvPr userDrawn="1"/>
        </p:nvCxnSpPr>
        <p:spPr>
          <a:xfrm>
            <a:off x="4273332" y="1549575"/>
            <a:ext cx="1080000" cy="0"/>
          </a:xfrm>
          <a:prstGeom prst="line">
            <a:avLst/>
          </a:prstGeom>
          <a:ln w="38100" cap="rnd">
            <a:solidFill>
              <a:srgbClr val="008EC0"/>
            </a:solidFill>
            <a:prstDash val="solid"/>
            <a:round/>
          </a:ln>
        </p:spPr>
        <p:style>
          <a:lnRef idx="1">
            <a:schemeClr val="accent1"/>
          </a:lnRef>
          <a:fillRef idx="0">
            <a:schemeClr val="accent1"/>
          </a:fillRef>
          <a:effectRef idx="0">
            <a:schemeClr val="accent1"/>
          </a:effectRef>
          <a:fontRef idx="minor">
            <a:schemeClr val="tx1"/>
          </a:fontRef>
        </p:style>
      </p:cxnSp>
      <p:cxnSp>
        <p:nvCxnSpPr>
          <p:cNvPr id="26" name="Rechte verbindingslijn 25">
            <a:extLst>
              <a:ext uri="{FF2B5EF4-FFF2-40B4-BE49-F238E27FC236}">
                <a16:creationId xmlns:a16="http://schemas.microsoft.com/office/drawing/2014/main" id="{BB2D3C34-D5DB-43B3-83F1-08DD3A1002B0}"/>
              </a:ext>
            </a:extLst>
          </p:cNvPr>
          <p:cNvCxnSpPr>
            <a:cxnSpLocks/>
          </p:cNvCxnSpPr>
          <p:nvPr userDrawn="1"/>
        </p:nvCxnSpPr>
        <p:spPr>
          <a:xfrm>
            <a:off x="695324" y="4360949"/>
            <a:ext cx="1080000" cy="0"/>
          </a:xfrm>
          <a:prstGeom prst="line">
            <a:avLst/>
          </a:prstGeom>
          <a:ln w="38100" cap="rnd">
            <a:solidFill>
              <a:srgbClr val="008EC0"/>
            </a:solidFill>
            <a:prstDash val="solid"/>
            <a:round/>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212119BD-06E2-40F0-B46B-9D2855CA8864}"/>
              </a:ext>
            </a:extLst>
          </p:cNvPr>
          <p:cNvCxnSpPr>
            <a:cxnSpLocks/>
          </p:cNvCxnSpPr>
          <p:nvPr userDrawn="1"/>
        </p:nvCxnSpPr>
        <p:spPr>
          <a:xfrm>
            <a:off x="4243732" y="4360949"/>
            <a:ext cx="1080000" cy="0"/>
          </a:xfrm>
          <a:prstGeom prst="line">
            <a:avLst/>
          </a:prstGeom>
          <a:ln w="38100" cap="rnd">
            <a:solidFill>
              <a:srgbClr val="008EC0"/>
            </a:solidFill>
            <a:prstDash val="solid"/>
            <a:round/>
          </a:ln>
        </p:spPr>
        <p:style>
          <a:lnRef idx="1">
            <a:schemeClr val="accent1"/>
          </a:lnRef>
          <a:fillRef idx="0">
            <a:schemeClr val="accent1"/>
          </a:fillRef>
          <a:effectRef idx="0">
            <a:schemeClr val="accent1"/>
          </a:effectRef>
          <a:fontRef idx="minor">
            <a:schemeClr val="tx1"/>
          </a:fontRef>
        </p:style>
      </p:cxnSp>
      <p:cxnSp>
        <p:nvCxnSpPr>
          <p:cNvPr id="28" name="Rechte verbindingslijn 27">
            <a:extLst>
              <a:ext uri="{FF2B5EF4-FFF2-40B4-BE49-F238E27FC236}">
                <a16:creationId xmlns:a16="http://schemas.microsoft.com/office/drawing/2014/main" id="{8D023450-281F-4922-B3D3-D77FA71A1D02}"/>
              </a:ext>
            </a:extLst>
          </p:cNvPr>
          <p:cNvCxnSpPr>
            <a:cxnSpLocks/>
          </p:cNvCxnSpPr>
          <p:nvPr userDrawn="1"/>
        </p:nvCxnSpPr>
        <p:spPr>
          <a:xfrm>
            <a:off x="7848504" y="1549575"/>
            <a:ext cx="1080000" cy="0"/>
          </a:xfrm>
          <a:prstGeom prst="line">
            <a:avLst/>
          </a:prstGeom>
          <a:ln w="38100" cap="rnd">
            <a:solidFill>
              <a:srgbClr val="008EC0"/>
            </a:solidFill>
            <a:prstDash val="solid"/>
            <a:round/>
          </a:ln>
        </p:spPr>
        <p:style>
          <a:lnRef idx="1">
            <a:schemeClr val="accent1"/>
          </a:lnRef>
          <a:fillRef idx="0">
            <a:schemeClr val="accent1"/>
          </a:fillRef>
          <a:effectRef idx="0">
            <a:schemeClr val="accent1"/>
          </a:effectRef>
          <a:fontRef idx="minor">
            <a:schemeClr val="tx1"/>
          </a:fontRef>
        </p:style>
      </p:cxnSp>
      <p:pic>
        <p:nvPicPr>
          <p:cNvPr id="12" name="Graphic 11">
            <a:extLst>
              <a:ext uri="{FF2B5EF4-FFF2-40B4-BE49-F238E27FC236}">
                <a16:creationId xmlns:a16="http://schemas.microsoft.com/office/drawing/2014/main" id="{78878079-EFC4-44BE-85F9-4F6F1915CF0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61161" y="4055614"/>
            <a:ext cx="547927" cy="547926"/>
          </a:xfrm>
          <a:prstGeom prst="rect">
            <a:avLst/>
          </a:prstGeom>
        </p:spPr>
      </p:pic>
      <p:pic>
        <p:nvPicPr>
          <p:cNvPr id="32" name="Graphic 31">
            <a:extLst>
              <a:ext uri="{FF2B5EF4-FFF2-40B4-BE49-F238E27FC236}">
                <a16:creationId xmlns:a16="http://schemas.microsoft.com/office/drawing/2014/main" id="{92B3C815-B9AB-4938-8EE1-0F6664F70A07}"/>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5542861" y="4042896"/>
            <a:ext cx="511487" cy="511487"/>
          </a:xfrm>
          <a:prstGeom prst="rect">
            <a:avLst/>
          </a:prstGeom>
        </p:spPr>
      </p:pic>
      <p:cxnSp>
        <p:nvCxnSpPr>
          <p:cNvPr id="35" name="Rechte verbindingslijn 34">
            <a:extLst>
              <a:ext uri="{FF2B5EF4-FFF2-40B4-BE49-F238E27FC236}">
                <a16:creationId xmlns:a16="http://schemas.microsoft.com/office/drawing/2014/main" id="{B8CF9C6C-2DFD-44B5-A145-1D502CA9829F}"/>
              </a:ext>
            </a:extLst>
          </p:cNvPr>
          <p:cNvCxnSpPr>
            <a:cxnSpLocks/>
          </p:cNvCxnSpPr>
          <p:nvPr userDrawn="1"/>
        </p:nvCxnSpPr>
        <p:spPr>
          <a:xfrm flipV="1">
            <a:off x="7540359" y="1819687"/>
            <a:ext cx="0" cy="3530011"/>
          </a:xfrm>
          <a:prstGeom prst="line">
            <a:avLst/>
          </a:prstGeom>
          <a:ln w="1905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pic>
        <p:nvPicPr>
          <p:cNvPr id="7" name="Graphic 6">
            <a:extLst>
              <a:ext uri="{FF2B5EF4-FFF2-40B4-BE49-F238E27FC236}">
                <a16:creationId xmlns:a16="http://schemas.microsoft.com/office/drawing/2014/main" id="{5DAD2591-66EF-4059-845F-6AC9A9581BD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041995" y="1165237"/>
            <a:ext cx="576000" cy="576000"/>
          </a:xfrm>
          <a:prstGeom prst="rect">
            <a:avLst/>
          </a:prstGeom>
        </p:spPr>
      </p:pic>
      <p:pic>
        <p:nvPicPr>
          <p:cNvPr id="11" name="Graphic 10">
            <a:extLst>
              <a:ext uri="{FF2B5EF4-FFF2-40B4-BE49-F238E27FC236}">
                <a16:creationId xmlns:a16="http://schemas.microsoft.com/office/drawing/2014/main" id="{B9D75B92-8EF9-4D9F-9373-F0A9720C4451}"/>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5651303" y="1252470"/>
            <a:ext cx="453536" cy="453536"/>
          </a:xfrm>
          <a:prstGeom prst="rect">
            <a:avLst/>
          </a:prstGeom>
        </p:spPr>
      </p:pic>
      <p:pic>
        <p:nvPicPr>
          <p:cNvPr id="25" name="Graphic 24">
            <a:extLst>
              <a:ext uri="{FF2B5EF4-FFF2-40B4-BE49-F238E27FC236}">
                <a16:creationId xmlns:a16="http://schemas.microsoft.com/office/drawing/2014/main" id="{F415EC18-0A3A-4379-A377-B33962378FBF}"/>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1072547" y="1165575"/>
            <a:ext cx="561652" cy="561652"/>
          </a:xfrm>
          <a:prstGeom prst="rect">
            <a:avLst/>
          </a:prstGeom>
        </p:spPr>
      </p:pic>
    </p:spTree>
    <p:extLst>
      <p:ext uri="{BB962C8B-B14F-4D97-AF65-F5344CB8AC3E}">
        <p14:creationId xmlns:p14="http://schemas.microsoft.com/office/powerpoint/2010/main" val="1811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1_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 styl wz. tyt.</a:t>
            </a:r>
          </a:p>
        </p:txBody>
      </p:sp>
      <p:sp>
        <p:nvSpPr>
          <p:cNvPr id="3" name="Symbol zastępczy daty 2"/>
          <p:cNvSpPr>
            <a:spLocks noGrp="1"/>
          </p:cNvSpPr>
          <p:nvPr>
            <p:ph type="dt" sz="half" idx="10"/>
          </p:nvPr>
        </p:nvSpPr>
        <p:spPr>
          <a:xfrm>
            <a:off x="8085667" y="6513205"/>
            <a:ext cx="2404533" cy="138499"/>
          </a:xfrm>
          <a:prstGeom prst="rect">
            <a:avLst/>
          </a:prstGeom>
        </p:spPr>
        <p:txBody>
          <a:bodyPr/>
          <a:lstStyle/>
          <a:p>
            <a:r>
              <a:rPr lang="ru-RU"/>
              <a:t>24 января 2022 </a:t>
            </a:r>
            <a:endParaRPr lang="en-US" dirty="0"/>
          </a:p>
        </p:txBody>
      </p:sp>
      <p:sp>
        <p:nvSpPr>
          <p:cNvPr id="5" name="Symbol zastępczy stopki 4"/>
          <p:cNvSpPr>
            <a:spLocks noGrp="1"/>
          </p:cNvSpPr>
          <p:nvPr>
            <p:ph type="ftr" sz="quarter" idx="11"/>
          </p:nvPr>
        </p:nvSpPr>
        <p:spPr>
          <a:xfrm>
            <a:off x="527382" y="6513205"/>
            <a:ext cx="7456685" cy="138499"/>
          </a:xfrm>
          <a:prstGeom prst="rect">
            <a:avLst/>
          </a:prstGeom>
        </p:spPr>
        <p:txBody>
          <a:bodyPr/>
          <a:lstStyle/>
          <a:p>
            <a:endParaRPr lang="en-US" dirty="0"/>
          </a:p>
        </p:txBody>
      </p:sp>
      <p:sp>
        <p:nvSpPr>
          <p:cNvPr id="6" name="Symbol zastępczy numeru slajdu 5"/>
          <p:cNvSpPr>
            <a:spLocks noGrp="1"/>
          </p:cNvSpPr>
          <p:nvPr>
            <p:ph type="sldNum" sz="quarter" idx="12"/>
          </p:nvPr>
        </p:nvSpPr>
        <p:spPr>
          <a:xfrm>
            <a:off x="10712781" y="6513205"/>
            <a:ext cx="990600" cy="138499"/>
          </a:xfrm>
          <a:prstGeom prst="rect">
            <a:avLst/>
          </a:prstGeom>
        </p:spPr>
        <p:txBody>
          <a:bodyPr/>
          <a:lstStyle/>
          <a:p>
            <a:fld id="{D123709A-2C31-4F2C-8BA2-8D113A685CD5}" type="slidenum">
              <a:rPr lang="en-US" smtClean="0"/>
              <a:pPr/>
              <a:t>‹#›</a:t>
            </a:fld>
            <a:endParaRPr lang="en-US"/>
          </a:p>
        </p:txBody>
      </p:sp>
    </p:spTree>
    <p:extLst>
      <p:ext uri="{BB962C8B-B14F-4D97-AF65-F5344CB8AC3E}">
        <p14:creationId xmlns:p14="http://schemas.microsoft.com/office/powerpoint/2010/main" val="1554460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5F3ADA-3F89-4F59-8620-6C145793A7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ru-RU"/>
          </a:p>
        </p:txBody>
      </p:sp>
      <p:sp>
        <p:nvSpPr>
          <p:cNvPr id="3" name="Text Placeholder 2">
            <a:extLst>
              <a:ext uri="{FF2B5EF4-FFF2-40B4-BE49-F238E27FC236}">
                <a16:creationId xmlns:a16="http://schemas.microsoft.com/office/drawing/2014/main" id="{4F8C567B-9F84-4F6E-A86C-1C4A33DF12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a:extLst>
              <a:ext uri="{FF2B5EF4-FFF2-40B4-BE49-F238E27FC236}">
                <a16:creationId xmlns:a16="http://schemas.microsoft.com/office/drawing/2014/main" id="{E0CC5459-AB71-40A0-BE74-58A6996738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5464F8-692C-4960-B2C2-299D4D7C1011}" type="datetimeFigureOut">
              <a:rPr lang="ru-RU" smtClean="0"/>
              <a:t>26.06.2025</a:t>
            </a:fld>
            <a:endParaRPr lang="ru-RU"/>
          </a:p>
        </p:txBody>
      </p:sp>
      <p:sp>
        <p:nvSpPr>
          <p:cNvPr id="5" name="Footer Placeholder 4">
            <a:extLst>
              <a:ext uri="{FF2B5EF4-FFF2-40B4-BE49-F238E27FC236}">
                <a16:creationId xmlns:a16="http://schemas.microsoft.com/office/drawing/2014/main" id="{9265ABC4-C463-4856-BFE1-6B6DC05E30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a:extLst>
              <a:ext uri="{FF2B5EF4-FFF2-40B4-BE49-F238E27FC236}">
                <a16:creationId xmlns:a16="http://schemas.microsoft.com/office/drawing/2014/main" id="{6ACC2D9D-ADDA-400B-ADB9-C71E0AE04B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C0D39F-5BA7-4316-AEA5-EEFC02746E77}" type="slidenum">
              <a:rPr lang="ru-RU" smtClean="0"/>
              <a:t>‹#›</a:t>
            </a:fld>
            <a:endParaRPr lang="ru-RU"/>
          </a:p>
        </p:txBody>
      </p:sp>
    </p:spTree>
    <p:extLst>
      <p:ext uri="{BB962C8B-B14F-4D97-AF65-F5344CB8AC3E}">
        <p14:creationId xmlns:p14="http://schemas.microsoft.com/office/powerpoint/2010/main" val="13374612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doi.org/10.1067/mpd.2002.129888"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hyperlink" Target="https://doi.org/10.1542/peds.2017-0731" TargetMode="External"/><Relationship Id="rId4" Type="http://schemas.openxmlformats.org/officeDocument/2006/relationships/hyperlink" Target="https://doi.org/10.1111/j.1469-8749.1993.tb11614.x"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chart" Target="../charts/chart6.xml"/><Relationship Id="rId4" Type="http://schemas.openxmlformats.org/officeDocument/2006/relationships/chart" Target="../charts/chart5.xml"/></Relationships>
</file>

<file path=ppt/slides/_rels/slide1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chart" Target="../charts/chart8.xml"/><Relationship Id="rId1" Type="http://schemas.openxmlformats.org/officeDocument/2006/relationships/slideLayout" Target="../slideLayouts/slideLayout6.xml"/><Relationship Id="rId5" Type="http://schemas.openxmlformats.org/officeDocument/2006/relationships/image" Target="../media/image30.emf"/><Relationship Id="rId4" Type="http://schemas.openxmlformats.org/officeDocument/2006/relationships/chart" Target="../charts/chart9.xml"/></Relationships>
</file>

<file path=ppt/slides/_rels/slide1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8" Type="http://schemas.openxmlformats.org/officeDocument/2006/relationships/image" Target="../media/image30.svg"/><Relationship Id="rId13" Type="http://schemas.openxmlformats.org/officeDocument/2006/relationships/image" Target="../media/image34.png"/><Relationship Id="rId3" Type="http://schemas.openxmlformats.org/officeDocument/2006/relationships/diagramLayout" Target="../diagrams/layout1.xml"/><Relationship Id="rId7" Type="http://schemas.openxmlformats.org/officeDocument/2006/relationships/image" Target="../media/image31.png"/><Relationship Id="rId12" Type="http://schemas.openxmlformats.org/officeDocument/2006/relationships/image" Target="../media/image34.svg"/><Relationship Id="rId2" Type="http://schemas.openxmlformats.org/officeDocument/2006/relationships/diagramData" Target="../diagrams/data1.xml"/><Relationship Id="rId16" Type="http://schemas.openxmlformats.org/officeDocument/2006/relationships/image" Target="../media/image38.svg"/><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33.png"/><Relationship Id="rId5" Type="http://schemas.openxmlformats.org/officeDocument/2006/relationships/diagramColors" Target="../diagrams/colors1.xml"/><Relationship Id="rId15" Type="http://schemas.openxmlformats.org/officeDocument/2006/relationships/image" Target="../media/image35.png"/><Relationship Id="rId10" Type="http://schemas.openxmlformats.org/officeDocument/2006/relationships/image" Target="../media/image32.svg"/><Relationship Id="rId4" Type="http://schemas.openxmlformats.org/officeDocument/2006/relationships/diagramQuickStyle" Target="../diagrams/quickStyle1.xml"/><Relationship Id="rId9" Type="http://schemas.openxmlformats.org/officeDocument/2006/relationships/image" Target="../media/image32.png"/><Relationship Id="rId14" Type="http://schemas.openxmlformats.org/officeDocument/2006/relationships/image" Target="../media/image36.sv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6.xml"/><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16.xml"/><Relationship Id="rId6"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28.xml.rels><?xml version="1.0" encoding="UTF-8" standalone="yes"?>
<Relationships xmlns="http://schemas.openxmlformats.org/package/2006/relationships"><Relationship Id="rId3" Type="http://schemas.openxmlformats.org/officeDocument/2006/relationships/package" Target="../embeddings/_________Microsoft_Word.docx"/><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emf"/></Relationships>
</file>

<file path=ppt/slides/_rels/slide2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 Id="rId5" Type="http://schemas.openxmlformats.org/officeDocument/2006/relationships/image" Target="../media/image56.png"/><Relationship Id="rId4" Type="http://schemas.openxmlformats.org/officeDocument/2006/relationships/image" Target="../media/image55.png"/></Relationships>
</file>

<file path=ppt/slides/_rels/slide3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6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vert="horz" lIns="91440" tIns="45720" rIns="91440" bIns="45720" rtlCol="0" anchor="ctr">
            <a:normAutofit/>
          </a:bodyPr>
          <a:lstStyle/>
          <a:p>
            <a:pPr algn="l"/>
            <a:r>
              <a:rPr lang="ru-RU" sz="4000" b="1" dirty="0" err="1">
                <a:solidFill>
                  <a:srgbClr val="7030A0"/>
                </a:solidFill>
              </a:rPr>
              <a:t>Нутритивная</a:t>
            </a:r>
            <a:r>
              <a:rPr lang="ru-RU" sz="4000" b="1" dirty="0">
                <a:solidFill>
                  <a:srgbClr val="7030A0"/>
                </a:solidFill>
              </a:rPr>
              <a:t> помощь в детских домах-интернатах: вызовы и решения </a:t>
            </a:r>
          </a:p>
        </p:txBody>
      </p:sp>
      <p:sp>
        <p:nvSpPr>
          <p:cNvPr id="3" name="Подзаголовок 2"/>
          <p:cNvSpPr>
            <a:spLocks noGrp="1"/>
          </p:cNvSpPr>
          <p:nvPr>
            <p:ph type="subTitle" idx="1"/>
          </p:nvPr>
        </p:nvSpPr>
        <p:spPr/>
        <p:txBody>
          <a:bodyPr>
            <a:normAutofit/>
          </a:bodyPr>
          <a:lstStyle/>
          <a:p>
            <a:pPr marL="228594" lvl="0" indent="-228594" algn="l" defTabSz="914377">
              <a:spcBef>
                <a:spcPts val="600"/>
              </a:spcBef>
              <a:buClr>
                <a:schemeClr val="tx2"/>
              </a:buClr>
              <a:defRPr/>
            </a:pPr>
            <a:r>
              <a:rPr lang="ru-RU" sz="2000" dirty="0"/>
              <a:t>к.м.н. Комарова Оксана Николаевна</a:t>
            </a:r>
          </a:p>
          <a:p>
            <a:pPr marL="228594" lvl="0" indent="-228594" algn="l" defTabSz="914377">
              <a:spcBef>
                <a:spcPts val="600"/>
              </a:spcBef>
              <a:buClr>
                <a:schemeClr val="tx2"/>
              </a:buClr>
              <a:defRPr/>
            </a:pPr>
            <a:r>
              <a:rPr lang="ru-RU" sz="2000" dirty="0"/>
              <a:t>Москва, НИКИ педиатрии и детской хирургии </a:t>
            </a:r>
          </a:p>
          <a:p>
            <a:pPr marL="228594" lvl="0" indent="-228594" algn="l" defTabSz="914377">
              <a:spcBef>
                <a:spcPts val="600"/>
              </a:spcBef>
              <a:buClr>
                <a:schemeClr val="tx2"/>
              </a:buClr>
              <a:defRPr/>
            </a:pPr>
            <a:r>
              <a:rPr lang="ru-RU" sz="2000" dirty="0"/>
              <a:t>им. академика Ю.Е. </a:t>
            </a:r>
            <a:r>
              <a:rPr lang="ru-RU" sz="2000" dirty="0" err="1"/>
              <a:t>Вельтищева</a:t>
            </a:r>
            <a:endParaRPr lang="ru-RU" sz="2000" dirty="0"/>
          </a:p>
        </p:txBody>
      </p:sp>
    </p:spTree>
    <p:extLst>
      <p:ext uri="{BB962C8B-B14F-4D97-AF65-F5344CB8AC3E}">
        <p14:creationId xmlns:p14="http://schemas.microsoft.com/office/powerpoint/2010/main" val="22858760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0CE657D-09C0-BECD-E086-C72BA40BD8FE}"/>
              </a:ext>
            </a:extLst>
          </p:cNvPr>
          <p:cNvSpPr>
            <a:spLocks noGrp="1"/>
          </p:cNvSpPr>
          <p:nvPr>
            <p:ph type="title" idx="4294967295"/>
          </p:nvPr>
        </p:nvSpPr>
        <p:spPr>
          <a:xfrm>
            <a:off x="0" y="255588"/>
            <a:ext cx="11264900" cy="763587"/>
          </a:xfrm>
        </p:spPr>
        <p:txBody>
          <a:bodyPr>
            <a:normAutofit/>
          </a:bodyPr>
          <a:lstStyle/>
          <a:p>
            <a:r>
              <a:rPr lang="ru-RU" sz="2800" b="1" dirty="0">
                <a:solidFill>
                  <a:srgbClr val="7030A0"/>
                </a:solidFill>
              </a:rPr>
              <a:t>Дети с неврологическими заболеваниями</a:t>
            </a:r>
            <a:endParaRPr lang="en-US" sz="2800" b="1" dirty="0">
              <a:solidFill>
                <a:srgbClr val="7030A0"/>
              </a:solidFill>
            </a:endParaRPr>
          </a:p>
        </p:txBody>
      </p:sp>
      <p:pic>
        <p:nvPicPr>
          <p:cNvPr id="5" name="Picture 4" descr="A picture containing person&#10;&#10;Description automatically generated">
            <a:extLst>
              <a:ext uri="{FF2B5EF4-FFF2-40B4-BE49-F238E27FC236}">
                <a16:creationId xmlns:a16="http://schemas.microsoft.com/office/drawing/2014/main" id="{3307F7E3-CD8B-49A3-A543-B0060995BD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4602" y="2083688"/>
            <a:ext cx="6871335" cy="4122801"/>
          </a:xfrm>
          <a:prstGeom prst="rect">
            <a:avLst/>
          </a:prstGeom>
          <a:ln>
            <a:noFill/>
          </a:ln>
          <a:effectLst>
            <a:softEdge rad="112500"/>
          </a:effectLst>
        </p:spPr>
      </p:pic>
      <p:sp>
        <p:nvSpPr>
          <p:cNvPr id="7" name="Rectangle: Rounded Corners 6">
            <a:extLst>
              <a:ext uri="{FF2B5EF4-FFF2-40B4-BE49-F238E27FC236}">
                <a16:creationId xmlns:a16="http://schemas.microsoft.com/office/drawing/2014/main" id="{D4364002-D500-4DEF-9481-8A90DB9698BF}"/>
              </a:ext>
            </a:extLst>
          </p:cNvPr>
          <p:cNvSpPr/>
          <p:nvPr/>
        </p:nvSpPr>
        <p:spPr>
          <a:xfrm>
            <a:off x="56712" y="1107841"/>
            <a:ext cx="3395148" cy="941557"/>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Oswald" pitchFamily="2" charset="0"/>
              </a:rPr>
              <a:t>Особенности роста и развития</a:t>
            </a:r>
            <a:endParaRPr lang="en-US" dirty="0">
              <a:latin typeface="Oswald" pitchFamily="2" charset="0"/>
            </a:endParaRPr>
          </a:p>
        </p:txBody>
      </p:sp>
      <p:sp>
        <p:nvSpPr>
          <p:cNvPr id="8" name="Rectangle: Rounded Corners 7">
            <a:extLst>
              <a:ext uri="{FF2B5EF4-FFF2-40B4-BE49-F238E27FC236}">
                <a16:creationId xmlns:a16="http://schemas.microsoft.com/office/drawing/2014/main" id="{552CE53C-311A-458F-944E-5013B91383D4}"/>
              </a:ext>
            </a:extLst>
          </p:cNvPr>
          <p:cNvSpPr/>
          <p:nvPr/>
        </p:nvSpPr>
        <p:spPr>
          <a:xfrm>
            <a:off x="7604322" y="1142131"/>
            <a:ext cx="3395148" cy="941557"/>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Oswald" pitchFamily="2" charset="0"/>
              </a:rPr>
              <a:t>Особые потребности в питании</a:t>
            </a:r>
            <a:endParaRPr lang="en-US" dirty="0">
              <a:latin typeface="Oswald" pitchFamily="2" charset="0"/>
            </a:endParaRPr>
          </a:p>
        </p:txBody>
      </p:sp>
    </p:spTree>
    <p:extLst>
      <p:ext uri="{BB962C8B-B14F-4D97-AF65-F5344CB8AC3E}">
        <p14:creationId xmlns:p14="http://schemas.microsoft.com/office/powerpoint/2010/main" val="16091717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0194" y="332992"/>
            <a:ext cx="11406433" cy="1143000"/>
          </a:xfrm>
        </p:spPr>
        <p:txBody>
          <a:bodyPr vert="horz" lIns="91440" tIns="45720" rIns="91440" bIns="45720" rtlCol="0" anchor="ctr">
            <a:normAutofit/>
          </a:bodyPr>
          <a:lstStyle/>
          <a:p>
            <a:r>
              <a:rPr lang="ru-RU" sz="2800" b="1" dirty="0">
                <a:solidFill>
                  <a:srgbClr val="7030A0"/>
                </a:solidFill>
              </a:rPr>
              <a:t>Нарушение питания: </a:t>
            </a:r>
            <a:br>
              <a:rPr lang="ru-RU" sz="2800" b="1" dirty="0">
                <a:solidFill>
                  <a:srgbClr val="7030A0"/>
                </a:solidFill>
              </a:rPr>
            </a:br>
            <a:r>
              <a:rPr lang="ru-RU" sz="2800" b="1" dirty="0">
                <a:solidFill>
                  <a:srgbClr val="7030A0"/>
                </a:solidFill>
              </a:rPr>
              <a:t>риск недостаточности питания</a:t>
            </a:r>
          </a:p>
        </p:txBody>
      </p:sp>
      <p:sp>
        <p:nvSpPr>
          <p:cNvPr id="3" name="Содержимое 2"/>
          <p:cNvSpPr>
            <a:spLocks noGrp="1"/>
          </p:cNvSpPr>
          <p:nvPr>
            <p:ph idx="1"/>
          </p:nvPr>
        </p:nvSpPr>
        <p:spPr>
          <a:xfrm>
            <a:off x="1775520" y="1700809"/>
            <a:ext cx="7848872" cy="4525963"/>
          </a:xfrm>
        </p:spPr>
        <p:txBody>
          <a:bodyPr>
            <a:normAutofit/>
          </a:bodyPr>
          <a:lstStyle/>
          <a:p>
            <a:pPr lvl="0">
              <a:buNone/>
            </a:pPr>
            <a:r>
              <a:rPr lang="en-US" b="1" dirty="0"/>
              <a:t> </a:t>
            </a:r>
            <a:endParaRPr lang="ru-RU" dirty="0"/>
          </a:p>
        </p:txBody>
      </p:sp>
      <p:sp>
        <p:nvSpPr>
          <p:cNvPr id="5" name="Прямоугольник 4"/>
          <p:cNvSpPr/>
          <p:nvPr/>
        </p:nvSpPr>
        <p:spPr>
          <a:xfrm>
            <a:off x="795867" y="1143001"/>
            <a:ext cx="10922000" cy="5724644"/>
          </a:xfrm>
          <a:prstGeom prst="rect">
            <a:avLst/>
          </a:prstGeom>
        </p:spPr>
        <p:txBody>
          <a:bodyPr wrap="square">
            <a:spAutoFit/>
          </a:bodyPr>
          <a:lstStyle/>
          <a:p>
            <a:endParaRPr lang="ru-RU" i="1" dirty="0"/>
          </a:p>
          <a:p>
            <a:endParaRPr lang="ru-RU" dirty="0"/>
          </a:p>
          <a:p>
            <a:pPr algn="ctr"/>
            <a:r>
              <a:rPr lang="ru-RU" dirty="0"/>
              <a:t>Двигательные нарушения</a:t>
            </a:r>
          </a:p>
          <a:p>
            <a:pPr algn="ctr"/>
            <a:r>
              <a:rPr lang="ru-RU" dirty="0"/>
              <a:t>Особенности аппетита (</a:t>
            </a:r>
            <a:r>
              <a:rPr lang="ru-RU" dirty="0" err="1"/>
              <a:t>гипо</a:t>
            </a:r>
            <a:r>
              <a:rPr lang="ru-RU" dirty="0"/>
              <a:t>- и анорексия, избирательность)</a:t>
            </a:r>
          </a:p>
          <a:p>
            <a:pPr algn="ctr"/>
            <a:r>
              <a:rPr lang="ru-RU" dirty="0"/>
              <a:t>Слабость жевательных мышц</a:t>
            </a:r>
          </a:p>
          <a:p>
            <a:pPr algn="ctr"/>
            <a:r>
              <a:rPr lang="ru-RU" dirty="0"/>
              <a:t>Дисфагия</a:t>
            </a:r>
          </a:p>
          <a:p>
            <a:pPr algn="ctr"/>
            <a:r>
              <a:rPr lang="ru-RU" dirty="0"/>
              <a:t>Гастроинтестинальные проявления</a:t>
            </a:r>
          </a:p>
          <a:p>
            <a:pPr algn="ctr"/>
            <a:r>
              <a:rPr lang="ru-RU" dirty="0"/>
              <a:t>Респираторные нарушения </a:t>
            </a:r>
          </a:p>
          <a:p>
            <a:pPr algn="ctr"/>
            <a:r>
              <a:rPr lang="ru-RU" dirty="0"/>
              <a:t> </a:t>
            </a:r>
          </a:p>
          <a:p>
            <a:pPr algn="ctr"/>
            <a:endParaRPr lang="ru-RU" dirty="0"/>
          </a:p>
          <a:p>
            <a:pPr algn="ctr"/>
            <a:r>
              <a:rPr lang="ru-RU" dirty="0"/>
              <a:t> Уменьшение потребления калорий</a:t>
            </a:r>
          </a:p>
          <a:p>
            <a:pPr algn="ctr"/>
            <a:endParaRPr lang="ru-RU" dirty="0"/>
          </a:p>
          <a:p>
            <a:pPr algn="ctr"/>
            <a:r>
              <a:rPr lang="ru-RU" dirty="0"/>
              <a:t>  </a:t>
            </a:r>
          </a:p>
          <a:p>
            <a:pPr algn="ctr"/>
            <a:r>
              <a:rPr lang="ru-RU" dirty="0"/>
              <a:t>Дефицит белка и энергии</a:t>
            </a:r>
          </a:p>
          <a:p>
            <a:pPr algn="ctr"/>
            <a:endParaRPr lang="ru-RU" dirty="0"/>
          </a:p>
          <a:p>
            <a:pPr algn="ctr"/>
            <a:r>
              <a:rPr lang="ru-RU" dirty="0"/>
              <a:t>Риск недоедания, недоедание</a:t>
            </a:r>
          </a:p>
          <a:p>
            <a:pPr algn="ctr"/>
            <a:endParaRPr lang="ru-RU" i="1" dirty="0"/>
          </a:p>
          <a:p>
            <a:r>
              <a:rPr lang="ru-RU" sz="2400" b="1" dirty="0">
                <a:solidFill>
                  <a:srgbClr val="FF0000"/>
                </a:solidFill>
              </a:rPr>
              <a:t>Риск недостаточности питания </a:t>
            </a:r>
            <a:r>
              <a:rPr lang="en-US" baseline="30000" dirty="0"/>
              <a:t> </a:t>
            </a:r>
            <a:endParaRPr lang="ru-RU" b="1" dirty="0"/>
          </a:p>
          <a:p>
            <a:r>
              <a:rPr lang="ru-RU" dirty="0">
                <a:ea typeface="Calibri" panose="020F0502020204030204" pitchFamily="34" charset="0"/>
                <a:cs typeface="Times New Roman" panose="02020603050405020304" pitchFamily="18" charset="0"/>
              </a:rPr>
              <a:t> </a:t>
            </a:r>
            <a:r>
              <a:rPr lang="ru-RU" dirty="0"/>
              <a:t> </a:t>
            </a:r>
            <a:r>
              <a:rPr lang="ru-RU" i="1" dirty="0">
                <a:solidFill>
                  <a:schemeClr val="accent2"/>
                </a:solidFill>
              </a:rPr>
              <a:t>повышается у лежачих пациентов и пациентов с дисфагией </a:t>
            </a:r>
          </a:p>
          <a:p>
            <a:pPr algn="ctr"/>
            <a:endParaRPr lang="ru-RU" i="1" dirty="0"/>
          </a:p>
        </p:txBody>
      </p:sp>
      <p:sp>
        <p:nvSpPr>
          <p:cNvPr id="6" name="Стрелка вниз 5"/>
          <p:cNvSpPr/>
          <p:nvPr/>
        </p:nvSpPr>
        <p:spPr>
          <a:xfrm>
            <a:off x="5979771" y="3421548"/>
            <a:ext cx="213639"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трелка вниз 6"/>
          <p:cNvSpPr/>
          <p:nvPr/>
        </p:nvSpPr>
        <p:spPr>
          <a:xfrm>
            <a:off x="5979770" y="4306824"/>
            <a:ext cx="213639"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 Placeholder 5">
            <a:extLst>
              <a:ext uri="{FF2B5EF4-FFF2-40B4-BE49-F238E27FC236}">
                <a16:creationId xmlns:a16="http://schemas.microsoft.com/office/drawing/2014/main" id="{7211C9EC-C775-4BF9-AE7A-DF68A65D5684}"/>
              </a:ext>
            </a:extLst>
          </p:cNvPr>
          <p:cNvSpPr txBox="1">
            <a:spLocks/>
          </p:cNvSpPr>
          <p:nvPr/>
        </p:nvSpPr>
        <p:spPr>
          <a:xfrm>
            <a:off x="36000" y="6447225"/>
            <a:ext cx="11700000" cy="383182"/>
          </a:xfrm>
        </p:spPr>
        <p:txBody>
          <a:bodyPr/>
          <a:lst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Calibri" panose="020F0502020204030204"/>
                <a:ea typeface="+mn-ea"/>
                <a:cs typeface="+mn-cs"/>
              </a:rPr>
              <a:t>Данные из личного архива к.м.н. Комаровой О.Н., НИКИ педиатрии, Москва 2025</a:t>
            </a: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ru-RU" sz="1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ru-RU"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Стрелка вниз 8"/>
          <p:cNvSpPr/>
          <p:nvPr/>
        </p:nvSpPr>
        <p:spPr>
          <a:xfrm>
            <a:off x="5979770" y="5012080"/>
            <a:ext cx="213639"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193408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 calcmode="lin" valueType="num">
                                      <p:cBhvr additive="base">
                                        <p:cTn id="7"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 calcmode="lin" valueType="num">
                                      <p:cBhvr additive="base">
                                        <p:cTn id="11"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 calcmode="lin" valueType="num">
                                      <p:cBhvr additive="base">
                                        <p:cTn id="1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anim calcmode="lin" valueType="num">
                                      <p:cBhvr additive="base">
                                        <p:cTn id="19"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anim calcmode="lin" valueType="num">
                                      <p:cBhvr additive="base">
                                        <p:cTn id="23"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6" end="6"/>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anim calcmode="lin" valueType="num">
                                      <p:cBhvr additive="base">
                                        <p:cTn id="27"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7" end="7"/>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anim calcmode="lin" valueType="num">
                                      <p:cBhvr additive="base">
                                        <p:cTn id="31"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5">
                                            <p:txEl>
                                              <p:pRg st="10" end="10"/>
                                            </p:txEl>
                                          </p:spTgt>
                                        </p:tgtEl>
                                        <p:attrNameLst>
                                          <p:attrName>style.visibility</p:attrName>
                                        </p:attrNameLst>
                                      </p:cBhvr>
                                      <p:to>
                                        <p:strVal val="visible"/>
                                      </p:to>
                                    </p:set>
                                    <p:anim calcmode="lin" valueType="num">
                                      <p:cBhvr additive="base">
                                        <p:cTn id="43" dur="500" fill="hold"/>
                                        <p:tgtEl>
                                          <p:spTgt spid="5">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additive="base">
                                        <p:cTn id="49" dur="500" fill="hold"/>
                                        <p:tgtEl>
                                          <p:spTgt spid="7"/>
                                        </p:tgtEl>
                                        <p:attrNameLst>
                                          <p:attrName>ppt_x</p:attrName>
                                        </p:attrNameLst>
                                      </p:cBhvr>
                                      <p:tavLst>
                                        <p:tav tm="0">
                                          <p:val>
                                            <p:strVal val="#ppt_x"/>
                                          </p:val>
                                        </p:tav>
                                        <p:tav tm="100000">
                                          <p:val>
                                            <p:strVal val="#ppt_x"/>
                                          </p:val>
                                        </p:tav>
                                      </p:tavLst>
                                    </p:anim>
                                    <p:anim calcmode="lin" valueType="num">
                                      <p:cBhvr additive="base">
                                        <p:cTn id="5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5">
                                            <p:txEl>
                                              <p:pRg st="12" end="12"/>
                                            </p:txEl>
                                          </p:spTgt>
                                        </p:tgtEl>
                                        <p:attrNameLst>
                                          <p:attrName>style.visibility</p:attrName>
                                        </p:attrNameLst>
                                      </p:cBhvr>
                                      <p:to>
                                        <p:strVal val="visible"/>
                                      </p:to>
                                    </p:set>
                                    <p:anim calcmode="lin" valueType="num">
                                      <p:cBhvr additive="base">
                                        <p:cTn id="55" dur="500" fill="hold"/>
                                        <p:tgtEl>
                                          <p:spTgt spid="5">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5">
                                            <p:txEl>
                                              <p:pRg st="13" end="13"/>
                                            </p:txEl>
                                          </p:spTgt>
                                        </p:tgtEl>
                                        <p:attrNameLst>
                                          <p:attrName>style.visibility</p:attrName>
                                        </p:attrNameLst>
                                      </p:cBhvr>
                                      <p:to>
                                        <p:strVal val="visible"/>
                                      </p:to>
                                    </p:set>
                                    <p:anim calcmode="lin" valueType="num">
                                      <p:cBhvr additive="base">
                                        <p:cTn id="61" dur="500" fill="hold"/>
                                        <p:tgtEl>
                                          <p:spTgt spid="5">
                                            <p:txEl>
                                              <p:pRg st="13" end="1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5">
                                            <p:txEl>
                                              <p:pRg st="15" end="15"/>
                                            </p:txEl>
                                          </p:spTgt>
                                        </p:tgtEl>
                                        <p:attrNameLst>
                                          <p:attrName>style.visibility</p:attrName>
                                        </p:attrNameLst>
                                      </p:cBhvr>
                                      <p:to>
                                        <p:strVal val="visible"/>
                                      </p:to>
                                    </p:set>
                                    <p:anim calcmode="lin" valueType="num">
                                      <p:cBhvr additive="base">
                                        <p:cTn id="67" dur="500" fill="hold"/>
                                        <p:tgtEl>
                                          <p:spTgt spid="5">
                                            <p:txEl>
                                              <p:pRg st="15" end="15"/>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5">
                                            <p:txEl>
                                              <p:pRg st="17" end="17"/>
                                            </p:txEl>
                                          </p:spTgt>
                                        </p:tgtEl>
                                        <p:attrNameLst>
                                          <p:attrName>style.visibility</p:attrName>
                                        </p:attrNameLst>
                                      </p:cBhvr>
                                      <p:to>
                                        <p:strVal val="visible"/>
                                      </p:to>
                                    </p:set>
                                    <p:anim calcmode="lin" valueType="num">
                                      <p:cBhvr additive="base">
                                        <p:cTn id="73" dur="500" fill="hold"/>
                                        <p:tgtEl>
                                          <p:spTgt spid="5">
                                            <p:txEl>
                                              <p:pRg st="17" end="17"/>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5">
                                            <p:txEl>
                                              <p:pRg st="17" end="17"/>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5">
                                            <p:txEl>
                                              <p:pRg st="18" end="18"/>
                                            </p:txEl>
                                          </p:spTgt>
                                        </p:tgtEl>
                                        <p:attrNameLst>
                                          <p:attrName>style.visibility</p:attrName>
                                        </p:attrNameLst>
                                      </p:cBhvr>
                                      <p:to>
                                        <p:strVal val="visible"/>
                                      </p:to>
                                    </p:set>
                                    <p:anim calcmode="lin" valueType="num">
                                      <p:cBhvr additive="base">
                                        <p:cTn id="79" dur="500" fill="hold"/>
                                        <p:tgtEl>
                                          <p:spTgt spid="5">
                                            <p:txEl>
                                              <p:pRg st="18" end="18"/>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5">
                                            <p:txEl>
                                              <p:pRg st="18" end="18"/>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9"/>
                                        </p:tgtEl>
                                        <p:attrNameLst>
                                          <p:attrName>style.visibility</p:attrName>
                                        </p:attrNameLst>
                                      </p:cBhvr>
                                      <p:to>
                                        <p:strVal val="visible"/>
                                      </p:to>
                                    </p:set>
                                    <p:anim calcmode="lin" valueType="num">
                                      <p:cBhvr additive="base">
                                        <p:cTn id="85" dur="500" fill="hold"/>
                                        <p:tgtEl>
                                          <p:spTgt spid="9"/>
                                        </p:tgtEl>
                                        <p:attrNameLst>
                                          <p:attrName>ppt_x</p:attrName>
                                        </p:attrNameLst>
                                      </p:cBhvr>
                                      <p:tavLst>
                                        <p:tav tm="0">
                                          <p:val>
                                            <p:strVal val="#ppt_x"/>
                                          </p:val>
                                        </p:tav>
                                        <p:tav tm="100000">
                                          <p:val>
                                            <p:strVal val="#ppt_x"/>
                                          </p:val>
                                        </p:tav>
                                      </p:tavLst>
                                    </p:anim>
                                    <p:anim calcmode="lin" valueType="num">
                                      <p:cBhvr additive="base">
                                        <p:cTn id="8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8461B5B6-FDBC-4281-9D11-1A1DCB2BE934}"/>
              </a:ext>
            </a:extLst>
          </p:cNvPr>
          <p:cNvPicPr>
            <a:picLocks noChangeAspect="1"/>
          </p:cNvPicPr>
          <p:nvPr/>
        </p:nvPicPr>
        <p:blipFill rotWithShape="1">
          <a:blip r:embed="rId3"/>
          <a:srcRect l="6948" r="4929"/>
          <a:stretch/>
        </p:blipFill>
        <p:spPr>
          <a:xfrm>
            <a:off x="5791199" y="1594199"/>
            <a:ext cx="6041555" cy="4284846"/>
          </a:xfrm>
          <a:prstGeom prst="rect">
            <a:avLst/>
          </a:prstGeom>
        </p:spPr>
      </p:pic>
      <p:sp>
        <p:nvSpPr>
          <p:cNvPr id="2" name="Заголовок 1">
            <a:extLst>
              <a:ext uri="{FF2B5EF4-FFF2-40B4-BE49-F238E27FC236}">
                <a16:creationId xmlns:a16="http://schemas.microsoft.com/office/drawing/2014/main" id="{40D686EF-3167-4DAD-8B71-319C15C0AA86}"/>
              </a:ext>
            </a:extLst>
          </p:cNvPr>
          <p:cNvSpPr>
            <a:spLocks noGrp="1"/>
          </p:cNvSpPr>
          <p:nvPr>
            <p:ph type="title"/>
          </p:nvPr>
        </p:nvSpPr>
        <p:spPr>
          <a:xfrm>
            <a:off x="436769" y="616596"/>
            <a:ext cx="3822189" cy="1067435"/>
          </a:xfrm>
        </p:spPr>
        <p:txBody>
          <a:bodyPr>
            <a:normAutofit/>
          </a:bodyPr>
          <a:lstStyle/>
          <a:p>
            <a:r>
              <a:rPr lang="ru-RU" sz="2800" b="1" dirty="0">
                <a:solidFill>
                  <a:srgbClr val="7030A0"/>
                </a:solidFill>
              </a:rPr>
              <a:t>Ключевые положения</a:t>
            </a:r>
          </a:p>
        </p:txBody>
      </p:sp>
      <p:sp>
        <p:nvSpPr>
          <p:cNvPr id="3" name="Объект 2">
            <a:extLst>
              <a:ext uri="{FF2B5EF4-FFF2-40B4-BE49-F238E27FC236}">
                <a16:creationId xmlns:a16="http://schemas.microsoft.com/office/drawing/2014/main" id="{E4D79621-97D6-4A72-A266-FD24F9B75D6B}"/>
              </a:ext>
            </a:extLst>
          </p:cNvPr>
          <p:cNvSpPr>
            <a:spLocks noGrp="1"/>
          </p:cNvSpPr>
          <p:nvPr>
            <p:ph idx="1"/>
          </p:nvPr>
        </p:nvSpPr>
        <p:spPr>
          <a:xfrm>
            <a:off x="643130" y="1865241"/>
            <a:ext cx="3822189" cy="3742762"/>
          </a:xfrm>
        </p:spPr>
        <p:txBody>
          <a:bodyPr>
            <a:normAutofit fontScale="92500" lnSpcReduction="20000"/>
          </a:bodyPr>
          <a:lstStyle/>
          <a:p>
            <a:pPr marL="285750" indent="-285750">
              <a:buFont typeface="Arial" panose="020B0604020202020204" pitchFamily="34" charset="0"/>
              <a:buChar char="•"/>
            </a:pPr>
            <a:r>
              <a:rPr lang="ru-RU" sz="1700" dirty="0"/>
              <a:t>17 миллионов человек во всем мире живут с детским церебральным параличом. Это наиболее частая причина инвалидности в детстве.</a:t>
            </a:r>
          </a:p>
          <a:p>
            <a:pPr marL="285750" indent="-285750">
              <a:buFont typeface="Arial" panose="020B0604020202020204" pitchFamily="34" charset="0"/>
              <a:buChar char="•"/>
            </a:pPr>
            <a:r>
              <a:rPr lang="ru-RU" sz="1700" dirty="0"/>
              <a:t>В России:</a:t>
            </a:r>
          </a:p>
          <a:p>
            <a:pPr marL="628650" lvl="5" indent="-285750">
              <a:buFont typeface="Arial" panose="020B0604020202020204" pitchFamily="34" charset="0"/>
              <a:buChar char="•"/>
            </a:pPr>
            <a:r>
              <a:rPr lang="ru-RU" sz="1700" dirty="0"/>
              <a:t>0-14 лет: 21,8 на 100 </a:t>
            </a:r>
            <a:r>
              <a:rPr lang="ru-RU" sz="1700" dirty="0" err="1"/>
              <a:t>тыс</a:t>
            </a:r>
            <a:r>
              <a:rPr lang="ru-RU" sz="1700" dirty="0"/>
              <a:t> (ок.56 000)</a:t>
            </a:r>
          </a:p>
          <a:p>
            <a:pPr marL="628650" lvl="5" indent="-285750">
              <a:buFont typeface="Arial" panose="020B0604020202020204" pitchFamily="34" charset="0"/>
              <a:buChar char="•"/>
            </a:pPr>
            <a:r>
              <a:rPr lang="ru-RU" sz="1700" dirty="0"/>
              <a:t>15-17 лет: 14,4 на 100 </a:t>
            </a:r>
            <a:r>
              <a:rPr lang="ru-RU" sz="1700" dirty="0" err="1"/>
              <a:t>тыс</a:t>
            </a:r>
            <a:r>
              <a:rPr lang="ru-RU" sz="1700" dirty="0"/>
              <a:t> (</a:t>
            </a:r>
            <a:r>
              <a:rPr lang="ru-RU" sz="1700" dirty="0" err="1"/>
              <a:t>ок</a:t>
            </a:r>
            <a:r>
              <a:rPr lang="ru-RU" sz="1700" dirty="0"/>
              <a:t>. 6 500)</a:t>
            </a:r>
          </a:p>
          <a:p>
            <a:pPr marL="285750" indent="-285750">
              <a:buFont typeface="Arial" panose="020B0604020202020204" pitchFamily="34" charset="0"/>
              <a:buChar char="•"/>
            </a:pPr>
            <a:r>
              <a:rPr lang="ru-RU" sz="1700" dirty="0"/>
              <a:t>1/3 детей с ДЦП недополучают необходимых питательных веществ</a:t>
            </a:r>
          </a:p>
          <a:p>
            <a:pPr marL="285750" indent="-285750">
              <a:buFont typeface="Arial" panose="020B0604020202020204" pitchFamily="34" charset="0"/>
              <a:buChar char="•"/>
            </a:pPr>
            <a:r>
              <a:rPr lang="ru-RU" sz="1700" dirty="0"/>
              <a:t>2/3 имеют проблемы с кормлением и глотанием.</a:t>
            </a:r>
          </a:p>
          <a:p>
            <a:pPr marL="285750" indent="-285750">
              <a:buFont typeface="Arial" panose="020B0604020202020204" pitchFamily="34" charset="0"/>
              <a:buChar char="•"/>
            </a:pPr>
            <a:r>
              <a:rPr lang="ru-RU" sz="1700" dirty="0"/>
              <a:t>Точная оценка </a:t>
            </a:r>
            <a:r>
              <a:rPr lang="ru-RU" sz="1700" dirty="0" err="1"/>
              <a:t>нутритивного</a:t>
            </a:r>
            <a:r>
              <a:rPr lang="ru-RU" sz="1700" dirty="0"/>
              <a:t> статуса имеет важное значение для оценки и обеспечения </a:t>
            </a:r>
            <a:r>
              <a:rPr lang="ru-RU" sz="1700" dirty="0" err="1"/>
              <a:t>нутритивных</a:t>
            </a:r>
            <a:r>
              <a:rPr lang="ru-RU" sz="1700" dirty="0"/>
              <a:t> потребностей для роста.  </a:t>
            </a:r>
          </a:p>
        </p:txBody>
      </p:sp>
    </p:spTree>
    <p:extLst>
      <p:ext uri="{BB962C8B-B14F-4D97-AF65-F5344CB8AC3E}">
        <p14:creationId xmlns:p14="http://schemas.microsoft.com/office/powerpoint/2010/main" val="17574237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3B324FB-1632-4373-89CC-A1A52F6B6AE7}"/>
              </a:ext>
            </a:extLst>
          </p:cNvPr>
          <p:cNvSpPr>
            <a:spLocks noGrp="1"/>
          </p:cNvSpPr>
          <p:nvPr>
            <p:ph type="title"/>
          </p:nvPr>
        </p:nvSpPr>
        <p:spPr>
          <a:xfrm>
            <a:off x="390525" y="54633"/>
            <a:ext cx="10515600" cy="1325563"/>
          </a:xfrm>
        </p:spPr>
        <p:txBody>
          <a:bodyPr>
            <a:normAutofit/>
          </a:bodyPr>
          <a:lstStyle/>
          <a:p>
            <a:r>
              <a:rPr lang="ru-RU" sz="2800" b="1" dirty="0">
                <a:solidFill>
                  <a:srgbClr val="7030A0"/>
                </a:solidFill>
              </a:rPr>
              <a:t>Показатели физического развития у детей с ДЦП</a:t>
            </a:r>
          </a:p>
        </p:txBody>
      </p:sp>
      <p:graphicFrame>
        <p:nvGraphicFramePr>
          <p:cNvPr id="6" name="Таблица 6">
            <a:extLst>
              <a:ext uri="{FF2B5EF4-FFF2-40B4-BE49-F238E27FC236}">
                <a16:creationId xmlns:a16="http://schemas.microsoft.com/office/drawing/2014/main" id="{596A4F4C-C1CC-4F43-9890-CE8853300FBD}"/>
              </a:ext>
            </a:extLst>
          </p:cNvPr>
          <p:cNvGraphicFramePr>
            <a:graphicFrameLocks noGrp="1"/>
          </p:cNvGraphicFramePr>
          <p:nvPr>
            <p:ph idx="4294967295"/>
          </p:nvPr>
        </p:nvGraphicFramePr>
        <p:xfrm>
          <a:off x="812800" y="2632075"/>
          <a:ext cx="10515600" cy="2834640"/>
        </p:xfrm>
        <a:graphic>
          <a:graphicData uri="http://schemas.openxmlformats.org/drawingml/2006/table">
            <a:tbl>
              <a:tblPr firstRow="1" bandRow="1">
                <a:tableStyleId>{B301B821-A1FF-4177-AEE7-76D212191A09}</a:tableStyleId>
              </a:tblPr>
              <a:tblGrid>
                <a:gridCol w="2103120">
                  <a:extLst>
                    <a:ext uri="{9D8B030D-6E8A-4147-A177-3AD203B41FA5}">
                      <a16:colId xmlns:a16="http://schemas.microsoft.com/office/drawing/2014/main" val="1363637733"/>
                    </a:ext>
                  </a:extLst>
                </a:gridCol>
                <a:gridCol w="2103120">
                  <a:extLst>
                    <a:ext uri="{9D8B030D-6E8A-4147-A177-3AD203B41FA5}">
                      <a16:colId xmlns:a16="http://schemas.microsoft.com/office/drawing/2014/main" val="307172199"/>
                    </a:ext>
                  </a:extLst>
                </a:gridCol>
                <a:gridCol w="2103120">
                  <a:extLst>
                    <a:ext uri="{9D8B030D-6E8A-4147-A177-3AD203B41FA5}">
                      <a16:colId xmlns:a16="http://schemas.microsoft.com/office/drawing/2014/main" val="3097686757"/>
                    </a:ext>
                  </a:extLst>
                </a:gridCol>
                <a:gridCol w="2103120">
                  <a:extLst>
                    <a:ext uri="{9D8B030D-6E8A-4147-A177-3AD203B41FA5}">
                      <a16:colId xmlns:a16="http://schemas.microsoft.com/office/drawing/2014/main" val="1530026027"/>
                    </a:ext>
                  </a:extLst>
                </a:gridCol>
                <a:gridCol w="2103120">
                  <a:extLst>
                    <a:ext uri="{9D8B030D-6E8A-4147-A177-3AD203B41FA5}">
                      <a16:colId xmlns:a16="http://schemas.microsoft.com/office/drawing/2014/main" val="1383845253"/>
                    </a:ext>
                  </a:extLst>
                </a:gridCol>
              </a:tblGrid>
              <a:tr h="370840">
                <a:tc>
                  <a:txBody>
                    <a:bodyPr/>
                    <a:lstStyle/>
                    <a:p>
                      <a:r>
                        <a:rPr lang="ru-RU" dirty="0"/>
                        <a:t>исследование</a:t>
                      </a:r>
                    </a:p>
                  </a:txBody>
                  <a:tcPr/>
                </a:tc>
                <a:tc>
                  <a:txBody>
                    <a:bodyPr/>
                    <a:lstStyle/>
                    <a:p>
                      <a:r>
                        <a:rPr lang="ru-RU"/>
                        <a:t>популяция</a:t>
                      </a:r>
                    </a:p>
                  </a:txBody>
                  <a:tcPr/>
                </a:tc>
                <a:tc>
                  <a:txBody>
                    <a:bodyPr/>
                    <a:lstStyle/>
                    <a:p>
                      <a:r>
                        <a:rPr lang="ru-RU"/>
                        <a:t>низкорослость</a:t>
                      </a:r>
                    </a:p>
                  </a:txBody>
                  <a:tcPr/>
                </a:tc>
                <a:tc>
                  <a:txBody>
                    <a:bodyPr/>
                    <a:lstStyle/>
                    <a:p>
                      <a:r>
                        <a:rPr lang="ru-RU"/>
                        <a:t>Низкая масса к возрасту</a:t>
                      </a:r>
                    </a:p>
                  </a:txBody>
                  <a:tcPr/>
                </a:tc>
                <a:tc>
                  <a:txBody>
                    <a:bodyPr/>
                    <a:lstStyle/>
                    <a:p>
                      <a:r>
                        <a:rPr lang="ru-RU"/>
                        <a:t>Низкий жировой запас (толщина жировой складки) </a:t>
                      </a:r>
                    </a:p>
                  </a:txBody>
                  <a:tcPr/>
                </a:tc>
                <a:extLst>
                  <a:ext uri="{0D108BD9-81ED-4DB2-BD59-A6C34878D82A}">
                    <a16:rowId xmlns:a16="http://schemas.microsoft.com/office/drawing/2014/main" val="2252669170"/>
                  </a:ext>
                </a:extLst>
              </a:tr>
              <a:tr h="370840">
                <a:tc>
                  <a:txBody>
                    <a:bodyPr/>
                    <a:lstStyle/>
                    <a:p>
                      <a:r>
                        <a:rPr lang="en-US" dirty="0"/>
                        <a:t>NACPP</a:t>
                      </a:r>
                    </a:p>
                    <a:p>
                      <a:r>
                        <a:rPr lang="en-US" dirty="0"/>
                        <a:t>Sampson-Fang 2002</a:t>
                      </a:r>
                      <a:endParaRPr lang="ru-RU" dirty="0"/>
                    </a:p>
                  </a:txBody>
                  <a:tcPr/>
                </a:tc>
                <a:tc>
                  <a:txBody>
                    <a:bodyPr/>
                    <a:lstStyle/>
                    <a:p>
                      <a:r>
                        <a:rPr lang="en-US" dirty="0"/>
                        <a:t>GMSFCS III-V</a:t>
                      </a:r>
                    </a:p>
                    <a:p>
                      <a:r>
                        <a:rPr lang="ru-RU" dirty="0"/>
                        <a:t>2-18 лет</a:t>
                      </a:r>
                    </a:p>
                  </a:txBody>
                  <a:tcPr/>
                </a:tc>
                <a:tc>
                  <a:txBody>
                    <a:bodyPr/>
                    <a:lstStyle/>
                    <a:p>
                      <a:r>
                        <a:rPr lang="en-US"/>
                        <a:t>68%</a:t>
                      </a:r>
                      <a:endParaRPr lang="ru-RU"/>
                    </a:p>
                  </a:txBody>
                  <a:tcPr/>
                </a:tc>
                <a:tc>
                  <a:txBody>
                    <a:bodyPr/>
                    <a:lstStyle/>
                    <a:p>
                      <a:r>
                        <a:rPr lang="en-US"/>
                        <a:t>47%</a:t>
                      </a:r>
                      <a:endParaRPr lang="ru-RU"/>
                    </a:p>
                  </a:txBody>
                  <a:tcPr/>
                </a:tc>
                <a:tc>
                  <a:txBody>
                    <a:bodyPr/>
                    <a:lstStyle/>
                    <a:p>
                      <a:r>
                        <a:rPr lang="en-US"/>
                        <a:t>44%</a:t>
                      </a:r>
                      <a:endParaRPr lang="ru-RU"/>
                    </a:p>
                  </a:txBody>
                  <a:tcPr/>
                </a:tc>
                <a:extLst>
                  <a:ext uri="{0D108BD9-81ED-4DB2-BD59-A6C34878D82A}">
                    <a16:rowId xmlns:a16="http://schemas.microsoft.com/office/drawing/2014/main" val="1446715758"/>
                  </a:ext>
                </a:extLst>
              </a:tr>
              <a:tr h="370840">
                <a:tc>
                  <a:txBody>
                    <a:bodyPr/>
                    <a:lstStyle/>
                    <a:p>
                      <a:r>
                        <a:rPr lang="en-US" dirty="0"/>
                        <a:t>Stallings 1993</a:t>
                      </a:r>
                      <a:endParaRPr lang="ru-RU" dirty="0"/>
                    </a:p>
                  </a:txBody>
                  <a:tcPr/>
                </a:tc>
                <a:tc>
                  <a:txBody>
                    <a:bodyPr/>
                    <a:lstStyle/>
                    <a:p>
                      <a:r>
                        <a:rPr lang="en-US" dirty="0"/>
                        <a:t>GMSFCS I-II</a:t>
                      </a:r>
                    </a:p>
                    <a:p>
                      <a:r>
                        <a:rPr lang="ru-RU" dirty="0"/>
                        <a:t>2-18 лет</a:t>
                      </a:r>
                    </a:p>
                  </a:txBody>
                  <a:tcPr/>
                </a:tc>
                <a:tc>
                  <a:txBody>
                    <a:bodyPr/>
                    <a:lstStyle/>
                    <a:p>
                      <a:r>
                        <a:rPr lang="en-US"/>
                        <a:t>23%</a:t>
                      </a:r>
                      <a:endParaRPr lang="ru-RU"/>
                    </a:p>
                  </a:txBody>
                  <a:tcPr/>
                </a:tc>
                <a:tc>
                  <a:txBody>
                    <a:bodyPr/>
                    <a:lstStyle/>
                    <a:p>
                      <a:r>
                        <a:rPr lang="en-US"/>
                        <a:t>28%</a:t>
                      </a:r>
                      <a:endParaRPr lang="ru-RU"/>
                    </a:p>
                  </a:txBody>
                  <a:tcPr/>
                </a:tc>
                <a:tc>
                  <a:txBody>
                    <a:bodyPr/>
                    <a:lstStyle/>
                    <a:p>
                      <a:r>
                        <a:rPr lang="en-US"/>
                        <a:t>29%</a:t>
                      </a:r>
                      <a:endParaRPr lang="ru-RU"/>
                    </a:p>
                  </a:txBody>
                  <a:tcPr/>
                </a:tc>
                <a:extLst>
                  <a:ext uri="{0D108BD9-81ED-4DB2-BD59-A6C34878D82A}">
                    <a16:rowId xmlns:a16="http://schemas.microsoft.com/office/drawing/2014/main" val="1675458306"/>
                  </a:ext>
                </a:extLst>
              </a:tr>
              <a:tr h="370840">
                <a:tc>
                  <a:txBody>
                    <a:bodyPr/>
                    <a:lstStyle/>
                    <a:p>
                      <a:r>
                        <a:rPr lang="en-US" dirty="0"/>
                        <a:t>QLD CP Child</a:t>
                      </a:r>
                      <a:endParaRPr lang="ru-RU" dirty="0"/>
                    </a:p>
                    <a:p>
                      <a:r>
                        <a:rPr lang="en-US" dirty="0"/>
                        <a:t>Benfer </a:t>
                      </a:r>
                      <a:r>
                        <a:rPr lang="ru-RU" dirty="0"/>
                        <a:t>2017</a:t>
                      </a:r>
                    </a:p>
                  </a:txBody>
                  <a:tcPr/>
                </a:tc>
                <a:tc>
                  <a:txBody>
                    <a:bodyPr/>
                    <a:lstStyle/>
                    <a:p>
                      <a:r>
                        <a:rPr lang="en-US" dirty="0"/>
                        <a:t>GMSFCS I-V</a:t>
                      </a:r>
                    </a:p>
                    <a:p>
                      <a:r>
                        <a:rPr lang="en-US" dirty="0"/>
                        <a:t>&lt;</a:t>
                      </a:r>
                      <a:r>
                        <a:rPr lang="ru-RU" dirty="0"/>
                        <a:t>18 лет</a:t>
                      </a:r>
                    </a:p>
                  </a:txBody>
                  <a:tcPr/>
                </a:tc>
                <a:tc>
                  <a:txBody>
                    <a:bodyPr/>
                    <a:lstStyle/>
                    <a:p>
                      <a:r>
                        <a:rPr lang="en-US"/>
                        <a:t>11%</a:t>
                      </a:r>
                      <a:endParaRPr lang="ru-RU"/>
                    </a:p>
                  </a:txBody>
                  <a:tcPr/>
                </a:tc>
                <a:tc>
                  <a:txBody>
                    <a:bodyPr/>
                    <a:lstStyle/>
                    <a:p>
                      <a:r>
                        <a:rPr lang="en-US"/>
                        <a:t>13%</a:t>
                      </a:r>
                      <a:endParaRPr lang="ru-RU"/>
                    </a:p>
                  </a:txBody>
                  <a:tcPr/>
                </a:tc>
                <a:tc>
                  <a:txBody>
                    <a:bodyPr/>
                    <a:lstStyle/>
                    <a:p>
                      <a:r>
                        <a:rPr lang="en-US" dirty="0"/>
                        <a:t>5%</a:t>
                      </a:r>
                      <a:endParaRPr lang="ru-RU" dirty="0"/>
                    </a:p>
                  </a:txBody>
                  <a:tcPr/>
                </a:tc>
                <a:extLst>
                  <a:ext uri="{0D108BD9-81ED-4DB2-BD59-A6C34878D82A}">
                    <a16:rowId xmlns:a16="http://schemas.microsoft.com/office/drawing/2014/main" val="2210666800"/>
                  </a:ext>
                </a:extLst>
              </a:tr>
            </a:tbl>
          </a:graphicData>
        </a:graphic>
      </p:graphicFrame>
      <p:sp>
        <p:nvSpPr>
          <p:cNvPr id="7" name="Выноска: стрелка вниз 6">
            <a:extLst>
              <a:ext uri="{FF2B5EF4-FFF2-40B4-BE49-F238E27FC236}">
                <a16:creationId xmlns:a16="http://schemas.microsoft.com/office/drawing/2014/main" id="{DF696280-4BB5-4F9F-B90D-B94352A04B48}"/>
              </a:ext>
            </a:extLst>
          </p:cNvPr>
          <p:cNvSpPr/>
          <p:nvPr/>
        </p:nvSpPr>
        <p:spPr>
          <a:xfrm>
            <a:off x="4991420" y="1577785"/>
            <a:ext cx="1981200" cy="1019176"/>
          </a:xfrm>
          <a:prstGeom prst="downArrowCallou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a:ln>
                  <a:noFill/>
                </a:ln>
                <a:solidFill>
                  <a:srgbClr val="FFFFFF"/>
                </a:solidFill>
                <a:effectLst/>
                <a:uLnTx/>
                <a:uFillTx/>
                <a:latin typeface="Calibri"/>
                <a:ea typeface="+mn-ea"/>
                <a:cs typeface="+mn-cs"/>
              </a:rPr>
              <a:t>ниже</a:t>
            </a:r>
          </a:p>
        </p:txBody>
      </p:sp>
      <p:sp>
        <p:nvSpPr>
          <p:cNvPr id="8" name="Выноска: стрелка вниз 7">
            <a:extLst>
              <a:ext uri="{FF2B5EF4-FFF2-40B4-BE49-F238E27FC236}">
                <a16:creationId xmlns:a16="http://schemas.microsoft.com/office/drawing/2014/main" id="{949D8944-F0E7-414D-9D07-8EB37468F0D5}"/>
              </a:ext>
            </a:extLst>
          </p:cNvPr>
          <p:cNvSpPr/>
          <p:nvPr/>
        </p:nvSpPr>
        <p:spPr>
          <a:xfrm>
            <a:off x="7086920" y="1577785"/>
            <a:ext cx="1981200" cy="1019176"/>
          </a:xfrm>
          <a:prstGeom prst="downArrowCallou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a:ln>
                  <a:noFill/>
                </a:ln>
                <a:solidFill>
                  <a:srgbClr val="FFFFFF"/>
                </a:solidFill>
                <a:effectLst/>
                <a:uLnTx/>
                <a:uFillTx/>
                <a:latin typeface="Calibri"/>
                <a:ea typeface="+mn-ea"/>
                <a:cs typeface="+mn-cs"/>
              </a:rPr>
              <a:t>легче</a:t>
            </a:r>
          </a:p>
        </p:txBody>
      </p:sp>
      <p:sp>
        <p:nvSpPr>
          <p:cNvPr id="9" name="Выноска: стрелка вниз 8">
            <a:extLst>
              <a:ext uri="{FF2B5EF4-FFF2-40B4-BE49-F238E27FC236}">
                <a16:creationId xmlns:a16="http://schemas.microsoft.com/office/drawing/2014/main" id="{F317F60A-B1CB-41E5-B74D-5D3A4A35129B}"/>
              </a:ext>
            </a:extLst>
          </p:cNvPr>
          <p:cNvSpPr/>
          <p:nvPr/>
        </p:nvSpPr>
        <p:spPr>
          <a:xfrm>
            <a:off x="9182420" y="1577785"/>
            <a:ext cx="1981200" cy="1019176"/>
          </a:xfrm>
          <a:prstGeom prst="downArrowCallou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a:ln>
                  <a:noFill/>
                </a:ln>
                <a:solidFill>
                  <a:srgbClr val="FFFFFF"/>
                </a:solidFill>
                <a:effectLst/>
                <a:uLnTx/>
                <a:uFillTx/>
                <a:latin typeface="Calibri"/>
                <a:ea typeface="+mn-ea"/>
                <a:cs typeface="+mn-cs"/>
              </a:rPr>
              <a:t>стройнее</a:t>
            </a:r>
          </a:p>
        </p:txBody>
      </p:sp>
      <p:sp>
        <p:nvSpPr>
          <p:cNvPr id="3" name="Прямоугольник 2">
            <a:extLst>
              <a:ext uri="{FF2B5EF4-FFF2-40B4-BE49-F238E27FC236}">
                <a16:creationId xmlns:a16="http://schemas.microsoft.com/office/drawing/2014/main" id="{2A1DA5DA-7DE2-4D59-A67C-16E524DDBB34}"/>
              </a:ext>
            </a:extLst>
          </p:cNvPr>
          <p:cNvSpPr/>
          <p:nvPr/>
        </p:nvSpPr>
        <p:spPr>
          <a:xfrm>
            <a:off x="390525" y="2596962"/>
            <a:ext cx="11401425" cy="1565464"/>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FFFFF"/>
              </a:solidFill>
              <a:effectLst/>
              <a:uLnTx/>
              <a:uFillTx/>
              <a:latin typeface="Calibri"/>
              <a:ea typeface="+mn-ea"/>
              <a:cs typeface="+mn-cs"/>
            </a:endParaRPr>
          </a:p>
        </p:txBody>
      </p:sp>
      <p:sp>
        <p:nvSpPr>
          <p:cNvPr id="5" name="TextBox 4">
            <a:extLst>
              <a:ext uri="{FF2B5EF4-FFF2-40B4-BE49-F238E27FC236}">
                <a16:creationId xmlns:a16="http://schemas.microsoft.com/office/drawing/2014/main" id="{C8B9D961-63DA-41A4-B874-5A399899C7A2}"/>
              </a:ext>
            </a:extLst>
          </p:cNvPr>
          <p:cNvSpPr txBox="1"/>
          <p:nvPr/>
        </p:nvSpPr>
        <p:spPr>
          <a:xfrm>
            <a:off x="199467" y="6327085"/>
            <a:ext cx="4222631" cy="10618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dirty="0">
                <a:ln>
                  <a:noFill/>
                </a:ln>
                <a:solidFill>
                  <a:srgbClr val="FFFFFF"/>
                </a:solidFill>
                <a:effectLst/>
                <a:uLnTx/>
                <a:uFillTx/>
                <a:latin typeface="NexusSerif"/>
                <a:ea typeface="+mn-ea"/>
                <a:cs typeface="+mn-cs"/>
              </a:rPr>
              <a:t>Samson-Fang, 2002 </a:t>
            </a:r>
            <a:r>
              <a:rPr kumimoji="0" lang="en-US" sz="1050" b="0" i="1" u="none" strike="noStrike" kern="1200" cap="none" spc="0" normalizeH="0" baseline="0" noProof="0" dirty="0">
                <a:ln>
                  <a:noFill/>
                </a:ln>
                <a:solidFill>
                  <a:srgbClr val="FFFFFF"/>
                </a:solidFill>
                <a:effectLst/>
                <a:uLnTx/>
                <a:uFillTx/>
                <a:latin typeface="NexusSans"/>
                <a:ea typeface="+mn-ea"/>
                <a:cs typeface="+mn-cs"/>
                <a:hlinkClick r:id="rId3" tooltip="Persistent link using digital object identifier">
                  <a:extLst>
                    <a:ext uri="{A12FA001-AC4F-418D-AE19-62706E023703}">
                      <ahyp:hlinkClr xmlns="" xmlns:ahyp="http://schemas.microsoft.com/office/drawing/2018/hyperlinkcolor" val="tx"/>
                    </a:ext>
                  </a:extLst>
                </a:hlinkClick>
              </a:rPr>
              <a:t>https://doi.org/10.1067/mpd.2002.129888</a:t>
            </a:r>
            <a:endParaRPr kumimoji="0" lang="en-US" sz="1050" b="0" i="1" u="none" strike="noStrike" kern="1200" cap="none" spc="0" normalizeH="0" baseline="0" noProof="0" dirty="0">
              <a:ln>
                <a:noFill/>
              </a:ln>
              <a:solidFill>
                <a:srgbClr val="FFFFFF"/>
              </a:solidFill>
              <a:effectLst/>
              <a:uLnTx/>
              <a:uFillTx/>
              <a:latin typeface="Nexus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dirty="0">
                <a:ln>
                  <a:noFill/>
                </a:ln>
                <a:solidFill>
                  <a:srgbClr val="FFFFFF"/>
                </a:solidFill>
                <a:effectLst/>
                <a:uLnTx/>
                <a:uFillTx/>
                <a:latin typeface="Calibri"/>
                <a:ea typeface="+mn-ea"/>
                <a:cs typeface="+mn-cs"/>
              </a:rPr>
              <a:t>Stallings 1993, 1993 </a:t>
            </a:r>
            <a:r>
              <a:rPr kumimoji="0" lang="en-US" sz="1050" b="0" i="1" u="none" strike="noStrike" kern="1200" cap="none" spc="0" normalizeH="0" baseline="0" noProof="0" dirty="0">
                <a:ln>
                  <a:noFill/>
                </a:ln>
                <a:solidFill>
                  <a:srgbClr val="FFFFFF"/>
                </a:solidFill>
                <a:effectLst/>
                <a:uLnTx/>
                <a:uFillTx/>
                <a:latin typeface="Calibri"/>
                <a:ea typeface="+mn-ea"/>
                <a:cs typeface="+mn-cs"/>
                <a:hlinkClick r:id="rId4">
                  <a:extLst>
                    <a:ext uri="{A12FA001-AC4F-418D-AE19-62706E023703}">
                      <ahyp:hlinkClr xmlns="" xmlns:ahyp="http://schemas.microsoft.com/office/drawing/2018/hyperlinkcolor" val="tx"/>
                    </a:ext>
                  </a:extLst>
                </a:hlinkClick>
              </a:rPr>
              <a:t>https://doi.org/10.1111/j.1469-8749.1993.tb11614.x</a:t>
            </a:r>
            <a:endParaRPr kumimoji="0" lang="en-US" sz="1050" b="0" i="1"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dirty="0" err="1">
                <a:ln>
                  <a:noFill/>
                </a:ln>
                <a:solidFill>
                  <a:srgbClr val="FFFFFF"/>
                </a:solidFill>
                <a:effectLst/>
                <a:uLnTx/>
                <a:uFillTx/>
                <a:latin typeface="Calibri"/>
                <a:ea typeface="+mn-ea"/>
                <a:cs typeface="+mn-cs"/>
              </a:rPr>
              <a:t>Befer</a:t>
            </a:r>
            <a:r>
              <a:rPr kumimoji="0" lang="en-US" sz="1050" b="0" i="1" u="none" strike="noStrike" kern="1200" cap="none" spc="0" normalizeH="0" baseline="0" noProof="0" dirty="0">
                <a:ln>
                  <a:noFill/>
                </a:ln>
                <a:solidFill>
                  <a:srgbClr val="FFFFFF"/>
                </a:solidFill>
                <a:effectLst/>
                <a:uLnTx/>
                <a:uFillTx/>
                <a:latin typeface="Calibri"/>
                <a:ea typeface="+mn-ea"/>
                <a:cs typeface="+mn-cs"/>
              </a:rPr>
              <a:t>, 2017 </a:t>
            </a:r>
            <a:r>
              <a:rPr kumimoji="0" lang="en-US" sz="1050" b="0" i="1" u="none" strike="noStrike" kern="1200" cap="none" spc="0" normalizeH="0" baseline="0" noProof="0" dirty="0">
                <a:ln>
                  <a:noFill/>
                </a:ln>
                <a:solidFill>
                  <a:srgbClr val="FFFFFF"/>
                </a:solidFill>
                <a:effectLst/>
                <a:uLnTx/>
                <a:uFillTx/>
                <a:latin typeface="BlinkMacSystemFont"/>
                <a:ea typeface="+mn-ea"/>
                <a:cs typeface="+mn-cs"/>
              </a:rPr>
              <a:t>DOI: </a:t>
            </a:r>
            <a:r>
              <a:rPr kumimoji="0" lang="en-US" sz="1050" b="0" i="1" u="none" strike="noStrike" kern="1200" cap="none" spc="0" normalizeH="0" baseline="0" noProof="0" dirty="0">
                <a:ln>
                  <a:noFill/>
                </a:ln>
                <a:solidFill>
                  <a:srgbClr val="FFFFFF"/>
                </a:solidFill>
                <a:effectLst/>
                <a:uLnTx/>
                <a:uFillTx/>
                <a:latin typeface="BlinkMacSystemFont"/>
                <a:ea typeface="+mn-ea"/>
                <a:cs typeface="+mn-cs"/>
                <a:hlinkClick r:id="rId5">
                  <a:extLst>
                    <a:ext uri="{A12FA001-AC4F-418D-AE19-62706E023703}">
                      <ahyp:hlinkClr xmlns="" xmlns:ahyp="http://schemas.microsoft.com/office/drawing/2018/hyperlinkcolor" val="tx"/>
                    </a:ext>
                  </a:extLst>
                </a:hlinkClick>
              </a:rPr>
              <a:t>10.1542/peds.2017-0731</a:t>
            </a:r>
            <a:endParaRPr kumimoji="0" lang="en-US" sz="1050" b="0" i="1"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050" b="0" i="1"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dirty="0">
                <a:ln>
                  <a:noFill/>
                </a:ln>
                <a:solidFill>
                  <a:srgbClr val="FFFFFF"/>
                </a:solidFill>
                <a:effectLst/>
                <a:uLnTx/>
                <a:uFillTx/>
                <a:latin typeface="NexusSerif"/>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050" b="0" i="1" u="none" strike="noStrike" kern="1200" cap="none" spc="0" normalizeH="0" baseline="0" noProof="0" dirty="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16518998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500062"/>
            <a:ext cx="10515600" cy="1325563"/>
          </a:xfrm>
        </p:spPr>
        <p:txBody>
          <a:bodyPr vert="horz" lIns="91440" tIns="45720" rIns="91440" bIns="45720" rtlCol="0" anchor="ctr">
            <a:noAutofit/>
          </a:bodyPr>
          <a:lstStyle/>
          <a:p>
            <a:r>
              <a:rPr lang="ru-RU" sz="2800" b="1" dirty="0">
                <a:solidFill>
                  <a:srgbClr val="7030A0"/>
                </a:solidFill>
              </a:rPr>
              <a:t>Алгоритм ведения пациента</a:t>
            </a:r>
          </a:p>
        </p:txBody>
      </p:sp>
      <p:sp>
        <p:nvSpPr>
          <p:cNvPr id="3" name="Объект 2"/>
          <p:cNvSpPr>
            <a:spLocks noGrp="1"/>
          </p:cNvSpPr>
          <p:nvPr>
            <p:ph idx="1"/>
          </p:nvPr>
        </p:nvSpPr>
        <p:spPr/>
        <p:txBody>
          <a:bodyPr>
            <a:normAutofit/>
          </a:bodyPr>
          <a:lstStyle/>
          <a:p>
            <a:pPr marL="514350" indent="-514350">
              <a:buAutoNum type="arabicPeriod"/>
            </a:pPr>
            <a:r>
              <a:rPr lang="ru-RU" sz="2000" dirty="0"/>
              <a:t>Оценка физического развития</a:t>
            </a:r>
          </a:p>
          <a:p>
            <a:pPr marL="514350" indent="-514350">
              <a:buAutoNum type="arabicPeriod"/>
            </a:pPr>
            <a:r>
              <a:rPr lang="ru-RU" sz="2000" dirty="0"/>
              <a:t>Оценка фактического питания</a:t>
            </a:r>
          </a:p>
          <a:p>
            <a:pPr marL="514350" indent="-514350">
              <a:buAutoNum type="arabicPeriod"/>
            </a:pPr>
            <a:r>
              <a:rPr lang="ru-RU" sz="2000" dirty="0"/>
              <a:t>Расчет потребностей в энергии (ОО или БЭП)</a:t>
            </a:r>
          </a:p>
          <a:p>
            <a:pPr marL="514350" indent="-514350">
              <a:buAutoNum type="arabicPeriod"/>
            </a:pPr>
            <a:r>
              <a:rPr lang="ru-RU" sz="2000" dirty="0"/>
              <a:t>Долженствующий расход энергии</a:t>
            </a:r>
          </a:p>
          <a:p>
            <a:pPr marL="514350" indent="-514350">
              <a:buAutoNum type="arabicPeriod"/>
            </a:pPr>
            <a:r>
              <a:rPr lang="ru-RU" sz="2000" dirty="0"/>
              <a:t>Безопасное потребление белка</a:t>
            </a:r>
          </a:p>
          <a:p>
            <a:pPr marL="514350" indent="-514350">
              <a:buAutoNum type="arabicPeriod"/>
            </a:pPr>
            <a:r>
              <a:rPr lang="ru-RU" sz="2000" dirty="0"/>
              <a:t>Выбор метода и режима </a:t>
            </a:r>
            <a:r>
              <a:rPr lang="ru-RU" sz="2000" dirty="0" err="1"/>
              <a:t>нутритивной</a:t>
            </a:r>
            <a:r>
              <a:rPr lang="ru-RU" sz="2000" dirty="0"/>
              <a:t> поддержки</a:t>
            </a:r>
          </a:p>
          <a:p>
            <a:pPr marL="514350" indent="-514350">
              <a:buAutoNum type="arabicPeriod"/>
            </a:pPr>
            <a:r>
              <a:rPr lang="ru-RU" sz="2000" dirty="0"/>
              <a:t>Выбор смеси.</a:t>
            </a:r>
          </a:p>
          <a:p>
            <a:pPr marL="514350" indent="-514350">
              <a:buAutoNum type="arabicPeriod"/>
            </a:pPr>
            <a:endParaRPr lang="ru-RU" sz="2000" dirty="0"/>
          </a:p>
          <a:p>
            <a:pPr marL="514350" indent="-514350">
              <a:buAutoNum type="arabicPeriod"/>
            </a:pPr>
            <a:endParaRPr lang="ru-RU" sz="2000" dirty="0"/>
          </a:p>
        </p:txBody>
      </p:sp>
      <p:sp>
        <p:nvSpPr>
          <p:cNvPr id="5" name="Правая фигурная скобка 4">
            <a:extLst>
              <a:ext uri="{FF2B5EF4-FFF2-40B4-BE49-F238E27FC236}">
                <a16:creationId xmlns:a16="http://schemas.microsoft.com/office/drawing/2014/main" id="{5FC49E26-B90B-4F6D-9F07-5E14C4481D23}"/>
              </a:ext>
            </a:extLst>
          </p:cNvPr>
          <p:cNvSpPr/>
          <p:nvPr/>
        </p:nvSpPr>
        <p:spPr>
          <a:xfrm>
            <a:off x="6096001" y="1825625"/>
            <a:ext cx="1365770" cy="1679575"/>
          </a:xfrm>
          <a:prstGeom prst="rightBrace">
            <a:avLst/>
          </a:prstGeom>
          <a:ln w="254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F0000"/>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A5D04995-C916-4060-918A-E62EB54534C1}"/>
              </a:ext>
            </a:extLst>
          </p:cNvPr>
          <p:cNvSpPr txBox="1"/>
          <p:nvPr/>
        </p:nvSpPr>
        <p:spPr>
          <a:xfrm>
            <a:off x="7724775" y="1785302"/>
            <a:ext cx="4263155" cy="2215991"/>
          </a:xfrm>
          <a:prstGeom prst="rect">
            <a:avLst/>
          </a:prstGeom>
          <a:noFill/>
        </p:spPr>
        <p:txBody>
          <a:bodyPr wrap="none" rtlCol="0">
            <a:spAutoFit/>
          </a:bodyPr>
          <a:lstStyle/>
          <a:p>
            <a:pPr lvl="0"/>
            <a:r>
              <a:rPr lang="ru-RU" b="1" dirty="0" err="1"/>
              <a:t>Нутритивный</a:t>
            </a:r>
            <a:r>
              <a:rPr lang="ru-RU" b="1" dirty="0"/>
              <a:t> статус </a:t>
            </a:r>
            <a:r>
              <a:rPr lang="ru-RU" dirty="0"/>
              <a:t>- это состояние </a:t>
            </a:r>
          </a:p>
          <a:p>
            <a:pPr lvl="0"/>
            <a:r>
              <a:rPr lang="ru-RU" dirty="0"/>
              <a:t>питания ребенка, которое отражает </a:t>
            </a:r>
          </a:p>
          <a:p>
            <a:pPr lvl="0"/>
            <a:r>
              <a:rPr lang="ru-RU" dirty="0"/>
              <a:t>влияние потребления и усвоения </a:t>
            </a:r>
          </a:p>
          <a:p>
            <a:pPr lvl="0"/>
            <a:r>
              <a:rPr lang="ru-RU" dirty="0"/>
              <a:t>съеденной пищи на здоровье. </a:t>
            </a:r>
          </a:p>
          <a:p>
            <a:pPr lvl="0"/>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Ответ на вопрос</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в необходимости </a:t>
            </a:r>
            <a:r>
              <a:rPr kumimoji="0" lang="ru-RU" sz="2400" b="0" i="0" u="none" strike="noStrike" kern="1200" cap="none" spc="0" normalizeH="0" baseline="0" noProof="0" dirty="0" err="1">
                <a:ln>
                  <a:noFill/>
                </a:ln>
                <a:solidFill>
                  <a:schemeClr val="accent1">
                    <a:lumMod val="75000"/>
                  </a:schemeClr>
                </a:solidFill>
                <a:effectLst/>
                <a:uLnTx/>
                <a:uFillTx/>
                <a:latin typeface="Calibri" panose="020F0502020204030204"/>
                <a:ea typeface="+mn-ea"/>
                <a:cs typeface="+mn-cs"/>
              </a:rPr>
              <a:t>нутритивной</a:t>
            </a:r>
            <a:r>
              <a:rPr kumimoji="0" lang="ru-RU" sz="2400" b="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поддержки</a:t>
            </a:r>
          </a:p>
        </p:txBody>
      </p:sp>
      <p:sp>
        <p:nvSpPr>
          <p:cNvPr id="7" name="Text Placeholder 5">
            <a:extLst>
              <a:ext uri="{FF2B5EF4-FFF2-40B4-BE49-F238E27FC236}">
                <a16:creationId xmlns:a16="http://schemas.microsoft.com/office/drawing/2014/main" id="{F7F39D7D-495E-47C2-A038-A043D3709DFF}"/>
              </a:ext>
            </a:extLst>
          </p:cNvPr>
          <p:cNvSpPr txBox="1">
            <a:spLocks/>
          </p:cNvSpPr>
          <p:nvPr/>
        </p:nvSpPr>
        <p:spPr>
          <a:xfrm>
            <a:off x="36000" y="6447225"/>
            <a:ext cx="11700000" cy="383182"/>
          </a:xfrm>
        </p:spPr>
        <p:txBody>
          <a:bodyPr/>
          <a:lst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Calibri" panose="020F0502020204030204"/>
                <a:ea typeface="+mn-ea"/>
                <a:cs typeface="+mn-cs"/>
              </a:rPr>
              <a:t>Данные из личного архива к.м.н. Комаровой О.Н., НИКИ педиатрии, Москва 2025</a:t>
            </a:r>
          </a:p>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ru-RU"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6257E5DE-F2C9-4445-99A4-B89668E4CF1C}"/>
              </a:ext>
            </a:extLst>
          </p:cNvPr>
          <p:cNvSpPr txBox="1"/>
          <p:nvPr/>
        </p:nvSpPr>
        <p:spPr>
          <a:xfrm>
            <a:off x="846436" y="5039471"/>
            <a:ext cx="9890656" cy="147732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1" i="1" u="none" strike="noStrike" kern="1200" cap="none" spc="0" normalizeH="0" baseline="0" noProof="0" dirty="0" err="1">
                <a:ln>
                  <a:noFill/>
                </a:ln>
                <a:solidFill>
                  <a:schemeClr val="accent1">
                    <a:lumMod val="75000"/>
                  </a:schemeClr>
                </a:solidFill>
                <a:effectLst/>
                <a:uLnTx/>
                <a:uFillTx/>
                <a:latin typeface="Calibri" panose="020F0502020204030204"/>
                <a:ea typeface="+mn-ea"/>
                <a:cs typeface="+mn-cs"/>
              </a:rPr>
              <a:t>Нутритивная</a:t>
            </a:r>
            <a:r>
              <a:rPr kumimoji="0" lang="ru-RU" sz="1800" b="1" i="1"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 поддержка </a:t>
            </a:r>
            <a:r>
              <a:rPr kumimoji="0" lang="ru-RU" sz="1800" b="0" i="1"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 процесс обеспечения организма больных, не имеющих адекватного</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0" i="1"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 естественного питания всеми необходимыми для жизни питательными веществами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0" i="1"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с помощью специальных методов и искусственно созданных питательных субстратов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0" i="1"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различной направленности.   </a:t>
            </a:r>
            <a:endParaRPr kumimoji="0" lang="en-US" sz="1800" b="0" i="1" u="sng" strike="noStrike" kern="1200" cap="none" spc="0" normalizeH="0" baseline="0" noProof="0" dirty="0">
              <a:ln>
                <a:noFill/>
              </a:ln>
              <a:solidFill>
                <a:schemeClr val="accent1">
                  <a:lumMod val="75000"/>
                </a:schemeClr>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1"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133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027D0C6-0CCB-489C-8C10-B5448CBF16A8}"/>
              </a:ext>
            </a:extLst>
          </p:cNvPr>
          <p:cNvSpPr>
            <a:spLocks noGrp="1"/>
          </p:cNvSpPr>
          <p:nvPr>
            <p:ph type="ftr" sz="quarter" idx="11"/>
          </p:nvPr>
        </p:nvSpPr>
        <p:spPr/>
        <p:txBody>
          <a:bodyPr/>
          <a:lstStyle/>
          <a:p>
            <a:r>
              <a:rPr lang="en-GB"/>
              <a:t>Insert Section title here</a:t>
            </a:r>
          </a:p>
        </p:txBody>
      </p:sp>
      <p:sp>
        <p:nvSpPr>
          <p:cNvPr id="10" name="Title 4">
            <a:extLst>
              <a:ext uri="{FF2B5EF4-FFF2-40B4-BE49-F238E27FC236}">
                <a16:creationId xmlns:a16="http://schemas.microsoft.com/office/drawing/2014/main" id="{2B60FA02-69E1-5331-FD4C-F3DFB609CFF5}"/>
              </a:ext>
            </a:extLst>
          </p:cNvPr>
          <p:cNvSpPr>
            <a:spLocks noGrp="1"/>
          </p:cNvSpPr>
          <p:nvPr>
            <p:ph type="title" idx="4294967295"/>
          </p:nvPr>
        </p:nvSpPr>
        <p:spPr>
          <a:xfrm>
            <a:off x="0" y="234950"/>
            <a:ext cx="11264900" cy="533400"/>
          </a:xfrm>
        </p:spPr>
        <p:txBody>
          <a:bodyPr>
            <a:normAutofit/>
          </a:bodyPr>
          <a:lstStyle/>
          <a:p>
            <a:r>
              <a:rPr lang="ru-RU" sz="2800" b="1" dirty="0">
                <a:solidFill>
                  <a:srgbClr val="7030A0"/>
                </a:solidFill>
              </a:rPr>
              <a:t>Шкалы </a:t>
            </a:r>
            <a:r>
              <a:rPr lang="en-US" sz="2800" b="1" dirty="0" err="1">
                <a:solidFill>
                  <a:srgbClr val="7030A0"/>
                </a:solidFill>
              </a:rPr>
              <a:t>J.Brooks</a:t>
            </a:r>
            <a:r>
              <a:rPr lang="en-US" sz="2800" b="1" dirty="0">
                <a:solidFill>
                  <a:srgbClr val="7030A0"/>
                </a:solidFill>
              </a:rPr>
              <a:t> </a:t>
            </a:r>
            <a:r>
              <a:rPr lang="ru-RU" sz="2800" b="1" dirty="0">
                <a:solidFill>
                  <a:srgbClr val="7030A0"/>
                </a:solidFill>
              </a:rPr>
              <a:t>для оценки роста пациентов с ДЦП</a:t>
            </a:r>
            <a:endParaRPr lang="en-US" sz="2800" b="1" dirty="0">
              <a:solidFill>
                <a:srgbClr val="7030A0"/>
              </a:solidFill>
            </a:endParaRPr>
          </a:p>
        </p:txBody>
      </p:sp>
      <p:pic>
        <p:nvPicPr>
          <p:cNvPr id="6" name="Picture 5">
            <a:extLst>
              <a:ext uri="{FF2B5EF4-FFF2-40B4-BE49-F238E27FC236}">
                <a16:creationId xmlns:a16="http://schemas.microsoft.com/office/drawing/2014/main" id="{C063A52B-C007-4C91-AD5B-392DBAAF5C2D}"/>
              </a:ext>
            </a:extLst>
          </p:cNvPr>
          <p:cNvPicPr>
            <a:picLocks noChangeAspect="1"/>
          </p:cNvPicPr>
          <p:nvPr/>
        </p:nvPicPr>
        <p:blipFill>
          <a:blip r:embed="rId2"/>
          <a:stretch>
            <a:fillRect/>
          </a:stretch>
        </p:blipFill>
        <p:spPr>
          <a:xfrm>
            <a:off x="129379" y="812026"/>
            <a:ext cx="7773485" cy="5544324"/>
          </a:xfrm>
          <a:prstGeom prst="rect">
            <a:avLst/>
          </a:prstGeom>
          <a:ln>
            <a:noFill/>
          </a:ln>
          <a:effectLst>
            <a:outerShdw blurRad="292100" dist="139700" dir="2700000" algn="tl" rotWithShape="0">
              <a:srgbClr val="333333">
                <a:alpha val="65000"/>
              </a:srgbClr>
            </a:outerShdw>
          </a:effectLst>
        </p:spPr>
      </p:pic>
      <p:sp>
        <p:nvSpPr>
          <p:cNvPr id="7" name="Rectangle 6">
            <a:extLst>
              <a:ext uri="{FF2B5EF4-FFF2-40B4-BE49-F238E27FC236}">
                <a16:creationId xmlns:a16="http://schemas.microsoft.com/office/drawing/2014/main" id="{3FE23682-FE6A-4070-814F-0088926EA2C3}"/>
              </a:ext>
            </a:extLst>
          </p:cNvPr>
          <p:cNvSpPr/>
          <p:nvPr/>
        </p:nvSpPr>
        <p:spPr>
          <a:xfrm>
            <a:off x="217170" y="812026"/>
            <a:ext cx="1474470" cy="57100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C29985E-2B05-420F-8F1C-D7B3BA36DAD1}"/>
              </a:ext>
            </a:extLst>
          </p:cNvPr>
          <p:cNvSpPr/>
          <p:nvPr/>
        </p:nvSpPr>
        <p:spPr>
          <a:xfrm>
            <a:off x="4152900" y="812026"/>
            <a:ext cx="1474470" cy="57100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E10BD461-924C-4BB2-84BA-8261C36E84FC}"/>
              </a:ext>
            </a:extLst>
          </p:cNvPr>
          <p:cNvSpPr txBox="1"/>
          <p:nvPr/>
        </p:nvSpPr>
        <p:spPr>
          <a:xfrm>
            <a:off x="8246227" y="1895873"/>
            <a:ext cx="3211830" cy="2031325"/>
          </a:xfrm>
          <a:prstGeom prst="rect">
            <a:avLst/>
          </a:prstGeom>
          <a:noFill/>
        </p:spPr>
        <p:txBody>
          <a:bodyPr wrap="square" rtlCol="0">
            <a:spAutoFit/>
          </a:bodyPr>
          <a:lstStyle/>
          <a:p>
            <a:pPr algn="l"/>
            <a:r>
              <a:rPr lang="ru-RU" dirty="0"/>
              <a:t>Шкалы учитывают:</a:t>
            </a:r>
          </a:p>
          <a:p>
            <a:pPr marL="285750" indent="-285750" algn="l">
              <a:buFont typeface="Arial" panose="020B0604020202020204" pitchFamily="34" charset="0"/>
              <a:buChar char="•"/>
            </a:pPr>
            <a:r>
              <a:rPr lang="ru-RU" dirty="0"/>
              <a:t>Пол</a:t>
            </a:r>
          </a:p>
          <a:p>
            <a:pPr marL="285750" indent="-285750" algn="l">
              <a:buFont typeface="Arial" panose="020B0604020202020204" pitchFamily="34" charset="0"/>
              <a:buChar char="•"/>
            </a:pPr>
            <a:r>
              <a:rPr lang="ru-RU" dirty="0"/>
              <a:t>Возраст</a:t>
            </a:r>
          </a:p>
          <a:p>
            <a:pPr marL="285750" indent="-285750" algn="l">
              <a:buFont typeface="Arial" panose="020B0604020202020204" pitchFamily="34" charset="0"/>
              <a:buChar char="•"/>
            </a:pPr>
            <a:r>
              <a:rPr lang="ru-RU" dirty="0"/>
              <a:t>Уровень по </a:t>
            </a:r>
            <a:r>
              <a:rPr lang="en-US" dirty="0"/>
              <a:t>GMFCS</a:t>
            </a:r>
          </a:p>
          <a:p>
            <a:pPr marL="285750" indent="-285750" algn="l">
              <a:buFont typeface="Arial" panose="020B0604020202020204" pitchFamily="34" charset="0"/>
              <a:buChar char="•"/>
            </a:pPr>
            <a:r>
              <a:rPr lang="ru-RU" dirty="0"/>
              <a:t>Тип питания – </a:t>
            </a:r>
          </a:p>
          <a:p>
            <a:pPr marL="285750" indent="-285750" algn="l">
              <a:buFont typeface="Arial" panose="020B0604020202020204" pitchFamily="34" charset="0"/>
              <a:buChar char="•"/>
            </a:pPr>
            <a:r>
              <a:rPr lang="en-US" dirty="0"/>
              <a:t>per </a:t>
            </a:r>
            <a:r>
              <a:rPr lang="en-US" dirty="0" err="1"/>
              <a:t>os</a:t>
            </a:r>
            <a:r>
              <a:rPr lang="en-US" dirty="0"/>
              <a:t>, </a:t>
            </a:r>
            <a:r>
              <a:rPr lang="ru-RU" dirty="0"/>
              <a:t>назогастральный зонд, гастростома</a:t>
            </a:r>
            <a:endParaRPr lang="en-US" dirty="0"/>
          </a:p>
        </p:txBody>
      </p:sp>
    </p:spTree>
    <p:extLst>
      <p:ext uri="{BB962C8B-B14F-4D97-AF65-F5344CB8AC3E}">
        <p14:creationId xmlns:p14="http://schemas.microsoft.com/office/powerpoint/2010/main" val="22922934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72331" y="340582"/>
            <a:ext cx="9793088" cy="5661248"/>
          </a:xfrm>
        </p:spPr>
        <p:txBody>
          <a:bodyPr>
            <a:noAutofit/>
          </a:bodyPr>
          <a:lstStyle/>
          <a:p>
            <a:pPr>
              <a:buNone/>
            </a:pPr>
            <a:r>
              <a:rPr lang="ru-RU" sz="1800" b="1" dirty="0"/>
              <a:t> </a:t>
            </a:r>
            <a:endParaRPr lang="ru-RU" altLang="ru-RU" b="1" dirty="0"/>
          </a:p>
          <a:p>
            <a:pPr>
              <a:buNone/>
            </a:pPr>
            <a:endParaRPr lang="ru-RU" b="1" cap="small" dirty="0">
              <a:solidFill>
                <a:srgbClr val="0070C0"/>
              </a:solidFill>
              <a:latin typeface="+mj-lt"/>
              <a:ea typeface="+mj-ea"/>
              <a:cs typeface="+mj-cs"/>
            </a:endParaRPr>
          </a:p>
          <a:p>
            <a:pPr>
              <a:buNone/>
            </a:pPr>
            <a:r>
              <a:rPr lang="ru-RU" sz="1800" b="1" dirty="0" err="1">
                <a:solidFill>
                  <a:srgbClr val="FF0000"/>
                </a:solidFill>
              </a:rPr>
              <a:t>Сипинг</a:t>
            </a:r>
            <a:r>
              <a:rPr lang="ru-RU" sz="1800" b="1" dirty="0">
                <a:solidFill>
                  <a:srgbClr val="FF0000"/>
                </a:solidFill>
              </a:rPr>
              <a:t>:</a:t>
            </a:r>
            <a:r>
              <a:rPr lang="ru-RU" sz="1800" dirty="0">
                <a:solidFill>
                  <a:srgbClr val="FF0000"/>
                </a:solidFill>
              </a:rPr>
              <a:t> </a:t>
            </a:r>
            <a:r>
              <a:rPr lang="ru-RU" sz="1800" i="1" dirty="0" err="1"/>
              <a:t>энтеральное</a:t>
            </a:r>
            <a:r>
              <a:rPr lang="ru-RU" sz="1800" i="1" dirty="0"/>
              <a:t> питание через рот -  как правило, применяется в дополнение к нормальной еде; необходимое условие – сохранение глотательной функции и желание больного принимать смесь</a:t>
            </a:r>
          </a:p>
          <a:p>
            <a:pPr>
              <a:buNone/>
            </a:pPr>
            <a:r>
              <a:rPr lang="ru-RU" sz="1800" b="1" i="1" dirty="0">
                <a:solidFill>
                  <a:srgbClr val="FF0000"/>
                </a:solidFill>
              </a:rPr>
              <a:t> </a:t>
            </a:r>
            <a:r>
              <a:rPr lang="ru-RU" sz="1800" b="1" dirty="0">
                <a:solidFill>
                  <a:srgbClr val="FF0000"/>
                </a:solidFill>
              </a:rPr>
              <a:t>Зондовое питание: </a:t>
            </a:r>
            <a:r>
              <a:rPr lang="ru-RU" sz="1800" i="1" dirty="0"/>
              <a:t>Если питания через рот недостаточно, то питание  </a:t>
            </a:r>
            <a:r>
              <a:rPr lang="ru-RU" sz="1800" i="1" dirty="0">
                <a:solidFill>
                  <a:srgbClr val="FF0000"/>
                </a:solidFill>
              </a:rPr>
              <a:t>через трубку </a:t>
            </a:r>
            <a:r>
              <a:rPr lang="ru-RU" sz="1800" i="1" dirty="0"/>
              <a:t>следует рассматривать как поддерживающую терапию: </a:t>
            </a:r>
          </a:p>
          <a:p>
            <a:pPr>
              <a:buNone/>
            </a:pPr>
            <a:r>
              <a:rPr lang="ru-RU" sz="1800" i="1" dirty="0" err="1">
                <a:solidFill>
                  <a:srgbClr val="FF0000"/>
                </a:solidFill>
              </a:rPr>
              <a:t>назогастральный</a:t>
            </a:r>
            <a:r>
              <a:rPr lang="ru-RU" sz="1800" i="1" dirty="0">
                <a:solidFill>
                  <a:srgbClr val="FF0000"/>
                </a:solidFill>
              </a:rPr>
              <a:t>/</a:t>
            </a:r>
            <a:r>
              <a:rPr lang="ru-RU" sz="1800" i="1" dirty="0" err="1">
                <a:solidFill>
                  <a:srgbClr val="FF0000"/>
                </a:solidFill>
              </a:rPr>
              <a:t>назоеюнальный</a:t>
            </a:r>
            <a:r>
              <a:rPr lang="ru-RU" sz="1800" i="1" dirty="0">
                <a:solidFill>
                  <a:srgbClr val="FF0000"/>
                </a:solidFill>
              </a:rPr>
              <a:t> зонд</a:t>
            </a:r>
          </a:p>
          <a:p>
            <a:pPr>
              <a:buNone/>
            </a:pPr>
            <a:r>
              <a:rPr lang="ru-RU" sz="1800" dirty="0"/>
              <a:t>При необходимости проведения ЭП более 30 дней показано наложение </a:t>
            </a:r>
            <a:r>
              <a:rPr lang="ru-RU" sz="1800" dirty="0" err="1">
                <a:solidFill>
                  <a:srgbClr val="FF0000"/>
                </a:solidFill>
              </a:rPr>
              <a:t>гастростомы</a:t>
            </a:r>
            <a:r>
              <a:rPr lang="ru-RU" sz="1800" dirty="0">
                <a:solidFill>
                  <a:srgbClr val="FF0000"/>
                </a:solidFill>
              </a:rPr>
              <a:t>/</a:t>
            </a:r>
            <a:r>
              <a:rPr lang="ru-RU" sz="1800" dirty="0" err="1">
                <a:solidFill>
                  <a:srgbClr val="FF0000"/>
                </a:solidFill>
              </a:rPr>
              <a:t>гастростомы</a:t>
            </a:r>
            <a:r>
              <a:rPr lang="ru-RU" sz="1800" dirty="0">
                <a:solidFill>
                  <a:srgbClr val="FF0000"/>
                </a:solidFill>
              </a:rPr>
              <a:t> с </a:t>
            </a:r>
            <a:r>
              <a:rPr lang="ru-RU" sz="1800" dirty="0" err="1">
                <a:solidFill>
                  <a:srgbClr val="FF0000"/>
                </a:solidFill>
              </a:rPr>
              <a:t>еюнальным</a:t>
            </a:r>
            <a:r>
              <a:rPr lang="ru-RU" sz="1800" dirty="0">
                <a:solidFill>
                  <a:srgbClr val="FF0000"/>
                </a:solidFill>
              </a:rPr>
              <a:t> и </a:t>
            </a:r>
            <a:r>
              <a:rPr lang="ru-RU" sz="1800" dirty="0" err="1">
                <a:solidFill>
                  <a:srgbClr val="FF0000"/>
                </a:solidFill>
              </a:rPr>
              <a:t>гастральным</a:t>
            </a:r>
            <a:r>
              <a:rPr lang="ru-RU" sz="1800" dirty="0">
                <a:solidFill>
                  <a:srgbClr val="FF0000"/>
                </a:solidFill>
              </a:rPr>
              <a:t> портами  </a:t>
            </a:r>
          </a:p>
          <a:p>
            <a:pPr>
              <a:buNone/>
            </a:pPr>
            <a:endParaRPr lang="ru-RU" sz="1400" b="1" i="1" dirty="0">
              <a:solidFill>
                <a:srgbClr val="FF0000"/>
              </a:solidFill>
            </a:endParaRPr>
          </a:p>
          <a:p>
            <a:pPr>
              <a:buNone/>
            </a:pPr>
            <a:endParaRPr lang="ru-RU" sz="1400" i="1" dirty="0"/>
          </a:p>
          <a:p>
            <a:pPr marL="0" indent="0">
              <a:buNone/>
            </a:pPr>
            <a:endParaRPr lang="ru-RU" sz="1400" dirty="0"/>
          </a:p>
          <a:p>
            <a:pPr>
              <a:buNone/>
            </a:pPr>
            <a:endParaRPr lang="ru-RU" sz="1800" b="1" dirty="0">
              <a:solidFill>
                <a:srgbClr val="FF0000"/>
              </a:solidFill>
            </a:endParaRPr>
          </a:p>
          <a:p>
            <a:pPr>
              <a:buNone/>
            </a:pPr>
            <a:endParaRPr lang="ru-RU" sz="1800" dirty="0"/>
          </a:p>
          <a:p>
            <a:endParaRPr lang="ru-RU" sz="1800" dirty="0"/>
          </a:p>
        </p:txBody>
      </p:sp>
      <p:pic>
        <p:nvPicPr>
          <p:cNvPr id="29698" name="Picture 2" descr="http://900igr.net/up/datai/101026/0011-003-.jpg"/>
          <p:cNvPicPr>
            <a:picLocks noChangeAspect="1" noChangeArrowheads="1"/>
          </p:cNvPicPr>
          <p:nvPr/>
        </p:nvPicPr>
        <p:blipFill>
          <a:blip r:embed="rId3" cstate="print"/>
          <a:srcRect l="17583" r="14141" b="4167"/>
          <a:stretch>
            <a:fillRect/>
          </a:stretch>
        </p:blipFill>
        <p:spPr bwMode="auto">
          <a:xfrm>
            <a:off x="2712466" y="4250096"/>
            <a:ext cx="1301935" cy="1152128"/>
          </a:xfrm>
          <a:prstGeom prst="rect">
            <a:avLst/>
          </a:prstGeom>
          <a:noFill/>
        </p:spPr>
      </p:pic>
      <p:pic>
        <p:nvPicPr>
          <p:cNvPr id="29704" name="Picture 8" descr="https://healthyzilla.com/wp-content/uploads/2016/09/Milk-162232940-1068x1449.jpg"/>
          <p:cNvPicPr>
            <a:picLocks noChangeAspect="1" noChangeArrowheads="1"/>
          </p:cNvPicPr>
          <p:nvPr/>
        </p:nvPicPr>
        <p:blipFill>
          <a:blip r:embed="rId4" cstate="print"/>
          <a:srcRect/>
          <a:stretch>
            <a:fillRect/>
          </a:stretch>
        </p:blipFill>
        <p:spPr bwMode="auto">
          <a:xfrm>
            <a:off x="10693797" y="1562440"/>
            <a:ext cx="1344149" cy="1367748"/>
          </a:xfrm>
          <a:prstGeom prst="rect">
            <a:avLst/>
          </a:prstGeom>
          <a:noFill/>
        </p:spPr>
      </p:pic>
      <p:sp>
        <p:nvSpPr>
          <p:cNvPr id="7" name="Прямоугольник 6"/>
          <p:cNvSpPr/>
          <p:nvPr/>
        </p:nvSpPr>
        <p:spPr>
          <a:xfrm>
            <a:off x="572331" y="6285924"/>
            <a:ext cx="1167307" cy="25391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dirty="0">
                <a:ln>
                  <a:noFill/>
                </a:ln>
                <a:solidFill>
                  <a:prstClr val="white"/>
                </a:solidFill>
                <a:effectLst/>
                <a:uLnTx/>
                <a:uFillTx/>
                <a:latin typeface="Calibri" panose="020F0502020204030204"/>
                <a:ea typeface="+mn-ea"/>
                <a:cs typeface="+mn-cs"/>
              </a:rPr>
              <a:t>ESPEN 2006/2016</a:t>
            </a:r>
            <a:endParaRPr kumimoji="0" lang="ru-RU" sz="10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Прямоугольник 7"/>
          <p:cNvSpPr/>
          <p:nvPr/>
        </p:nvSpPr>
        <p:spPr>
          <a:xfrm>
            <a:off x="687623" y="6398350"/>
            <a:ext cx="869149" cy="25391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dirty="0">
                <a:ln>
                  <a:noFill/>
                </a:ln>
                <a:solidFill>
                  <a:prstClr val="black"/>
                </a:solidFill>
                <a:effectLst/>
                <a:uLnTx/>
                <a:uFillTx/>
                <a:latin typeface="Calibri" panose="020F0502020204030204"/>
                <a:ea typeface="+mn-ea"/>
                <a:cs typeface="+mn-cs"/>
              </a:rPr>
              <a:t>ESPEN </a:t>
            </a:r>
            <a:r>
              <a:rPr kumimoji="0" lang="ru-RU" sz="1050" b="0" i="1" u="none" strike="noStrike" kern="1200" cap="none" spc="0" normalizeH="0" baseline="0" noProof="0" dirty="0">
                <a:ln>
                  <a:noFill/>
                </a:ln>
                <a:solidFill>
                  <a:prstClr val="black"/>
                </a:solidFill>
                <a:effectLst/>
                <a:uLnTx/>
                <a:uFillTx/>
                <a:latin typeface="Calibri" panose="020F0502020204030204"/>
                <a:ea typeface="+mn-ea"/>
                <a:cs typeface="+mn-cs"/>
              </a:rPr>
              <a:t> 2</a:t>
            </a:r>
            <a:r>
              <a:rPr kumimoji="0" lang="en-US" sz="1050" b="0" i="1" u="none" strike="noStrike" kern="1200" cap="none" spc="0" normalizeH="0" baseline="0" noProof="0" dirty="0">
                <a:ln>
                  <a:noFill/>
                </a:ln>
                <a:solidFill>
                  <a:prstClr val="black"/>
                </a:solidFill>
                <a:effectLst/>
                <a:uLnTx/>
                <a:uFillTx/>
                <a:latin typeface="Calibri" panose="020F0502020204030204"/>
                <a:ea typeface="+mn-ea"/>
                <a:cs typeface="+mn-cs"/>
              </a:rPr>
              <a:t>016</a:t>
            </a:r>
            <a:endParaRPr kumimoji="0" lang="ru-RU"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itle 9">
            <a:extLst>
              <a:ext uri="{FF2B5EF4-FFF2-40B4-BE49-F238E27FC236}">
                <a16:creationId xmlns:a16="http://schemas.microsoft.com/office/drawing/2014/main" id="{64F937CE-A0F7-4C7A-989C-1CD736F01A9F}"/>
              </a:ext>
            </a:extLst>
          </p:cNvPr>
          <p:cNvSpPr txBox="1">
            <a:spLocks/>
          </p:cNvSpPr>
          <p:nvPr/>
        </p:nvSpPr>
        <p:spPr>
          <a:xfrm>
            <a:off x="318850" y="146295"/>
            <a:ext cx="10800000" cy="1080000"/>
          </a:xfrm>
          <a:prstGeom prst="rect">
            <a:avLst/>
          </a:prstGeom>
        </p:spPr>
        <p:txBody>
          <a:bodyPr vert="horz" lIns="91440" tIns="45720" rIns="91440" bIns="45720" rtlCol="0" anchor="ctr">
            <a:noAutofit/>
          </a:bodyPr>
          <a:lstStyle>
            <a:lvl1pPr>
              <a:lnSpc>
                <a:spcPct val="90000"/>
              </a:lnSpc>
              <a:spcBef>
                <a:spcPct val="0"/>
              </a:spcBef>
              <a:buNone/>
              <a:defRPr sz="2800" b="1">
                <a:solidFill>
                  <a:srgbClr val="7030A0"/>
                </a:solidFill>
                <a:latin typeface="+mj-lt"/>
                <a:ea typeface="+mj-ea"/>
                <a:cs typeface="+mj-cs"/>
              </a:defRPr>
            </a:lvl1pPr>
          </a:lstStyle>
          <a:p>
            <a:pPr marL="0" marR="0" lvl="0" indent="0" fontAlgn="auto">
              <a:spcAft>
                <a:spcPts val="0"/>
              </a:spcAft>
              <a:buClrTx/>
              <a:buSzTx/>
              <a:tabLst/>
              <a:defRPr/>
            </a:pPr>
            <a:r>
              <a:rPr kumimoji="0" lang="ru-RU" sz="2800" b="1" i="0" u="none" strike="noStrike" kern="1200" cap="none" spc="0" normalizeH="0" baseline="0" noProof="0" dirty="0">
                <a:ln>
                  <a:noFill/>
                </a:ln>
                <a:solidFill>
                  <a:srgbClr val="7030A0"/>
                </a:solidFill>
                <a:effectLst/>
                <a:uLnTx/>
                <a:uFillTx/>
                <a:latin typeface="Calibri Light" panose="020F0302020204030204"/>
                <a:ea typeface="+mj-ea"/>
                <a:cs typeface="+mj-cs"/>
              </a:rPr>
              <a:t> </a:t>
            </a:r>
            <a:r>
              <a:rPr lang="ru-RU" dirty="0"/>
              <a:t>В</a:t>
            </a:r>
            <a:r>
              <a:rPr lang="ru-RU" altLang="ru-RU" dirty="0" err="1"/>
              <a:t>ыбор</a:t>
            </a:r>
            <a:r>
              <a:rPr lang="ru-RU" altLang="ru-RU" dirty="0"/>
              <a:t> метода </a:t>
            </a:r>
            <a:r>
              <a:rPr lang="ru-RU" altLang="ru-RU" dirty="0" err="1"/>
              <a:t>нутритивной</a:t>
            </a:r>
            <a:r>
              <a:rPr lang="ru-RU" altLang="ru-RU" dirty="0"/>
              <a:t> поддержки</a:t>
            </a:r>
          </a:p>
        </p:txBody>
      </p:sp>
      <p:pic>
        <p:nvPicPr>
          <p:cNvPr id="10" name="Picture 22" descr="SNG 7_20"/>
          <p:cNvPicPr>
            <a:picLocks noChangeAspect="1" noChangeArrowheads="1"/>
          </p:cNvPicPr>
          <p:nvPr/>
        </p:nvPicPr>
        <p:blipFill>
          <a:blip r:embed="rId5" cstate="print"/>
          <a:srcRect/>
          <a:stretch>
            <a:fillRect/>
          </a:stretch>
        </p:blipFill>
        <p:spPr bwMode="auto">
          <a:xfrm>
            <a:off x="260311" y="4216906"/>
            <a:ext cx="2140135" cy="1416821"/>
          </a:xfrm>
          <a:prstGeom prst="rect">
            <a:avLst/>
          </a:prstGeom>
          <a:noFill/>
        </p:spPr>
      </p:pic>
      <p:sp>
        <p:nvSpPr>
          <p:cNvPr id="11" name="Text Box 21"/>
          <p:cNvSpPr txBox="1">
            <a:spLocks noChangeArrowheads="1"/>
          </p:cNvSpPr>
          <p:nvPr/>
        </p:nvSpPr>
        <p:spPr bwMode="auto">
          <a:xfrm>
            <a:off x="243953" y="4129956"/>
            <a:ext cx="2172849" cy="261610"/>
          </a:xfrm>
          <a:prstGeom prst="rect">
            <a:avLst/>
          </a:prstGeom>
          <a:solidFill>
            <a:srgbClr val="33CC33"/>
          </a:solidFill>
          <a:ln w="9525" algn="ctr">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Arial" pitchFamily="34" charset="0"/>
                <a:ea typeface="+mn-ea"/>
                <a:cs typeface="+mn-cs"/>
              </a:rPr>
              <a:t> 20 </a:t>
            </a:r>
            <a:r>
              <a:rPr kumimoji="0" lang="en-US" sz="1100" b="0" i="0" u="none" strike="noStrike" kern="1200" cap="none" spc="0" normalizeH="0" baseline="0" noProof="0" dirty="0">
                <a:ln>
                  <a:noFill/>
                </a:ln>
                <a:solidFill>
                  <a:prstClr val="black"/>
                </a:solidFill>
                <a:effectLst/>
                <a:uLnTx/>
                <a:uFillTx/>
                <a:latin typeface="Arial" pitchFamily="34" charset="0"/>
                <a:ea typeface="+mn-ea"/>
                <a:cs typeface="+mn-cs"/>
              </a:rPr>
              <a:t>Fr</a:t>
            </a:r>
            <a:r>
              <a:rPr kumimoji="0" lang="ru-RU" sz="1100" b="0" i="0" u="none" strike="noStrike" kern="1200" cap="none" spc="0" normalizeH="0" baseline="0" noProof="0" dirty="0">
                <a:ln>
                  <a:noFill/>
                </a:ln>
                <a:solidFill>
                  <a:prstClr val="black"/>
                </a:solidFill>
                <a:effectLst/>
                <a:uLnTx/>
                <a:uFillTx/>
                <a:latin typeface="Arial" pitchFamily="34" charset="0"/>
                <a:ea typeface="+mn-ea"/>
                <a:cs typeface="+mn-cs"/>
              </a:rPr>
              <a:t>    </a:t>
            </a:r>
            <a:r>
              <a:rPr kumimoji="0" lang="fr-FR" sz="1100" b="0" i="0" u="none" strike="noStrike" kern="1200" cap="none" spc="0" normalizeH="0" baseline="0" noProof="0" dirty="0">
                <a:ln>
                  <a:noFill/>
                </a:ln>
                <a:solidFill>
                  <a:prstClr val="black"/>
                </a:solidFill>
                <a:effectLst/>
                <a:uLnTx/>
                <a:uFillTx/>
                <a:latin typeface="Arial" pitchFamily="34" charset="0"/>
                <a:ea typeface="+mn-ea"/>
                <a:cs typeface="+mn-cs"/>
              </a:rPr>
              <a:t>12 Fr</a:t>
            </a:r>
            <a:r>
              <a:rPr kumimoji="0" lang="ru-RU" sz="1100" b="0" i="0" u="none" strike="noStrike" kern="1200" cap="none" spc="0" normalizeH="0" baseline="0" noProof="0" dirty="0">
                <a:ln>
                  <a:noFill/>
                </a:ln>
                <a:solidFill>
                  <a:prstClr val="black"/>
                </a:solidFill>
                <a:effectLst/>
                <a:uLnTx/>
                <a:uFillTx/>
                <a:latin typeface="Arial" pitchFamily="34" charset="0"/>
                <a:ea typeface="+mn-ea"/>
                <a:cs typeface="+mn-cs"/>
              </a:rPr>
              <a:t> </a:t>
            </a:r>
            <a:r>
              <a:rPr kumimoji="0" lang="en-US" sz="1100" b="0" i="0" u="none" strike="noStrike" kern="1200" cap="none" spc="0" normalizeH="0" baseline="0" noProof="0" dirty="0">
                <a:ln>
                  <a:noFill/>
                </a:ln>
                <a:solidFill>
                  <a:prstClr val="black"/>
                </a:solidFill>
                <a:effectLst/>
                <a:uLnTx/>
                <a:uFillTx/>
                <a:latin typeface="Arial" pitchFamily="34" charset="0"/>
                <a:ea typeface="+mn-ea"/>
                <a:cs typeface="+mn-cs"/>
              </a:rPr>
              <a:t>    </a:t>
            </a:r>
            <a:r>
              <a:rPr kumimoji="0" lang="fr-FR" sz="1100" b="0" i="0" u="none" strike="noStrike" kern="1200" cap="none" spc="0" normalizeH="0" baseline="0" noProof="0" dirty="0">
                <a:ln>
                  <a:noFill/>
                </a:ln>
                <a:solidFill>
                  <a:prstClr val="black"/>
                </a:solidFill>
                <a:effectLst/>
                <a:uLnTx/>
                <a:uFillTx/>
                <a:latin typeface="Arial" pitchFamily="34" charset="0"/>
                <a:ea typeface="+mn-ea"/>
                <a:cs typeface="+mn-cs"/>
              </a:rPr>
              <a:t>9 Fr</a:t>
            </a:r>
            <a:r>
              <a:rPr kumimoji="0" lang="ru-RU" sz="1100" b="0" i="0" u="none" strike="noStrike" kern="1200" cap="none" spc="0" normalizeH="0" baseline="0" noProof="0" dirty="0">
                <a:ln>
                  <a:noFill/>
                </a:ln>
                <a:solidFill>
                  <a:prstClr val="black"/>
                </a:solidFill>
                <a:effectLst/>
                <a:uLnTx/>
                <a:uFillTx/>
                <a:latin typeface="Arial" pitchFamily="34" charset="0"/>
                <a:ea typeface="+mn-ea"/>
                <a:cs typeface="+mn-cs"/>
              </a:rPr>
              <a:t>   </a:t>
            </a:r>
            <a:r>
              <a:rPr kumimoji="0" lang="fr-FR" sz="1100" b="0" i="0" u="none" strike="noStrike" kern="1200" cap="none" spc="0" normalizeH="0" baseline="0" noProof="0" dirty="0">
                <a:ln>
                  <a:noFill/>
                </a:ln>
                <a:solidFill>
                  <a:prstClr val="black"/>
                </a:solidFill>
                <a:effectLst/>
                <a:uLnTx/>
                <a:uFillTx/>
                <a:latin typeface="Arial" pitchFamily="34" charset="0"/>
                <a:ea typeface="+mn-ea"/>
                <a:cs typeface="+mn-cs"/>
              </a:rPr>
              <a:t>7 Fr</a:t>
            </a:r>
          </a:p>
        </p:txBody>
      </p:sp>
      <p:pic>
        <p:nvPicPr>
          <p:cNvPr id="12" name="Picture 3"/>
          <p:cNvPicPr>
            <a:picLocks noChangeAspect="1" noChangeArrowheads="1"/>
          </p:cNvPicPr>
          <p:nvPr/>
        </p:nvPicPr>
        <p:blipFill>
          <a:blip r:embed="rId6" cstate="print"/>
          <a:srcRect l="64943" t="42125" r="10706" b="11610"/>
          <a:stretch>
            <a:fillRect/>
          </a:stretch>
        </p:blipFill>
        <p:spPr bwMode="auto">
          <a:xfrm>
            <a:off x="4400364" y="4048666"/>
            <a:ext cx="2351181" cy="2021316"/>
          </a:xfrm>
          <a:prstGeom prst="rect">
            <a:avLst/>
          </a:prstGeom>
          <a:noFill/>
          <a:ln w="9525">
            <a:noFill/>
            <a:miter lim="800000"/>
            <a:headEnd/>
            <a:tailEnd/>
          </a:ln>
        </p:spPr>
      </p:pic>
      <p:pic>
        <p:nvPicPr>
          <p:cNvPr id="13" name="Picture 3"/>
          <p:cNvPicPr>
            <a:picLocks noChangeAspect="1" noChangeArrowheads="1"/>
          </p:cNvPicPr>
          <p:nvPr/>
        </p:nvPicPr>
        <p:blipFill>
          <a:blip r:embed="rId6" cstate="print"/>
          <a:srcRect l="64943" t="42125" r="10706" b="11610"/>
          <a:stretch>
            <a:fillRect/>
          </a:stretch>
        </p:blipFill>
        <p:spPr bwMode="auto">
          <a:xfrm>
            <a:off x="7079923" y="3980514"/>
            <a:ext cx="2351181" cy="2021316"/>
          </a:xfrm>
          <a:prstGeom prst="rect">
            <a:avLst/>
          </a:prstGeom>
          <a:noFill/>
          <a:ln w="9525">
            <a:noFill/>
            <a:miter lim="800000"/>
            <a:headEnd/>
            <a:tailEnd/>
          </a:ln>
        </p:spPr>
      </p:pic>
      <p:pic>
        <p:nvPicPr>
          <p:cNvPr id="14" name="Picture 4"/>
          <p:cNvPicPr>
            <a:picLocks noChangeAspect="1" noChangeArrowheads="1"/>
          </p:cNvPicPr>
          <p:nvPr/>
        </p:nvPicPr>
        <p:blipFill>
          <a:blip r:embed="rId7" cstate="print"/>
          <a:srcRect l="65496" t="27360" r="10706" b="44094"/>
          <a:stretch>
            <a:fillRect/>
          </a:stretch>
        </p:blipFill>
        <p:spPr bwMode="auto">
          <a:xfrm>
            <a:off x="9569493" y="4129956"/>
            <a:ext cx="2600325" cy="1413172"/>
          </a:xfrm>
          <a:prstGeom prst="rect">
            <a:avLst/>
          </a:prstGeom>
          <a:noFill/>
          <a:ln w="9525">
            <a:noFill/>
            <a:miter lim="800000"/>
            <a:headEnd/>
            <a:tailEnd/>
          </a:ln>
        </p:spPr>
      </p:pic>
    </p:spTree>
    <p:extLst>
      <p:ext uri="{BB962C8B-B14F-4D97-AF65-F5344CB8AC3E}">
        <p14:creationId xmlns:p14="http://schemas.microsoft.com/office/powerpoint/2010/main" val="3453972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BFFF59FF-D2DD-4461-B94D-37473A67424A}"/>
              </a:ext>
            </a:extLst>
          </p:cNvPr>
          <p:cNvSpPr>
            <a:spLocks noGrp="1"/>
          </p:cNvSpPr>
          <p:nvPr>
            <p:ph type="title" idx="4294967295"/>
          </p:nvPr>
        </p:nvSpPr>
        <p:spPr>
          <a:xfrm>
            <a:off x="218474" y="335251"/>
            <a:ext cx="11263312" cy="763587"/>
          </a:xfrm>
        </p:spPr>
        <p:txBody>
          <a:bodyPr>
            <a:normAutofit fontScale="90000"/>
          </a:bodyPr>
          <a:lstStyle/>
          <a:p>
            <a:r>
              <a:rPr lang="ru-RU" altLang="ru-RU" sz="2800" b="1" dirty="0">
                <a:solidFill>
                  <a:srgbClr val="7030A0"/>
                </a:solidFill>
              </a:rPr>
              <a:t>Примеры смесей для организации </a:t>
            </a:r>
            <a:r>
              <a:rPr lang="ru-RU" altLang="ru-RU" sz="2800" b="1" dirty="0" err="1">
                <a:solidFill>
                  <a:srgbClr val="7030A0"/>
                </a:solidFill>
              </a:rPr>
              <a:t>нутритивной</a:t>
            </a:r>
            <a:r>
              <a:rPr lang="ru-RU" altLang="ru-RU" sz="2800" b="1" dirty="0">
                <a:solidFill>
                  <a:srgbClr val="7030A0"/>
                </a:solidFill>
              </a:rPr>
              <a:t> поддержки методом </a:t>
            </a:r>
            <a:r>
              <a:rPr lang="ru-RU" altLang="ru-RU" sz="2800" b="1" dirty="0" err="1">
                <a:solidFill>
                  <a:srgbClr val="7030A0"/>
                </a:solidFill>
              </a:rPr>
              <a:t>сипинга</a:t>
            </a:r>
            <a:endParaRPr lang="ru-RU" altLang="ru-RU" sz="2800" b="1" dirty="0">
              <a:solidFill>
                <a:srgbClr val="7030A0"/>
              </a:solidFill>
            </a:endParaRPr>
          </a:p>
        </p:txBody>
      </p:sp>
      <p:graphicFrame>
        <p:nvGraphicFramePr>
          <p:cNvPr id="2" name="Таблица 1"/>
          <p:cNvGraphicFramePr>
            <a:graphicFrameLocks noGrp="1"/>
          </p:cNvGraphicFramePr>
          <p:nvPr>
            <p:extLst>
              <p:ext uri="{D42A27DB-BD31-4B8C-83A1-F6EECF244321}">
                <p14:modId xmlns:p14="http://schemas.microsoft.com/office/powerpoint/2010/main" val="1650469116"/>
              </p:ext>
            </p:extLst>
          </p:nvPr>
        </p:nvGraphicFramePr>
        <p:xfrm>
          <a:off x="563217" y="1411356"/>
          <a:ext cx="10228234" cy="5135268"/>
        </p:xfrm>
        <a:graphic>
          <a:graphicData uri="http://schemas.openxmlformats.org/drawingml/2006/table">
            <a:tbl>
              <a:tblPr firstRow="1" firstCol="1" bandRow="1"/>
              <a:tblGrid>
                <a:gridCol w="1911626">
                  <a:extLst>
                    <a:ext uri="{9D8B030D-6E8A-4147-A177-3AD203B41FA5}">
                      <a16:colId xmlns:a16="http://schemas.microsoft.com/office/drawing/2014/main" val="3055449937"/>
                    </a:ext>
                  </a:extLst>
                </a:gridCol>
                <a:gridCol w="1779105">
                  <a:extLst>
                    <a:ext uri="{9D8B030D-6E8A-4147-A177-3AD203B41FA5}">
                      <a16:colId xmlns:a16="http://schemas.microsoft.com/office/drawing/2014/main" val="1726377066"/>
                    </a:ext>
                  </a:extLst>
                </a:gridCol>
                <a:gridCol w="1344212">
                  <a:extLst>
                    <a:ext uri="{9D8B030D-6E8A-4147-A177-3AD203B41FA5}">
                      <a16:colId xmlns:a16="http://schemas.microsoft.com/office/drawing/2014/main" val="167184782"/>
                    </a:ext>
                  </a:extLst>
                </a:gridCol>
                <a:gridCol w="1107440">
                  <a:extLst>
                    <a:ext uri="{9D8B030D-6E8A-4147-A177-3AD203B41FA5}">
                      <a16:colId xmlns:a16="http://schemas.microsoft.com/office/drawing/2014/main" val="761069264"/>
                    </a:ext>
                  </a:extLst>
                </a:gridCol>
                <a:gridCol w="884008">
                  <a:extLst>
                    <a:ext uri="{9D8B030D-6E8A-4147-A177-3AD203B41FA5}">
                      <a16:colId xmlns:a16="http://schemas.microsoft.com/office/drawing/2014/main" val="539055367"/>
                    </a:ext>
                  </a:extLst>
                </a:gridCol>
                <a:gridCol w="1008495">
                  <a:extLst>
                    <a:ext uri="{9D8B030D-6E8A-4147-A177-3AD203B41FA5}">
                      <a16:colId xmlns:a16="http://schemas.microsoft.com/office/drawing/2014/main" val="1361102740"/>
                    </a:ext>
                  </a:extLst>
                </a:gridCol>
                <a:gridCol w="1096674">
                  <a:extLst>
                    <a:ext uri="{9D8B030D-6E8A-4147-A177-3AD203B41FA5}">
                      <a16:colId xmlns:a16="http://schemas.microsoft.com/office/drawing/2014/main" val="2238187985"/>
                    </a:ext>
                  </a:extLst>
                </a:gridCol>
                <a:gridCol w="1096674">
                  <a:extLst>
                    <a:ext uri="{9D8B030D-6E8A-4147-A177-3AD203B41FA5}">
                      <a16:colId xmlns:a16="http://schemas.microsoft.com/office/drawing/2014/main" val="2691743712"/>
                    </a:ext>
                  </a:extLst>
                </a:gridCol>
              </a:tblGrid>
              <a:tr h="671071">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lnSpc>
                          <a:spcPct val="107000"/>
                        </a:lnSpc>
                        <a:spcAft>
                          <a:spcPts val="800"/>
                        </a:spcAft>
                      </a:pPr>
                      <a:r>
                        <a:rPr lang="ru-RU" sz="1500" b="1" dirty="0">
                          <a:effectLst/>
                          <a:latin typeface="+mn-lt"/>
                        </a:rPr>
                        <a:t>Тип смеси</a:t>
                      </a:r>
                      <a:endParaRPr lang="en-US" sz="1500" b="1" dirty="0">
                        <a:effectLst/>
                        <a:latin typeface="+mn-lt"/>
                        <a:ea typeface="Calibri" panose="020F0502020204030204" pitchFamily="34" charset="0"/>
                        <a:cs typeface="Times New Roman" panose="02020603050405020304" pitchFamily="18" charset="0"/>
                      </a:endParaRPr>
                    </a:p>
                  </a:txBody>
                  <a:tcPr marL="55719" marR="55719" marT="0" marB="0">
                    <a:lnL w="12700" cmpd="sng">
                      <a:solidFill>
                        <a:srgbClr val="723AD5"/>
                      </a:solidFill>
                    </a:lnL>
                    <a:lnR>
                      <a:noFill/>
                    </a:lnR>
                    <a:lnT w="12700" cmpd="sng">
                      <a:solidFill>
                        <a:srgbClr val="723AD5"/>
                      </a:solidFill>
                    </a:lnT>
                    <a:lnB w="12700" cap="flat" cmpd="sng" algn="ctr">
                      <a:solidFill>
                        <a:srgbClr val="723AD5"/>
                      </a:solidFill>
                      <a:prstDash val="solid"/>
                      <a:round/>
                      <a:headEnd type="none" w="med" len="med"/>
                      <a:tailEnd type="none" w="med" len="med"/>
                    </a:lnB>
                    <a:lnTlToBr w="12700" cmpd="sng">
                      <a:noFill/>
                      <a:prstDash val="solid"/>
                    </a:lnTlToBr>
                    <a:lnBlToTr w="12700" cmpd="sng">
                      <a:noFill/>
                      <a:prstDash val="solid"/>
                    </a:lnBlToTr>
                    <a:solidFill>
                      <a:srgbClr val="723AD5"/>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lnSpc>
                          <a:spcPct val="107000"/>
                        </a:lnSpc>
                        <a:spcAft>
                          <a:spcPts val="800"/>
                        </a:spcAft>
                      </a:pPr>
                      <a:r>
                        <a:rPr lang="ru-RU" sz="1500" b="1" dirty="0">
                          <a:effectLst/>
                          <a:latin typeface="+mn-lt"/>
                        </a:rPr>
                        <a:t>Продукт</a:t>
                      </a:r>
                      <a:endParaRPr lang="en-US" sz="1500" b="1" dirty="0">
                        <a:effectLst/>
                        <a:latin typeface="+mn-lt"/>
                        <a:ea typeface="Calibri" panose="020F0502020204030204" pitchFamily="34" charset="0"/>
                        <a:cs typeface="Times New Roman" panose="02020603050405020304" pitchFamily="18" charset="0"/>
                      </a:endParaRPr>
                    </a:p>
                  </a:txBody>
                  <a:tcPr marL="55719" marR="55719" marT="0" marB="0">
                    <a:lnL>
                      <a:noFill/>
                    </a:lnL>
                    <a:lnR>
                      <a:noFill/>
                    </a:lnR>
                    <a:lnT w="12700" cmpd="sng">
                      <a:solidFill>
                        <a:srgbClr val="723AD5"/>
                      </a:solidFill>
                    </a:lnT>
                    <a:lnB w="12700" cap="flat" cmpd="sng" algn="ctr">
                      <a:solidFill>
                        <a:srgbClr val="723AD5"/>
                      </a:solidFill>
                      <a:prstDash val="solid"/>
                      <a:round/>
                      <a:headEnd type="none" w="med" len="med"/>
                      <a:tailEnd type="none" w="med" len="med"/>
                    </a:lnB>
                    <a:lnTlToBr w="12700" cmpd="sng">
                      <a:noFill/>
                      <a:prstDash val="solid"/>
                    </a:lnTlToBr>
                    <a:lnBlToTr w="12700" cmpd="sng">
                      <a:noFill/>
                      <a:prstDash val="solid"/>
                    </a:lnBlToTr>
                    <a:solidFill>
                      <a:srgbClr val="723AD5"/>
                    </a:solidFill>
                  </a:tcPr>
                </a:tc>
                <a:tc>
                  <a:txBody>
                    <a:bodyPr/>
                    <a:lstStyle/>
                    <a:p>
                      <a:pPr algn="ctr">
                        <a:lnSpc>
                          <a:spcPct val="107000"/>
                        </a:lnSpc>
                        <a:spcAft>
                          <a:spcPts val="800"/>
                        </a:spcAft>
                      </a:pPr>
                      <a:r>
                        <a:rPr lang="ru-RU" sz="1500" b="1" dirty="0">
                          <a:solidFill>
                            <a:schemeClr val="bg1"/>
                          </a:solidFill>
                          <a:effectLst/>
                          <a:latin typeface="+mn-lt"/>
                        </a:rPr>
                        <a:t>Возраст применения</a:t>
                      </a:r>
                      <a:endParaRPr lang="en-US" sz="1500" b="1" dirty="0">
                        <a:solidFill>
                          <a:schemeClr val="bg1"/>
                        </a:solidFill>
                        <a:effectLst/>
                        <a:latin typeface="+mn-lt"/>
                        <a:ea typeface="Calibri" panose="020F0502020204030204" pitchFamily="34" charset="0"/>
                        <a:cs typeface="Times New Roman" panose="02020603050405020304" pitchFamily="18" charset="0"/>
                      </a:endParaRPr>
                    </a:p>
                  </a:txBody>
                  <a:tcPr marL="55719" marR="55719" marT="0" marB="0">
                    <a:lnL>
                      <a:noFill/>
                    </a:lnL>
                    <a:lnR>
                      <a:noFill/>
                    </a:lnR>
                    <a:lnT w="12700" cap="flat" cmpd="sng" algn="ctr">
                      <a:solidFill>
                        <a:srgbClr val="723AD5"/>
                      </a:solidFill>
                      <a:prstDash val="solid"/>
                      <a:round/>
                      <a:headEnd type="none" w="med" len="med"/>
                      <a:tailEnd type="none" w="med" len="med"/>
                    </a:lnT>
                    <a:lnB w="12700" cap="flat" cmpd="sng" algn="ctr">
                      <a:solidFill>
                        <a:srgbClr val="723AD5"/>
                      </a:solidFill>
                      <a:prstDash val="solid"/>
                      <a:round/>
                      <a:headEnd type="none" w="med" len="med"/>
                      <a:tailEnd type="none" w="med" len="med"/>
                    </a:lnB>
                    <a:lnTlToBr w="12700" cmpd="sng">
                      <a:noFill/>
                      <a:prstDash val="solid"/>
                    </a:lnTlToBr>
                    <a:lnBlToTr w="12700" cmpd="sng">
                      <a:noFill/>
                      <a:prstDash val="solid"/>
                    </a:lnBlToTr>
                    <a:solidFill>
                      <a:srgbClr val="723AD5"/>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lnSpc>
                          <a:spcPct val="107000"/>
                        </a:lnSpc>
                        <a:spcAft>
                          <a:spcPts val="800"/>
                        </a:spcAft>
                      </a:pPr>
                      <a:r>
                        <a:rPr lang="ru-RU" sz="1500" b="1" dirty="0">
                          <a:effectLst/>
                          <a:latin typeface="+mn-lt"/>
                        </a:rPr>
                        <a:t>Энергия, ккал/100 мл</a:t>
                      </a:r>
                      <a:endParaRPr lang="en-US" sz="1500" b="1" dirty="0">
                        <a:effectLst/>
                        <a:latin typeface="+mn-lt"/>
                        <a:ea typeface="Calibri" panose="020F0502020204030204" pitchFamily="34" charset="0"/>
                        <a:cs typeface="Times New Roman" panose="02020603050405020304" pitchFamily="18" charset="0"/>
                      </a:endParaRPr>
                    </a:p>
                  </a:txBody>
                  <a:tcPr marL="55719" marR="55719" marT="0" marB="0">
                    <a:lnL>
                      <a:noFill/>
                    </a:lnL>
                    <a:lnR>
                      <a:noFill/>
                    </a:lnR>
                    <a:lnT w="12700" cmpd="sng">
                      <a:solidFill>
                        <a:srgbClr val="723AD5"/>
                      </a:solidFill>
                    </a:lnT>
                    <a:lnB w="12700" cap="flat" cmpd="sng" algn="ctr">
                      <a:solidFill>
                        <a:srgbClr val="723AD5"/>
                      </a:solidFill>
                      <a:prstDash val="solid"/>
                      <a:round/>
                      <a:headEnd type="none" w="med" len="med"/>
                      <a:tailEnd type="none" w="med" len="med"/>
                    </a:lnB>
                    <a:lnTlToBr w="12700" cmpd="sng">
                      <a:noFill/>
                      <a:prstDash val="solid"/>
                    </a:lnTlToBr>
                    <a:lnBlToTr w="12700" cmpd="sng">
                      <a:noFill/>
                      <a:prstDash val="solid"/>
                    </a:lnBlToTr>
                    <a:solidFill>
                      <a:srgbClr val="723AD5"/>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lnSpc>
                          <a:spcPct val="107000"/>
                        </a:lnSpc>
                        <a:spcAft>
                          <a:spcPts val="800"/>
                        </a:spcAft>
                      </a:pPr>
                      <a:r>
                        <a:rPr lang="ru-RU" sz="1500" b="1" dirty="0">
                          <a:effectLst/>
                          <a:latin typeface="+mn-lt"/>
                        </a:rPr>
                        <a:t>Белок, г/100 мл</a:t>
                      </a:r>
                      <a:endParaRPr lang="en-US" sz="1500" b="1" dirty="0">
                        <a:effectLst/>
                        <a:latin typeface="+mn-lt"/>
                        <a:ea typeface="Calibri" panose="020F0502020204030204" pitchFamily="34" charset="0"/>
                        <a:cs typeface="Times New Roman" panose="02020603050405020304" pitchFamily="18" charset="0"/>
                      </a:endParaRPr>
                    </a:p>
                  </a:txBody>
                  <a:tcPr marL="55719" marR="55719" marT="0" marB="0">
                    <a:lnL>
                      <a:noFill/>
                    </a:lnL>
                    <a:lnR>
                      <a:noFill/>
                    </a:lnR>
                    <a:lnT w="12700" cmpd="sng">
                      <a:solidFill>
                        <a:srgbClr val="723AD5"/>
                      </a:solidFill>
                    </a:lnT>
                    <a:lnB w="12700" cap="flat" cmpd="sng" algn="ctr">
                      <a:solidFill>
                        <a:srgbClr val="723AD5"/>
                      </a:solidFill>
                      <a:prstDash val="solid"/>
                      <a:round/>
                      <a:headEnd type="none" w="med" len="med"/>
                      <a:tailEnd type="none" w="med" len="med"/>
                    </a:lnB>
                    <a:lnTlToBr w="12700" cmpd="sng">
                      <a:noFill/>
                      <a:prstDash val="solid"/>
                    </a:lnTlToBr>
                    <a:lnBlToTr w="12700" cmpd="sng">
                      <a:noFill/>
                      <a:prstDash val="solid"/>
                    </a:lnBlToTr>
                    <a:solidFill>
                      <a:srgbClr val="723AD5"/>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lnSpc>
                          <a:spcPct val="107000"/>
                        </a:lnSpc>
                        <a:spcAft>
                          <a:spcPts val="800"/>
                        </a:spcAft>
                      </a:pPr>
                      <a:r>
                        <a:rPr lang="ru-RU" sz="1500" b="1" dirty="0">
                          <a:effectLst/>
                          <a:latin typeface="+mn-lt"/>
                        </a:rPr>
                        <a:t>Жиры, г/100 мл</a:t>
                      </a:r>
                      <a:endParaRPr lang="en-US" sz="1500" b="1" dirty="0">
                        <a:effectLst/>
                        <a:latin typeface="+mn-lt"/>
                        <a:ea typeface="Calibri" panose="020F0502020204030204" pitchFamily="34" charset="0"/>
                        <a:cs typeface="Times New Roman" panose="02020603050405020304" pitchFamily="18" charset="0"/>
                      </a:endParaRPr>
                    </a:p>
                  </a:txBody>
                  <a:tcPr marL="55719" marR="55719" marT="0" marB="0">
                    <a:lnL>
                      <a:noFill/>
                    </a:lnL>
                    <a:lnR>
                      <a:noFill/>
                    </a:lnR>
                    <a:lnT w="12700" cmpd="sng">
                      <a:solidFill>
                        <a:srgbClr val="723AD5"/>
                      </a:solidFill>
                    </a:lnT>
                    <a:lnB w="12700" cap="flat" cmpd="sng" algn="ctr">
                      <a:solidFill>
                        <a:srgbClr val="723AD5"/>
                      </a:solidFill>
                      <a:prstDash val="solid"/>
                      <a:round/>
                      <a:headEnd type="none" w="med" len="med"/>
                      <a:tailEnd type="none" w="med" len="med"/>
                    </a:lnB>
                    <a:lnTlToBr w="12700" cmpd="sng">
                      <a:noFill/>
                      <a:prstDash val="solid"/>
                    </a:lnTlToBr>
                    <a:lnBlToTr w="12700" cmpd="sng">
                      <a:noFill/>
                      <a:prstDash val="solid"/>
                    </a:lnBlToTr>
                    <a:solidFill>
                      <a:srgbClr val="723AD5"/>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lnSpc>
                          <a:spcPct val="107000"/>
                        </a:lnSpc>
                        <a:spcAft>
                          <a:spcPts val="800"/>
                        </a:spcAft>
                      </a:pPr>
                      <a:r>
                        <a:rPr lang="ru-RU" sz="1500" b="1" dirty="0">
                          <a:effectLst/>
                          <a:latin typeface="+mn-lt"/>
                        </a:rPr>
                        <a:t>Углеводы, г/100 мл</a:t>
                      </a:r>
                      <a:endParaRPr lang="en-US" sz="1500" b="1" dirty="0">
                        <a:effectLst/>
                        <a:latin typeface="+mn-lt"/>
                        <a:ea typeface="Calibri" panose="020F0502020204030204" pitchFamily="34" charset="0"/>
                        <a:cs typeface="Times New Roman" panose="02020603050405020304" pitchFamily="18" charset="0"/>
                      </a:endParaRPr>
                    </a:p>
                  </a:txBody>
                  <a:tcPr marL="55719" marR="55719" marT="0" marB="0">
                    <a:lnL>
                      <a:noFill/>
                    </a:lnL>
                    <a:lnR>
                      <a:noFill/>
                    </a:lnR>
                    <a:lnT w="12700" cmpd="sng">
                      <a:solidFill>
                        <a:srgbClr val="723AD5"/>
                      </a:solidFill>
                    </a:lnT>
                    <a:lnB w="12700" cap="flat" cmpd="sng" algn="ctr">
                      <a:solidFill>
                        <a:srgbClr val="723AD5"/>
                      </a:solidFill>
                      <a:prstDash val="solid"/>
                      <a:round/>
                      <a:headEnd type="none" w="med" len="med"/>
                      <a:tailEnd type="none" w="med" len="med"/>
                    </a:lnB>
                    <a:lnTlToBr w="12700" cmpd="sng">
                      <a:noFill/>
                      <a:prstDash val="solid"/>
                    </a:lnTlToBr>
                    <a:lnBlToTr w="12700" cmpd="sng">
                      <a:noFill/>
                      <a:prstDash val="solid"/>
                    </a:lnBlToTr>
                    <a:solidFill>
                      <a:srgbClr val="723AD5"/>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lnSpc>
                          <a:spcPct val="107000"/>
                        </a:lnSpc>
                        <a:spcAft>
                          <a:spcPts val="800"/>
                        </a:spcAft>
                      </a:pPr>
                      <a:r>
                        <a:rPr lang="ru-RU" sz="1500" b="1" dirty="0">
                          <a:effectLst/>
                          <a:latin typeface="+mn-lt"/>
                        </a:rPr>
                        <a:t>Пищевые волокна, г/100 мл</a:t>
                      </a:r>
                      <a:endParaRPr lang="en-US" sz="1500" b="1" dirty="0">
                        <a:effectLst/>
                        <a:latin typeface="+mn-lt"/>
                        <a:ea typeface="Calibri" panose="020F0502020204030204" pitchFamily="34" charset="0"/>
                        <a:cs typeface="Times New Roman" panose="02020603050405020304" pitchFamily="18" charset="0"/>
                      </a:endParaRPr>
                    </a:p>
                  </a:txBody>
                  <a:tcPr marL="55719" marR="55719" marT="0" marB="0">
                    <a:lnL>
                      <a:noFill/>
                    </a:lnL>
                    <a:lnR w="12700" cmpd="sng">
                      <a:solidFill>
                        <a:srgbClr val="723AD5"/>
                      </a:solidFill>
                    </a:lnR>
                    <a:lnT w="12700" cmpd="sng">
                      <a:solidFill>
                        <a:srgbClr val="723AD5"/>
                      </a:solidFill>
                    </a:lnT>
                    <a:lnB w="12700" cap="flat" cmpd="sng" algn="ctr">
                      <a:solidFill>
                        <a:srgbClr val="723AD5"/>
                      </a:solidFill>
                      <a:prstDash val="solid"/>
                      <a:round/>
                      <a:headEnd type="none" w="med" len="med"/>
                      <a:tailEnd type="none" w="med" len="med"/>
                    </a:lnB>
                    <a:lnTlToBr w="12700" cmpd="sng">
                      <a:noFill/>
                      <a:prstDash val="solid"/>
                    </a:lnTlToBr>
                    <a:lnBlToTr w="12700" cmpd="sng">
                      <a:noFill/>
                      <a:prstDash val="solid"/>
                    </a:lnBlToTr>
                    <a:solidFill>
                      <a:srgbClr val="723AD5"/>
                    </a:solidFill>
                  </a:tcPr>
                </a:tc>
                <a:extLst>
                  <a:ext uri="{0D108BD9-81ED-4DB2-BD59-A6C34878D82A}">
                    <a16:rowId xmlns:a16="http://schemas.microsoft.com/office/drawing/2014/main" val="131253969"/>
                  </a:ext>
                </a:extLst>
              </a:tr>
              <a:tr h="988464">
                <a:tc>
                  <a:txBody>
                    <a:bodyPr/>
                    <a:lstStyle/>
                    <a:p>
                      <a:pPr algn="l">
                        <a:lnSpc>
                          <a:spcPct val="107000"/>
                        </a:lnSpc>
                        <a:spcAft>
                          <a:spcPts val="800"/>
                        </a:spcAft>
                      </a:pPr>
                      <a:r>
                        <a:rPr lang="ru-RU" sz="1800" b="1" dirty="0">
                          <a:effectLst/>
                          <a:latin typeface="+mn-lt"/>
                          <a:ea typeface="Calibri" panose="020F0502020204030204" pitchFamily="34" charset="0"/>
                          <a:cs typeface="Times New Roman" panose="02020603050405020304" pitchFamily="18" charset="0"/>
                        </a:rPr>
                        <a:t>Полимерная с рождения</a:t>
                      </a:r>
                      <a:endParaRPr lang="en-US" sz="1800" b="1" dirty="0">
                        <a:effectLst/>
                        <a:latin typeface="+mn-lt"/>
                        <a:ea typeface="Calibri" panose="020F0502020204030204" pitchFamily="34" charset="0"/>
                        <a:cs typeface="Times New Roman" panose="02020603050405020304" pitchFamily="18" charset="0"/>
                      </a:endParaRPr>
                    </a:p>
                  </a:txBody>
                  <a:tcPr marL="55719" marR="55719" marT="0" marB="0" anchor="ctr">
                    <a:lnL w="12700" cmpd="sng">
                      <a:solidFill>
                        <a:srgbClr val="723AD5"/>
                      </a:solidFill>
                    </a:lnL>
                    <a:lnR>
                      <a:noFill/>
                    </a:lnR>
                    <a:lnT w="12700" cmpd="sng">
                      <a:solidFill>
                        <a:srgbClr val="723AD5"/>
                      </a:solidFill>
                    </a:lnT>
                    <a:lnB w="12700" cap="flat" cmpd="sng" algn="ctr">
                      <a:solidFill>
                        <a:srgbClr val="723AD5"/>
                      </a:solidFill>
                      <a:prstDash val="solid"/>
                      <a:round/>
                      <a:headEnd type="none" w="med" len="med"/>
                      <a:tailEnd type="none" w="med" len="med"/>
                    </a:lnB>
                    <a:lnTlToBr w="12700" cmpd="sng">
                      <a:noFill/>
                      <a:prstDash val="solid"/>
                    </a:lnTlToBr>
                    <a:lnBlToTr w="12700" cmpd="sng">
                      <a:noFill/>
                      <a:prstDash val="solid"/>
                    </a:lnBlToTr>
                    <a:solidFill>
                      <a:srgbClr val="723AD5">
                        <a:tint val="20000"/>
                      </a:srgbClr>
                    </a:solidFill>
                  </a:tcPr>
                </a:tc>
                <a:tc>
                  <a:txBody>
                    <a:bodyPr/>
                    <a:lstStyle/>
                    <a:p>
                      <a:pPr algn="l">
                        <a:lnSpc>
                          <a:spcPct val="107000"/>
                        </a:lnSpc>
                        <a:spcAft>
                          <a:spcPts val="800"/>
                        </a:spcAft>
                      </a:pPr>
                      <a:r>
                        <a:rPr lang="ru-RU" sz="1800" b="1" dirty="0" err="1">
                          <a:effectLst/>
                          <a:latin typeface="+mn-lt"/>
                          <a:ea typeface="Calibri" panose="020F0502020204030204" pitchFamily="34" charset="0"/>
                          <a:cs typeface="Times New Roman" panose="02020603050405020304" pitchFamily="18" charset="0"/>
                        </a:rPr>
                        <a:t>Инфатрини</a:t>
                      </a:r>
                      <a:endParaRPr lang="en-US" sz="1800" b="1" dirty="0">
                        <a:effectLst/>
                        <a:latin typeface="+mn-lt"/>
                        <a:ea typeface="Calibri" panose="020F0502020204030204" pitchFamily="34" charset="0"/>
                        <a:cs typeface="Times New Roman" panose="02020603050405020304" pitchFamily="18" charset="0"/>
                      </a:endParaRPr>
                    </a:p>
                  </a:txBody>
                  <a:tcPr marL="55719" marR="55719" marT="0" marB="0" anchor="ctr">
                    <a:lnL>
                      <a:noFill/>
                    </a:lnL>
                    <a:lnR>
                      <a:noFill/>
                    </a:lnR>
                    <a:lnT w="12700" cmpd="sng">
                      <a:solidFill>
                        <a:srgbClr val="723AD5"/>
                      </a:solidFill>
                    </a:lnT>
                    <a:lnB w="12700" cap="flat" cmpd="sng" algn="ctr">
                      <a:solidFill>
                        <a:srgbClr val="723AD5"/>
                      </a:solidFill>
                      <a:prstDash val="solid"/>
                      <a:round/>
                      <a:headEnd type="none" w="med" len="med"/>
                      <a:tailEnd type="none" w="med" len="med"/>
                    </a:lnB>
                    <a:lnTlToBr w="12700" cmpd="sng">
                      <a:noFill/>
                      <a:prstDash val="solid"/>
                    </a:lnTlToBr>
                    <a:lnBlToTr w="12700" cmpd="sng">
                      <a:noFill/>
                      <a:prstDash val="solid"/>
                    </a:lnBlToTr>
                    <a:solidFill>
                      <a:srgbClr val="723AD5">
                        <a:tint val="20000"/>
                      </a:srgbClr>
                    </a:solidFill>
                  </a:tcPr>
                </a:tc>
                <a:tc>
                  <a:txBody>
                    <a:bodyPr/>
                    <a:lstStyle/>
                    <a:p>
                      <a:pPr algn="l">
                        <a:lnSpc>
                          <a:spcPct val="107000"/>
                        </a:lnSpc>
                        <a:spcAft>
                          <a:spcPts val="800"/>
                        </a:spcAft>
                      </a:pPr>
                      <a:r>
                        <a:rPr lang="ru-RU" sz="1500" b="1" dirty="0">
                          <a:effectLst/>
                          <a:latin typeface="+mn-lt"/>
                          <a:ea typeface="Calibri" panose="020F0502020204030204" pitchFamily="34" charset="0"/>
                          <a:cs typeface="Times New Roman" panose="02020603050405020304" pitchFamily="18" charset="0"/>
                        </a:rPr>
                        <a:t>С рождения</a:t>
                      </a:r>
                      <a:endParaRPr lang="en-US" sz="1500" b="1" dirty="0">
                        <a:effectLst/>
                        <a:latin typeface="+mn-lt"/>
                        <a:ea typeface="Calibri" panose="020F0502020204030204" pitchFamily="34" charset="0"/>
                        <a:cs typeface="Times New Roman" panose="02020603050405020304" pitchFamily="18" charset="0"/>
                      </a:endParaRPr>
                    </a:p>
                  </a:txBody>
                  <a:tcPr marL="55719" marR="55719" marT="0" marB="0" anchor="ctr">
                    <a:lnL>
                      <a:noFill/>
                    </a:lnL>
                    <a:lnR>
                      <a:noFill/>
                    </a:lnR>
                    <a:lnT w="12700" cap="flat" cmpd="sng" algn="ctr">
                      <a:solidFill>
                        <a:srgbClr val="723AD5"/>
                      </a:solidFill>
                      <a:prstDash val="solid"/>
                      <a:round/>
                      <a:headEnd type="none" w="med" len="med"/>
                      <a:tailEnd type="none" w="med" len="med"/>
                    </a:lnT>
                    <a:lnB w="12700" cap="flat" cmpd="sng" algn="ctr">
                      <a:solidFill>
                        <a:srgbClr val="723AD5"/>
                      </a:solidFill>
                      <a:prstDash val="solid"/>
                      <a:round/>
                      <a:headEnd type="none" w="med" len="med"/>
                      <a:tailEnd type="none" w="med" len="med"/>
                    </a:lnB>
                    <a:lnTlToBr w="12700" cmpd="sng">
                      <a:noFill/>
                      <a:prstDash val="solid"/>
                    </a:lnTlToBr>
                    <a:lnBlToTr w="12700" cmpd="sng">
                      <a:noFill/>
                      <a:prstDash val="solid"/>
                    </a:lnBlToTr>
                    <a:solidFill>
                      <a:srgbClr val="723AD5">
                        <a:tint val="20000"/>
                      </a:srgbClr>
                    </a:solidFill>
                  </a:tcPr>
                </a:tc>
                <a:tc>
                  <a:txBody>
                    <a:bodyPr/>
                    <a:lstStyle/>
                    <a:p>
                      <a:pPr algn="l">
                        <a:lnSpc>
                          <a:spcPct val="107000"/>
                        </a:lnSpc>
                        <a:spcAft>
                          <a:spcPts val="800"/>
                        </a:spcAft>
                      </a:pPr>
                      <a:r>
                        <a:rPr lang="ru-RU" sz="1500" b="1" dirty="0">
                          <a:effectLst/>
                          <a:latin typeface="+mn-lt"/>
                          <a:ea typeface="Calibri" panose="020F0502020204030204" pitchFamily="34" charset="0"/>
                          <a:cs typeface="Times New Roman" panose="02020603050405020304" pitchFamily="18" charset="0"/>
                        </a:rPr>
                        <a:t>101</a:t>
                      </a:r>
                      <a:endParaRPr lang="en-US" sz="1500" b="1" dirty="0">
                        <a:effectLst/>
                        <a:latin typeface="+mn-lt"/>
                        <a:ea typeface="Calibri" panose="020F0502020204030204" pitchFamily="34" charset="0"/>
                        <a:cs typeface="Times New Roman" panose="02020603050405020304" pitchFamily="18" charset="0"/>
                      </a:endParaRPr>
                    </a:p>
                  </a:txBody>
                  <a:tcPr marL="55719" marR="55719" marT="0" marB="0" anchor="ctr">
                    <a:lnL>
                      <a:noFill/>
                    </a:lnL>
                    <a:lnR>
                      <a:noFill/>
                    </a:lnR>
                    <a:lnT w="12700" cmpd="sng">
                      <a:solidFill>
                        <a:srgbClr val="723AD5"/>
                      </a:solidFill>
                    </a:lnT>
                    <a:lnB w="12700" cap="flat" cmpd="sng" algn="ctr">
                      <a:solidFill>
                        <a:srgbClr val="723AD5"/>
                      </a:solidFill>
                      <a:prstDash val="solid"/>
                      <a:round/>
                      <a:headEnd type="none" w="med" len="med"/>
                      <a:tailEnd type="none" w="med" len="med"/>
                    </a:lnB>
                    <a:lnTlToBr w="12700" cmpd="sng">
                      <a:noFill/>
                      <a:prstDash val="solid"/>
                    </a:lnTlToBr>
                    <a:lnBlToTr w="12700" cmpd="sng">
                      <a:noFill/>
                      <a:prstDash val="solid"/>
                    </a:lnBlToTr>
                    <a:solidFill>
                      <a:srgbClr val="723AD5">
                        <a:tint val="20000"/>
                      </a:srgbClr>
                    </a:solidFill>
                  </a:tcPr>
                </a:tc>
                <a:tc>
                  <a:txBody>
                    <a:bodyPr/>
                    <a:lstStyle/>
                    <a:p>
                      <a:pPr algn="l">
                        <a:lnSpc>
                          <a:spcPct val="107000"/>
                        </a:lnSpc>
                        <a:spcAft>
                          <a:spcPts val="800"/>
                        </a:spcAft>
                      </a:pPr>
                      <a:r>
                        <a:rPr lang="ru-RU" sz="1500" b="1" dirty="0">
                          <a:effectLst/>
                          <a:latin typeface="+mn-lt"/>
                          <a:ea typeface="Calibri" panose="020F0502020204030204" pitchFamily="34" charset="0"/>
                          <a:cs typeface="Times New Roman" panose="02020603050405020304" pitchFamily="18" charset="0"/>
                        </a:rPr>
                        <a:t>2,6</a:t>
                      </a:r>
                      <a:endParaRPr lang="en-US" sz="1500" b="1" dirty="0">
                        <a:effectLst/>
                        <a:latin typeface="+mn-lt"/>
                        <a:ea typeface="Calibri" panose="020F0502020204030204" pitchFamily="34" charset="0"/>
                        <a:cs typeface="Times New Roman" panose="02020603050405020304" pitchFamily="18" charset="0"/>
                      </a:endParaRPr>
                    </a:p>
                  </a:txBody>
                  <a:tcPr marL="55719" marR="55719" marT="0" marB="0" anchor="ctr">
                    <a:lnL>
                      <a:noFill/>
                    </a:lnL>
                    <a:lnR>
                      <a:noFill/>
                    </a:lnR>
                    <a:lnT w="12700" cap="flat" cmpd="sng" algn="ctr">
                      <a:solidFill>
                        <a:srgbClr val="723AD5"/>
                      </a:solidFill>
                      <a:prstDash val="solid"/>
                      <a:round/>
                      <a:headEnd type="none" w="med" len="med"/>
                      <a:tailEnd type="none" w="med" len="med"/>
                    </a:lnT>
                    <a:lnB w="12700" cap="flat" cmpd="sng" algn="ctr">
                      <a:solidFill>
                        <a:srgbClr val="723AD5"/>
                      </a:solidFill>
                      <a:prstDash val="solid"/>
                      <a:round/>
                      <a:headEnd type="none" w="med" len="med"/>
                      <a:tailEnd type="none" w="med" len="med"/>
                    </a:lnB>
                    <a:lnTlToBr w="12700" cmpd="sng">
                      <a:noFill/>
                      <a:prstDash val="solid"/>
                    </a:lnTlToBr>
                    <a:lnBlToTr w="12700" cmpd="sng">
                      <a:noFill/>
                      <a:prstDash val="solid"/>
                    </a:lnBlToTr>
                    <a:solidFill>
                      <a:srgbClr val="723AD5">
                        <a:tint val="20000"/>
                      </a:srgbClr>
                    </a:solidFill>
                  </a:tcPr>
                </a:tc>
                <a:tc>
                  <a:txBody>
                    <a:bodyPr/>
                    <a:lstStyle/>
                    <a:p>
                      <a:pPr algn="ctr">
                        <a:lnSpc>
                          <a:spcPct val="107000"/>
                        </a:lnSpc>
                        <a:spcAft>
                          <a:spcPts val="800"/>
                        </a:spcAft>
                      </a:pPr>
                      <a:r>
                        <a:rPr lang="ru-RU" sz="1500" b="1" dirty="0">
                          <a:effectLst/>
                          <a:latin typeface="+mn-lt"/>
                          <a:ea typeface="Calibri" panose="020F0502020204030204" pitchFamily="34" charset="0"/>
                          <a:cs typeface="Times New Roman" panose="02020603050405020304" pitchFamily="18" charset="0"/>
                        </a:rPr>
                        <a:t>5,4</a:t>
                      </a:r>
                      <a:endParaRPr lang="en-US" sz="1500" b="1" dirty="0">
                        <a:effectLst/>
                        <a:latin typeface="+mn-lt"/>
                        <a:ea typeface="Calibri" panose="020F0502020204030204" pitchFamily="34" charset="0"/>
                        <a:cs typeface="Times New Roman" panose="02020603050405020304" pitchFamily="18" charset="0"/>
                      </a:endParaRPr>
                    </a:p>
                  </a:txBody>
                  <a:tcPr marL="55719" marR="55719" marT="0" marB="0" anchor="ctr">
                    <a:lnL>
                      <a:noFill/>
                    </a:lnL>
                    <a:lnR>
                      <a:noFill/>
                    </a:lnR>
                    <a:lnT w="12700" cap="flat" cmpd="sng" algn="ctr">
                      <a:solidFill>
                        <a:srgbClr val="723AD5"/>
                      </a:solidFill>
                      <a:prstDash val="solid"/>
                      <a:round/>
                      <a:headEnd type="none" w="med" len="med"/>
                      <a:tailEnd type="none" w="med" len="med"/>
                    </a:lnT>
                    <a:lnB w="12700" cap="flat" cmpd="sng" algn="ctr">
                      <a:solidFill>
                        <a:srgbClr val="723AD5"/>
                      </a:solidFill>
                      <a:prstDash val="solid"/>
                      <a:round/>
                      <a:headEnd type="none" w="med" len="med"/>
                      <a:tailEnd type="none" w="med" len="med"/>
                    </a:lnB>
                    <a:lnTlToBr w="12700" cmpd="sng">
                      <a:noFill/>
                      <a:prstDash val="solid"/>
                    </a:lnTlToBr>
                    <a:lnBlToTr w="12700" cmpd="sng">
                      <a:noFill/>
                      <a:prstDash val="solid"/>
                    </a:lnBlToTr>
                    <a:solidFill>
                      <a:srgbClr val="723AD5">
                        <a:tint val="20000"/>
                      </a:srgbClr>
                    </a:solidFill>
                  </a:tcPr>
                </a:tc>
                <a:tc>
                  <a:txBody>
                    <a:bodyPr/>
                    <a:lstStyle/>
                    <a:p>
                      <a:pPr algn="ctr">
                        <a:lnSpc>
                          <a:spcPct val="107000"/>
                        </a:lnSpc>
                        <a:spcAft>
                          <a:spcPts val="800"/>
                        </a:spcAft>
                      </a:pPr>
                      <a:r>
                        <a:rPr lang="ru-RU" sz="1500" b="1" dirty="0">
                          <a:effectLst/>
                          <a:latin typeface="+mn-lt"/>
                          <a:ea typeface="Calibri" panose="020F0502020204030204" pitchFamily="34" charset="0"/>
                          <a:cs typeface="Times New Roman" panose="02020603050405020304" pitchFamily="18" charset="0"/>
                        </a:rPr>
                        <a:t>10,3</a:t>
                      </a:r>
                      <a:endParaRPr lang="en-US" sz="1500" b="1" dirty="0">
                        <a:effectLst/>
                        <a:latin typeface="+mn-lt"/>
                        <a:ea typeface="Calibri" panose="020F0502020204030204" pitchFamily="34" charset="0"/>
                        <a:cs typeface="Times New Roman" panose="02020603050405020304" pitchFamily="18" charset="0"/>
                      </a:endParaRPr>
                    </a:p>
                  </a:txBody>
                  <a:tcPr marL="55719" marR="55719" marT="0" marB="0" anchor="ctr">
                    <a:lnL>
                      <a:noFill/>
                    </a:lnL>
                    <a:lnR>
                      <a:noFill/>
                    </a:lnR>
                    <a:lnT w="12700" cmpd="sng">
                      <a:solidFill>
                        <a:srgbClr val="723AD5"/>
                      </a:solidFill>
                    </a:lnT>
                    <a:lnB w="12700" cap="flat" cmpd="sng" algn="ctr">
                      <a:solidFill>
                        <a:srgbClr val="723AD5"/>
                      </a:solidFill>
                      <a:prstDash val="solid"/>
                      <a:round/>
                      <a:headEnd type="none" w="med" len="med"/>
                      <a:tailEnd type="none" w="med" len="med"/>
                    </a:lnB>
                    <a:lnTlToBr w="12700" cmpd="sng">
                      <a:noFill/>
                      <a:prstDash val="solid"/>
                    </a:lnTlToBr>
                    <a:lnBlToTr w="12700" cmpd="sng">
                      <a:noFill/>
                      <a:prstDash val="solid"/>
                    </a:lnBlToTr>
                    <a:solidFill>
                      <a:srgbClr val="723AD5">
                        <a:tint val="20000"/>
                      </a:srgbClr>
                    </a:solidFill>
                  </a:tcPr>
                </a:tc>
                <a:tc>
                  <a:txBody>
                    <a:bodyPr/>
                    <a:lstStyle/>
                    <a:p>
                      <a:pPr algn="ctr">
                        <a:lnSpc>
                          <a:spcPct val="107000"/>
                        </a:lnSpc>
                        <a:spcAft>
                          <a:spcPts val="800"/>
                        </a:spcAft>
                      </a:pPr>
                      <a:r>
                        <a:rPr lang="ru-RU" sz="1500" b="1" dirty="0">
                          <a:effectLst/>
                          <a:latin typeface="+mn-lt"/>
                          <a:ea typeface="Calibri" panose="020F0502020204030204" pitchFamily="34" charset="0"/>
                          <a:cs typeface="Times New Roman" panose="02020603050405020304" pitchFamily="18" charset="0"/>
                        </a:rPr>
                        <a:t>1,9</a:t>
                      </a:r>
                      <a:endParaRPr lang="en-US" sz="1500" b="1" dirty="0">
                        <a:effectLst/>
                        <a:latin typeface="+mn-lt"/>
                        <a:ea typeface="Calibri" panose="020F0502020204030204" pitchFamily="34" charset="0"/>
                        <a:cs typeface="Times New Roman" panose="02020603050405020304" pitchFamily="18" charset="0"/>
                      </a:endParaRPr>
                    </a:p>
                  </a:txBody>
                  <a:tcPr marL="55719" marR="55719" marT="0" marB="0" anchor="ctr">
                    <a:lnL>
                      <a:noFill/>
                    </a:lnL>
                    <a:lnR w="12700" cmpd="sng">
                      <a:solidFill>
                        <a:srgbClr val="723AD5"/>
                      </a:solidFill>
                    </a:lnR>
                    <a:lnT w="12700" cmpd="sng">
                      <a:solidFill>
                        <a:srgbClr val="723AD5"/>
                      </a:solidFill>
                    </a:lnT>
                    <a:lnB w="12700" cap="flat" cmpd="sng" algn="ctr">
                      <a:solidFill>
                        <a:srgbClr val="723AD5"/>
                      </a:solidFill>
                      <a:prstDash val="solid"/>
                      <a:round/>
                      <a:headEnd type="none" w="med" len="med"/>
                      <a:tailEnd type="none" w="med" len="med"/>
                    </a:lnB>
                    <a:lnTlToBr w="12700" cmpd="sng">
                      <a:noFill/>
                      <a:prstDash val="solid"/>
                    </a:lnTlToBr>
                    <a:lnBlToTr w="12700" cmpd="sng">
                      <a:noFill/>
                      <a:prstDash val="solid"/>
                    </a:lnBlToTr>
                    <a:solidFill>
                      <a:srgbClr val="723AD5">
                        <a:tint val="20000"/>
                      </a:srgbClr>
                    </a:solidFill>
                  </a:tcPr>
                </a:tc>
                <a:extLst>
                  <a:ext uri="{0D108BD9-81ED-4DB2-BD59-A6C34878D82A}">
                    <a16:rowId xmlns:a16="http://schemas.microsoft.com/office/drawing/2014/main" val="3281892352"/>
                  </a:ext>
                </a:extLst>
              </a:tr>
              <a:tr h="1110160">
                <a:tc>
                  <a:txBody>
                    <a:bodyPr/>
                    <a:lstStyle/>
                    <a:p>
                      <a:pPr algn="l">
                        <a:lnSpc>
                          <a:spcPct val="107000"/>
                        </a:lnSpc>
                        <a:spcAft>
                          <a:spcPts val="800"/>
                        </a:spcAft>
                      </a:pPr>
                      <a:r>
                        <a:rPr lang="ru-RU" sz="1800" b="1" dirty="0">
                          <a:effectLst/>
                          <a:latin typeface="+mn-lt"/>
                        </a:rPr>
                        <a:t>Полимерная гиперкалорийная с пищевыми волокнами</a:t>
                      </a:r>
                      <a:endParaRPr lang="en-US" sz="1800" b="1" dirty="0">
                        <a:effectLst/>
                        <a:latin typeface="+mn-lt"/>
                        <a:ea typeface="Calibri" panose="020F0502020204030204" pitchFamily="34" charset="0"/>
                        <a:cs typeface="Times New Roman" panose="02020603050405020304" pitchFamily="18" charset="0"/>
                      </a:endParaRPr>
                    </a:p>
                  </a:txBody>
                  <a:tcPr marL="55719" marR="55719" marT="0" marB="0" anchor="ctr">
                    <a:lnL w="12700" cmpd="sng">
                      <a:solidFill>
                        <a:srgbClr val="723AD5"/>
                      </a:solidFill>
                    </a:lnL>
                    <a:lnR>
                      <a:noFill/>
                    </a:lnR>
                    <a:lnT w="12700" cap="flat" cmpd="sng" algn="ctr">
                      <a:solidFill>
                        <a:srgbClr val="723AD5"/>
                      </a:solidFill>
                      <a:prstDash val="solid"/>
                      <a:round/>
                      <a:headEnd type="none" w="med" len="med"/>
                      <a:tailEnd type="none" w="med" len="med"/>
                    </a:lnT>
                    <a:lnB w="12700" cap="flat" cmpd="sng" algn="ctr">
                      <a:solidFill>
                        <a:srgbClr val="723AD5"/>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a:lnSpc>
                          <a:spcPct val="107000"/>
                        </a:lnSpc>
                        <a:spcAft>
                          <a:spcPts val="800"/>
                        </a:spcAft>
                      </a:pPr>
                      <a:r>
                        <a:rPr lang="ru-RU" sz="1800" b="1" dirty="0" err="1">
                          <a:effectLst/>
                          <a:latin typeface="+mn-lt"/>
                        </a:rPr>
                        <a:t>НУТРИНИДринк</a:t>
                      </a:r>
                      <a:r>
                        <a:rPr lang="ru-RU" sz="1800" b="1" dirty="0">
                          <a:effectLst/>
                          <a:latin typeface="+mn-lt"/>
                        </a:rPr>
                        <a:t> с пищевыми волокнами</a:t>
                      </a:r>
                      <a:endParaRPr lang="en-US" sz="1800" b="1" dirty="0">
                        <a:effectLst/>
                        <a:latin typeface="+mn-lt"/>
                        <a:ea typeface="Calibri" panose="020F0502020204030204" pitchFamily="34" charset="0"/>
                        <a:cs typeface="Times New Roman" panose="02020603050405020304" pitchFamily="18" charset="0"/>
                      </a:endParaRPr>
                    </a:p>
                  </a:txBody>
                  <a:tcPr marL="55719" marR="55719" marT="0" marB="0" anchor="ctr">
                    <a:lnL>
                      <a:noFill/>
                    </a:lnL>
                    <a:lnR>
                      <a:noFill/>
                    </a:lnR>
                    <a:lnT w="12700" cap="flat" cmpd="sng" algn="ctr">
                      <a:solidFill>
                        <a:srgbClr val="723AD5"/>
                      </a:solidFill>
                      <a:prstDash val="solid"/>
                      <a:round/>
                      <a:headEnd type="none" w="med" len="med"/>
                      <a:tailEnd type="none" w="med" len="med"/>
                    </a:lnT>
                    <a:lnB w="12700" cap="flat" cmpd="sng" algn="ctr">
                      <a:solidFill>
                        <a:srgbClr val="723AD5"/>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a:lnSpc>
                          <a:spcPct val="107000"/>
                        </a:lnSpc>
                        <a:spcAft>
                          <a:spcPts val="800"/>
                        </a:spcAft>
                      </a:pPr>
                      <a:r>
                        <a:rPr lang="ru-RU" sz="1500" b="1" dirty="0">
                          <a:effectLst/>
                          <a:latin typeface="+mn-lt"/>
                        </a:rPr>
                        <a:t>С 1 года</a:t>
                      </a:r>
                      <a:endParaRPr lang="en-US" sz="1500" b="1" dirty="0">
                        <a:effectLst/>
                        <a:latin typeface="+mn-lt"/>
                        <a:ea typeface="Calibri" panose="020F0502020204030204" pitchFamily="34" charset="0"/>
                        <a:cs typeface="Times New Roman" panose="02020603050405020304" pitchFamily="18" charset="0"/>
                      </a:endParaRPr>
                    </a:p>
                  </a:txBody>
                  <a:tcPr marL="55719" marR="55719" marT="0" marB="0" anchor="ctr">
                    <a:lnL>
                      <a:noFill/>
                    </a:lnL>
                    <a:lnR>
                      <a:noFill/>
                    </a:lnR>
                    <a:lnT w="12700" cap="flat" cmpd="sng" algn="ctr">
                      <a:solidFill>
                        <a:srgbClr val="723AD5"/>
                      </a:solidFill>
                      <a:prstDash val="solid"/>
                      <a:round/>
                      <a:headEnd type="none" w="med" len="med"/>
                      <a:tailEnd type="none" w="med" len="med"/>
                    </a:lnT>
                    <a:lnB w="12700" cap="flat" cmpd="sng" algn="ctr">
                      <a:solidFill>
                        <a:srgbClr val="723AD5"/>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a:lnSpc>
                          <a:spcPct val="107000"/>
                        </a:lnSpc>
                        <a:spcAft>
                          <a:spcPts val="800"/>
                        </a:spcAft>
                      </a:pPr>
                      <a:r>
                        <a:rPr lang="ru-RU" sz="1500" b="1" dirty="0">
                          <a:effectLst/>
                          <a:latin typeface="+mn-lt"/>
                        </a:rPr>
                        <a:t>153</a:t>
                      </a:r>
                      <a:endParaRPr lang="en-US" sz="1500" b="1" dirty="0">
                        <a:effectLst/>
                        <a:latin typeface="+mn-lt"/>
                        <a:ea typeface="Calibri" panose="020F0502020204030204" pitchFamily="34" charset="0"/>
                        <a:cs typeface="Times New Roman" panose="02020603050405020304" pitchFamily="18" charset="0"/>
                      </a:endParaRPr>
                    </a:p>
                  </a:txBody>
                  <a:tcPr marL="55719" marR="55719" marT="0" marB="0" anchor="ctr">
                    <a:lnL>
                      <a:noFill/>
                    </a:lnL>
                    <a:lnR>
                      <a:noFill/>
                    </a:lnR>
                    <a:lnT w="12700" cap="flat" cmpd="sng" algn="ctr">
                      <a:solidFill>
                        <a:srgbClr val="723AD5"/>
                      </a:solidFill>
                      <a:prstDash val="solid"/>
                      <a:round/>
                      <a:headEnd type="none" w="med" len="med"/>
                      <a:tailEnd type="none" w="med" len="med"/>
                    </a:lnT>
                    <a:lnB w="12700" cap="flat" cmpd="sng" algn="ctr">
                      <a:solidFill>
                        <a:srgbClr val="723AD5"/>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a:lnSpc>
                          <a:spcPct val="107000"/>
                        </a:lnSpc>
                        <a:spcAft>
                          <a:spcPts val="800"/>
                        </a:spcAft>
                      </a:pPr>
                      <a:r>
                        <a:rPr lang="ru-RU" sz="1500" b="1" dirty="0">
                          <a:effectLst/>
                          <a:latin typeface="+mn-lt"/>
                        </a:rPr>
                        <a:t>3,4</a:t>
                      </a:r>
                      <a:endParaRPr lang="en-US" sz="1500" b="1" dirty="0">
                        <a:effectLst/>
                        <a:latin typeface="+mn-lt"/>
                        <a:ea typeface="Calibri" panose="020F0502020204030204" pitchFamily="34" charset="0"/>
                        <a:cs typeface="Times New Roman" panose="02020603050405020304" pitchFamily="18" charset="0"/>
                      </a:endParaRPr>
                    </a:p>
                  </a:txBody>
                  <a:tcPr marL="55719" marR="55719" marT="0" marB="0" anchor="ctr">
                    <a:lnL>
                      <a:noFill/>
                    </a:lnL>
                    <a:lnR>
                      <a:noFill/>
                    </a:lnR>
                    <a:lnT w="12700" cap="flat" cmpd="sng" algn="ctr">
                      <a:solidFill>
                        <a:srgbClr val="723AD5"/>
                      </a:solidFill>
                      <a:prstDash val="solid"/>
                      <a:round/>
                      <a:headEnd type="none" w="med" len="med"/>
                      <a:tailEnd type="none" w="med" len="med"/>
                    </a:lnT>
                    <a:lnB w="12700" cap="flat" cmpd="sng" algn="ctr">
                      <a:solidFill>
                        <a:srgbClr val="723AD5"/>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lnSpc>
                          <a:spcPct val="107000"/>
                        </a:lnSpc>
                        <a:spcAft>
                          <a:spcPts val="800"/>
                        </a:spcAft>
                      </a:pPr>
                      <a:r>
                        <a:rPr lang="ru-RU" sz="1500" b="1" dirty="0">
                          <a:effectLst/>
                          <a:latin typeface="+mn-lt"/>
                        </a:rPr>
                        <a:t>6,8</a:t>
                      </a:r>
                      <a:endParaRPr lang="en-US" sz="1500" b="1" dirty="0">
                        <a:effectLst/>
                        <a:latin typeface="+mn-lt"/>
                        <a:ea typeface="Calibri" panose="020F0502020204030204" pitchFamily="34" charset="0"/>
                        <a:cs typeface="Times New Roman" panose="02020603050405020304" pitchFamily="18" charset="0"/>
                      </a:endParaRPr>
                    </a:p>
                  </a:txBody>
                  <a:tcPr marL="55719" marR="55719" marT="0" marB="0" anchor="ctr">
                    <a:lnL>
                      <a:noFill/>
                    </a:lnL>
                    <a:lnR>
                      <a:noFill/>
                    </a:lnR>
                    <a:lnT w="12700" cap="flat" cmpd="sng" algn="ctr">
                      <a:solidFill>
                        <a:srgbClr val="723AD5"/>
                      </a:solidFill>
                      <a:prstDash val="solid"/>
                      <a:round/>
                      <a:headEnd type="none" w="med" len="med"/>
                      <a:tailEnd type="none" w="med" len="med"/>
                    </a:lnT>
                    <a:lnB w="12700" cap="flat" cmpd="sng" algn="ctr">
                      <a:solidFill>
                        <a:srgbClr val="723AD5"/>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lnSpc>
                          <a:spcPct val="107000"/>
                        </a:lnSpc>
                        <a:spcAft>
                          <a:spcPts val="800"/>
                        </a:spcAft>
                      </a:pPr>
                      <a:r>
                        <a:rPr lang="ru-RU" sz="1500" b="1" dirty="0">
                          <a:effectLst/>
                          <a:latin typeface="+mn-lt"/>
                        </a:rPr>
                        <a:t>18,8</a:t>
                      </a:r>
                      <a:endParaRPr lang="en-US" sz="1500" b="1" dirty="0">
                        <a:effectLst/>
                        <a:latin typeface="+mn-lt"/>
                        <a:ea typeface="Calibri" panose="020F0502020204030204" pitchFamily="34" charset="0"/>
                        <a:cs typeface="Times New Roman" panose="02020603050405020304" pitchFamily="18" charset="0"/>
                      </a:endParaRPr>
                    </a:p>
                  </a:txBody>
                  <a:tcPr marL="55719" marR="55719" marT="0" marB="0" anchor="ctr">
                    <a:lnL>
                      <a:noFill/>
                    </a:lnL>
                    <a:lnR>
                      <a:noFill/>
                    </a:lnR>
                    <a:lnT w="12700" cap="flat" cmpd="sng" algn="ctr">
                      <a:solidFill>
                        <a:srgbClr val="723AD5"/>
                      </a:solidFill>
                      <a:prstDash val="solid"/>
                      <a:round/>
                      <a:headEnd type="none" w="med" len="med"/>
                      <a:tailEnd type="none" w="med" len="med"/>
                    </a:lnT>
                    <a:lnB w="12700" cap="flat" cmpd="sng" algn="ctr">
                      <a:solidFill>
                        <a:srgbClr val="723AD5"/>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lnSpc>
                          <a:spcPct val="107000"/>
                        </a:lnSpc>
                        <a:spcAft>
                          <a:spcPts val="800"/>
                        </a:spcAft>
                      </a:pPr>
                      <a:r>
                        <a:rPr lang="ru-RU" sz="1500" b="1" dirty="0">
                          <a:effectLst/>
                          <a:latin typeface="+mn-lt"/>
                          <a:ea typeface="Calibri" panose="020F0502020204030204" pitchFamily="34" charset="0"/>
                          <a:cs typeface="Times New Roman" panose="02020603050405020304" pitchFamily="18" charset="0"/>
                        </a:rPr>
                        <a:t>1,5</a:t>
                      </a:r>
                      <a:endParaRPr lang="en-US" sz="1500" b="1" dirty="0">
                        <a:effectLst/>
                        <a:latin typeface="+mn-lt"/>
                        <a:ea typeface="Calibri" panose="020F0502020204030204" pitchFamily="34" charset="0"/>
                        <a:cs typeface="Times New Roman" panose="02020603050405020304" pitchFamily="18" charset="0"/>
                      </a:endParaRPr>
                    </a:p>
                  </a:txBody>
                  <a:tcPr marL="55719" marR="55719" marT="0" marB="0" anchor="ctr">
                    <a:lnL>
                      <a:noFill/>
                    </a:lnL>
                    <a:lnR w="12700" cmpd="sng">
                      <a:solidFill>
                        <a:srgbClr val="723AD5"/>
                      </a:solidFill>
                    </a:lnR>
                    <a:lnT w="12700" cap="flat" cmpd="sng" algn="ctr">
                      <a:solidFill>
                        <a:srgbClr val="723AD5"/>
                      </a:solidFill>
                      <a:prstDash val="solid"/>
                      <a:round/>
                      <a:headEnd type="none" w="med" len="med"/>
                      <a:tailEnd type="none" w="med" len="med"/>
                    </a:lnT>
                    <a:lnB w="12700" cap="flat" cmpd="sng" algn="ctr">
                      <a:solidFill>
                        <a:srgbClr val="723AD5"/>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687293152"/>
                  </a:ext>
                </a:extLst>
              </a:tr>
              <a:tr h="1119505">
                <a:tc rowSpan="2">
                  <a:txBody>
                    <a:bodyPr/>
                    <a:lstStyle/>
                    <a:p>
                      <a:pPr algn="l">
                        <a:lnSpc>
                          <a:spcPct val="107000"/>
                        </a:lnSpc>
                        <a:spcAft>
                          <a:spcPts val="800"/>
                        </a:spcAft>
                      </a:pPr>
                      <a:r>
                        <a:rPr lang="ru-RU" sz="1800" b="1" dirty="0">
                          <a:effectLst/>
                          <a:latin typeface="+mn-lt"/>
                        </a:rPr>
                        <a:t>Полимерная с изо- или </a:t>
                      </a:r>
                      <a:r>
                        <a:rPr lang="ru-RU" sz="1800" b="1" dirty="0" err="1">
                          <a:effectLst/>
                          <a:latin typeface="+mn-lt"/>
                        </a:rPr>
                        <a:t>гиперкалорийным</a:t>
                      </a:r>
                      <a:r>
                        <a:rPr lang="ru-RU" sz="1800" b="1" dirty="0">
                          <a:effectLst/>
                          <a:latin typeface="+mn-lt"/>
                        </a:rPr>
                        <a:t> разведением</a:t>
                      </a:r>
                      <a:endParaRPr lang="en-US" sz="1800" b="1" dirty="0">
                        <a:effectLst/>
                        <a:latin typeface="+mn-lt"/>
                        <a:ea typeface="Calibri" panose="020F0502020204030204" pitchFamily="34" charset="0"/>
                        <a:cs typeface="Times New Roman" panose="02020603050405020304" pitchFamily="18" charset="0"/>
                      </a:endParaRPr>
                    </a:p>
                  </a:txBody>
                  <a:tcPr marL="55719" marR="55719" marT="0" marB="0" anchor="ctr">
                    <a:lnL w="12700" cmpd="sng">
                      <a:solidFill>
                        <a:srgbClr val="723AD5"/>
                      </a:solidFill>
                    </a:lnL>
                    <a:lnR>
                      <a:noFill/>
                    </a:lnR>
                    <a:lnT w="12700" cap="flat" cmpd="sng" algn="ctr">
                      <a:solidFill>
                        <a:srgbClr val="723AD5"/>
                      </a:solidFill>
                      <a:prstDash val="solid"/>
                      <a:round/>
                      <a:headEnd type="none" w="med" len="med"/>
                      <a:tailEnd type="none" w="med" len="med"/>
                    </a:lnT>
                    <a:lnB w="12700" cap="flat" cmpd="sng" algn="ctr">
                      <a:solidFill>
                        <a:srgbClr val="723AD5"/>
                      </a:solidFill>
                      <a:prstDash val="solid"/>
                      <a:round/>
                      <a:headEnd type="none" w="med" len="med"/>
                      <a:tailEnd type="none" w="med" len="med"/>
                    </a:lnB>
                    <a:lnTlToBr w="12700" cmpd="sng">
                      <a:noFill/>
                      <a:prstDash val="solid"/>
                    </a:lnTlToBr>
                    <a:lnBlToTr w="12700" cmpd="sng">
                      <a:noFill/>
                      <a:prstDash val="solid"/>
                    </a:lnBlToTr>
                    <a:solidFill>
                      <a:srgbClr val="723AD5">
                        <a:tint val="20000"/>
                      </a:srgbClr>
                    </a:solidFill>
                  </a:tcPr>
                </a:tc>
                <a:tc rowSpan="2">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dirty="0" err="1">
                          <a:effectLst/>
                          <a:latin typeface="+mn-lt"/>
                        </a:rPr>
                        <a:t>Нутризон</a:t>
                      </a:r>
                      <a:r>
                        <a:rPr lang="en-US" sz="1800" b="1" dirty="0">
                          <a:effectLst/>
                          <a:latin typeface="+mn-lt"/>
                        </a:rPr>
                        <a:t> </a:t>
                      </a:r>
                      <a:r>
                        <a:rPr lang="en-US" sz="1800" b="1" dirty="0" err="1">
                          <a:effectLst/>
                          <a:latin typeface="+mn-lt"/>
                        </a:rPr>
                        <a:t>Эдванс</a:t>
                      </a:r>
                      <a:r>
                        <a:rPr lang="ru-RU" sz="1800" b="1" dirty="0">
                          <a:effectLst/>
                          <a:latin typeface="+mn-lt"/>
                        </a:rPr>
                        <a:t>т</a:t>
                      </a:r>
                      <a:r>
                        <a:rPr lang="en-US" sz="1800" b="1" dirty="0">
                          <a:effectLst/>
                          <a:latin typeface="+mn-lt"/>
                        </a:rPr>
                        <a:t> </a:t>
                      </a:r>
                      <a:r>
                        <a:rPr lang="en-US" sz="1800" b="1" dirty="0" err="1">
                          <a:effectLst/>
                          <a:latin typeface="+mn-lt"/>
                        </a:rPr>
                        <a:t>Нутридринк</a:t>
                      </a:r>
                      <a:endParaRPr lang="en-US" sz="1800" b="1" dirty="0">
                        <a:effectLst/>
                        <a:latin typeface="+mn-lt"/>
                        <a:ea typeface="Calibri" panose="020F0502020204030204" pitchFamily="34" charset="0"/>
                        <a:cs typeface="Times New Roman" panose="02020603050405020304" pitchFamily="18" charset="0"/>
                      </a:endParaRPr>
                    </a:p>
                    <a:p>
                      <a:pPr algn="l">
                        <a:lnSpc>
                          <a:spcPct val="107000"/>
                        </a:lnSpc>
                        <a:spcAft>
                          <a:spcPts val="800"/>
                        </a:spcAft>
                      </a:pPr>
                      <a:endParaRPr lang="en-US" sz="1800" b="1" dirty="0">
                        <a:effectLst/>
                        <a:latin typeface="+mn-lt"/>
                        <a:ea typeface="Calibri" panose="020F0502020204030204" pitchFamily="34" charset="0"/>
                        <a:cs typeface="Times New Roman" panose="02020603050405020304" pitchFamily="18" charset="0"/>
                      </a:endParaRPr>
                    </a:p>
                  </a:txBody>
                  <a:tcPr marL="55719" marR="55719" marT="0" marB="0" anchor="ctr">
                    <a:lnL>
                      <a:noFill/>
                    </a:lnL>
                    <a:lnR>
                      <a:noFill/>
                    </a:lnR>
                    <a:lnT w="12700" cap="flat" cmpd="sng" algn="ctr">
                      <a:solidFill>
                        <a:srgbClr val="723AD5"/>
                      </a:solidFill>
                      <a:prstDash val="solid"/>
                      <a:round/>
                      <a:headEnd type="none" w="med" len="med"/>
                      <a:tailEnd type="none" w="med" len="med"/>
                    </a:lnT>
                    <a:lnB w="12700" cap="flat" cmpd="sng" algn="ctr">
                      <a:solidFill>
                        <a:srgbClr val="723AD5"/>
                      </a:solidFill>
                      <a:prstDash val="solid"/>
                      <a:round/>
                      <a:headEnd type="none" w="med" len="med"/>
                      <a:tailEnd type="none" w="med" len="med"/>
                    </a:lnB>
                    <a:lnTlToBr w="12700" cmpd="sng">
                      <a:noFill/>
                      <a:prstDash val="solid"/>
                    </a:lnTlToBr>
                    <a:lnBlToTr w="12700" cmpd="sng">
                      <a:noFill/>
                      <a:prstDash val="solid"/>
                    </a:lnBlToTr>
                    <a:solidFill>
                      <a:srgbClr val="723AD5">
                        <a:tint val="20000"/>
                      </a:srgbClr>
                    </a:solidFill>
                  </a:tcPr>
                </a:tc>
                <a:tc rowSpan="2">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ru-RU" sz="1800" b="1" dirty="0">
                          <a:effectLst/>
                          <a:latin typeface="+mn-lt"/>
                        </a:rPr>
                        <a:t>С 1 года</a:t>
                      </a:r>
                      <a:endParaRPr lang="en-US" sz="1800" b="1" dirty="0">
                        <a:effectLst/>
                        <a:latin typeface="+mn-lt"/>
                        <a:ea typeface="Calibri" panose="020F0502020204030204" pitchFamily="34" charset="0"/>
                        <a:cs typeface="Times New Roman" panose="02020603050405020304" pitchFamily="18" charset="0"/>
                      </a:endParaRPr>
                    </a:p>
                    <a:p>
                      <a:pPr algn="l">
                        <a:lnSpc>
                          <a:spcPct val="107000"/>
                        </a:lnSpc>
                        <a:spcAft>
                          <a:spcPts val="800"/>
                        </a:spcAft>
                      </a:pPr>
                      <a:endParaRPr lang="en-US" sz="1800" b="1" dirty="0">
                        <a:effectLst/>
                        <a:latin typeface="+mn-lt"/>
                        <a:ea typeface="Calibri" panose="020F0502020204030204" pitchFamily="34" charset="0"/>
                        <a:cs typeface="Times New Roman" panose="02020603050405020304" pitchFamily="18" charset="0"/>
                      </a:endParaRPr>
                    </a:p>
                  </a:txBody>
                  <a:tcPr marL="55719" marR="55719" marT="0" marB="0" anchor="ctr">
                    <a:lnL>
                      <a:noFill/>
                    </a:lnL>
                    <a:lnR>
                      <a:noFill/>
                    </a:lnR>
                    <a:lnT w="12700" cap="flat" cmpd="sng" algn="ctr">
                      <a:solidFill>
                        <a:srgbClr val="723AD5"/>
                      </a:solidFill>
                      <a:prstDash val="solid"/>
                      <a:round/>
                      <a:headEnd type="none" w="med" len="med"/>
                      <a:tailEnd type="none" w="med" len="med"/>
                    </a:lnT>
                    <a:lnB w="12700" cap="flat" cmpd="sng" algn="ctr">
                      <a:solidFill>
                        <a:srgbClr val="723AD5"/>
                      </a:solidFill>
                      <a:prstDash val="solid"/>
                      <a:round/>
                      <a:headEnd type="none" w="med" len="med"/>
                      <a:tailEnd type="none" w="med" len="med"/>
                    </a:lnB>
                    <a:lnTlToBr w="12700" cmpd="sng">
                      <a:noFill/>
                      <a:prstDash val="solid"/>
                    </a:lnTlToBr>
                    <a:lnBlToTr w="12700" cmpd="sng">
                      <a:noFill/>
                      <a:prstDash val="solid"/>
                    </a:lnBlToTr>
                    <a:solidFill>
                      <a:srgbClr val="723AD5">
                        <a:tint val="20000"/>
                      </a:srgbClr>
                    </a:solidFill>
                  </a:tcPr>
                </a:tc>
                <a:tc>
                  <a:txBody>
                    <a:bodyPr/>
                    <a:lstStyle/>
                    <a:p>
                      <a:pPr algn="l">
                        <a:lnSpc>
                          <a:spcPct val="107000"/>
                        </a:lnSpc>
                        <a:spcAft>
                          <a:spcPts val="800"/>
                        </a:spcAft>
                      </a:pPr>
                      <a:r>
                        <a:rPr lang="ru-RU" sz="1500" b="1">
                          <a:effectLst/>
                          <a:latin typeface="+mn-lt"/>
                        </a:rPr>
                        <a:t>100</a:t>
                      </a:r>
                      <a:endParaRPr lang="en-US" sz="1500" b="1">
                        <a:effectLst/>
                        <a:latin typeface="+mn-lt"/>
                        <a:ea typeface="Calibri" panose="020F0502020204030204" pitchFamily="34" charset="0"/>
                        <a:cs typeface="Times New Roman" panose="02020603050405020304" pitchFamily="18" charset="0"/>
                      </a:endParaRPr>
                    </a:p>
                  </a:txBody>
                  <a:tcPr marL="55719" marR="55719" marT="0" marB="0" anchor="ctr">
                    <a:lnL>
                      <a:noFill/>
                    </a:lnL>
                    <a:lnR>
                      <a:noFill/>
                    </a:lnR>
                    <a:lnT w="12700" cap="flat" cmpd="sng" algn="ctr">
                      <a:solidFill>
                        <a:srgbClr val="723AD5"/>
                      </a:solidFill>
                      <a:prstDash val="solid"/>
                      <a:round/>
                      <a:headEnd type="none" w="med" len="med"/>
                      <a:tailEnd type="none" w="med" len="med"/>
                    </a:lnT>
                    <a:lnB w="12700" cap="flat" cmpd="sng" algn="ctr">
                      <a:solidFill>
                        <a:srgbClr val="723AD5"/>
                      </a:solidFill>
                      <a:prstDash val="solid"/>
                      <a:round/>
                      <a:headEnd type="none" w="med" len="med"/>
                      <a:tailEnd type="none" w="med" len="med"/>
                    </a:lnB>
                    <a:lnTlToBr w="12700" cmpd="sng">
                      <a:noFill/>
                      <a:prstDash val="solid"/>
                    </a:lnTlToBr>
                    <a:lnBlToTr w="12700" cmpd="sng">
                      <a:noFill/>
                      <a:prstDash val="solid"/>
                    </a:lnBlToTr>
                    <a:solidFill>
                      <a:srgbClr val="723AD5">
                        <a:tint val="20000"/>
                      </a:srgbClr>
                    </a:solidFill>
                  </a:tcPr>
                </a:tc>
                <a:tc>
                  <a:txBody>
                    <a:bodyPr/>
                    <a:lstStyle/>
                    <a:p>
                      <a:pPr algn="ctr">
                        <a:lnSpc>
                          <a:spcPct val="107000"/>
                        </a:lnSpc>
                        <a:spcAft>
                          <a:spcPts val="800"/>
                        </a:spcAft>
                      </a:pPr>
                      <a:r>
                        <a:rPr lang="ru-RU" sz="1500" b="1" dirty="0">
                          <a:effectLst/>
                          <a:latin typeface="+mn-lt"/>
                        </a:rPr>
                        <a:t>3,9</a:t>
                      </a:r>
                      <a:endParaRPr lang="en-US" sz="1500" b="1" dirty="0">
                        <a:effectLst/>
                        <a:latin typeface="+mn-lt"/>
                        <a:ea typeface="Calibri" panose="020F0502020204030204" pitchFamily="34" charset="0"/>
                        <a:cs typeface="Times New Roman" panose="02020603050405020304" pitchFamily="18" charset="0"/>
                      </a:endParaRPr>
                    </a:p>
                  </a:txBody>
                  <a:tcPr marL="55719" marR="55719" marT="0" marB="0" anchor="ctr">
                    <a:lnL>
                      <a:noFill/>
                    </a:lnL>
                    <a:lnR>
                      <a:noFill/>
                    </a:lnR>
                    <a:lnT w="12700" cap="flat" cmpd="sng" algn="ctr">
                      <a:solidFill>
                        <a:srgbClr val="723AD5"/>
                      </a:solidFill>
                      <a:prstDash val="solid"/>
                      <a:round/>
                      <a:headEnd type="none" w="med" len="med"/>
                      <a:tailEnd type="none" w="med" len="med"/>
                    </a:lnT>
                    <a:lnB w="12700" cap="flat" cmpd="sng" algn="ctr">
                      <a:solidFill>
                        <a:srgbClr val="723AD5"/>
                      </a:solidFill>
                      <a:prstDash val="solid"/>
                      <a:round/>
                      <a:headEnd type="none" w="med" len="med"/>
                      <a:tailEnd type="none" w="med" len="med"/>
                    </a:lnB>
                    <a:lnTlToBr w="12700" cmpd="sng">
                      <a:noFill/>
                      <a:prstDash val="solid"/>
                    </a:lnTlToBr>
                    <a:lnBlToTr w="12700" cmpd="sng">
                      <a:noFill/>
                      <a:prstDash val="solid"/>
                    </a:lnBlToTr>
                    <a:solidFill>
                      <a:srgbClr val="723AD5">
                        <a:tint val="20000"/>
                      </a:srgbClr>
                    </a:solidFill>
                  </a:tcPr>
                </a:tc>
                <a:tc>
                  <a:txBody>
                    <a:bodyPr/>
                    <a:lstStyle/>
                    <a:p>
                      <a:pPr marL="0" algn="ctr" defTabSz="914400" rtl="0" eaLnBrk="1" latinLnBrk="0" hangingPunct="1">
                        <a:lnSpc>
                          <a:spcPct val="107000"/>
                        </a:lnSpc>
                        <a:spcAft>
                          <a:spcPts val="800"/>
                        </a:spcAft>
                      </a:pPr>
                      <a:r>
                        <a:rPr lang="ru-RU" sz="1500" b="1" kern="1200" dirty="0">
                          <a:solidFill>
                            <a:schemeClr val="tx1"/>
                          </a:solidFill>
                          <a:effectLst/>
                          <a:latin typeface="+mn-lt"/>
                          <a:ea typeface="+mn-ea"/>
                          <a:cs typeface="+mn-cs"/>
                        </a:rPr>
                        <a:t>3,9</a:t>
                      </a:r>
                    </a:p>
                  </a:txBody>
                  <a:tcPr marL="55719" marR="55719" marT="0" marB="0" anchor="ctr">
                    <a:lnL>
                      <a:noFill/>
                    </a:lnL>
                    <a:lnR>
                      <a:noFill/>
                    </a:lnR>
                    <a:lnT w="12700" cap="flat" cmpd="sng" algn="ctr">
                      <a:solidFill>
                        <a:srgbClr val="723AD5"/>
                      </a:solidFill>
                      <a:prstDash val="solid"/>
                      <a:round/>
                      <a:headEnd type="none" w="med" len="med"/>
                      <a:tailEnd type="none" w="med" len="med"/>
                    </a:lnT>
                    <a:lnB w="12700" cap="flat" cmpd="sng" algn="ctr">
                      <a:solidFill>
                        <a:srgbClr val="723AD5"/>
                      </a:solidFill>
                      <a:prstDash val="solid"/>
                      <a:round/>
                      <a:headEnd type="none" w="med" len="med"/>
                      <a:tailEnd type="none" w="med" len="med"/>
                    </a:lnB>
                    <a:lnTlToBr w="12700" cmpd="sng">
                      <a:noFill/>
                      <a:prstDash val="solid"/>
                    </a:lnTlToBr>
                    <a:lnBlToTr w="12700" cmpd="sng">
                      <a:noFill/>
                      <a:prstDash val="solid"/>
                    </a:lnBlToTr>
                    <a:solidFill>
                      <a:srgbClr val="723AD5">
                        <a:tint val="20000"/>
                      </a:srgbClr>
                    </a:solidFill>
                  </a:tcPr>
                </a:tc>
                <a:tc>
                  <a:txBody>
                    <a:bodyPr/>
                    <a:lstStyle/>
                    <a:p>
                      <a:pPr algn="ctr">
                        <a:lnSpc>
                          <a:spcPct val="107000"/>
                        </a:lnSpc>
                        <a:spcAft>
                          <a:spcPts val="800"/>
                        </a:spcAft>
                      </a:pPr>
                      <a:r>
                        <a:rPr lang="ru-RU" sz="1500" b="1" dirty="0">
                          <a:effectLst/>
                          <a:latin typeface="+mn-lt"/>
                        </a:rPr>
                        <a:t>12,2</a:t>
                      </a:r>
                      <a:endParaRPr lang="en-US" sz="1500" b="1" dirty="0">
                        <a:effectLst/>
                        <a:latin typeface="+mn-lt"/>
                        <a:ea typeface="Calibri" panose="020F0502020204030204" pitchFamily="34" charset="0"/>
                        <a:cs typeface="Times New Roman" panose="02020603050405020304" pitchFamily="18" charset="0"/>
                      </a:endParaRPr>
                    </a:p>
                  </a:txBody>
                  <a:tcPr marL="55719" marR="55719" marT="0" marB="0" anchor="ctr">
                    <a:lnL>
                      <a:noFill/>
                    </a:lnL>
                    <a:lnR>
                      <a:noFill/>
                    </a:lnR>
                    <a:lnT w="12700" cap="flat" cmpd="sng" algn="ctr">
                      <a:solidFill>
                        <a:srgbClr val="723AD5"/>
                      </a:solidFill>
                      <a:prstDash val="solid"/>
                      <a:round/>
                      <a:headEnd type="none" w="med" len="med"/>
                      <a:tailEnd type="none" w="med" len="med"/>
                    </a:lnT>
                    <a:lnB w="12700" cap="flat" cmpd="sng" algn="ctr">
                      <a:solidFill>
                        <a:srgbClr val="723AD5"/>
                      </a:solidFill>
                      <a:prstDash val="solid"/>
                      <a:round/>
                      <a:headEnd type="none" w="med" len="med"/>
                      <a:tailEnd type="none" w="med" len="med"/>
                    </a:lnB>
                    <a:lnTlToBr w="12700" cmpd="sng">
                      <a:noFill/>
                      <a:prstDash val="solid"/>
                    </a:lnTlToBr>
                    <a:lnBlToTr w="12700" cmpd="sng">
                      <a:noFill/>
                      <a:prstDash val="solid"/>
                    </a:lnBlToTr>
                    <a:solidFill>
                      <a:srgbClr val="723AD5">
                        <a:tint val="20000"/>
                      </a:srgbClr>
                    </a:solidFill>
                  </a:tcPr>
                </a:tc>
                <a:tc>
                  <a:txBody>
                    <a:bodyPr/>
                    <a:lstStyle/>
                    <a:p>
                      <a:pPr algn="ctr"/>
                      <a:r>
                        <a:rPr lang="ru-RU" b="1" dirty="0">
                          <a:latin typeface="+mn-lt"/>
                        </a:rPr>
                        <a:t>-</a:t>
                      </a:r>
                    </a:p>
                  </a:txBody>
                  <a:tcPr marL="55719" marR="55719" marT="0" marB="0" anchor="ctr">
                    <a:lnL>
                      <a:noFill/>
                    </a:lnL>
                    <a:lnR w="12700" cmpd="sng">
                      <a:solidFill>
                        <a:srgbClr val="723AD5"/>
                      </a:solidFill>
                    </a:lnR>
                    <a:lnT w="12700" cap="flat" cmpd="sng" algn="ctr">
                      <a:solidFill>
                        <a:srgbClr val="723AD5"/>
                      </a:solidFill>
                      <a:prstDash val="solid"/>
                      <a:round/>
                      <a:headEnd type="none" w="med" len="med"/>
                      <a:tailEnd type="none" w="med" len="med"/>
                    </a:lnT>
                    <a:lnB w="12700" cap="flat" cmpd="sng" algn="ctr">
                      <a:solidFill>
                        <a:srgbClr val="723AD5"/>
                      </a:solidFill>
                      <a:prstDash val="solid"/>
                      <a:round/>
                      <a:headEnd type="none" w="med" len="med"/>
                      <a:tailEnd type="none" w="med" len="med"/>
                    </a:lnB>
                    <a:lnTlToBr w="12700" cmpd="sng">
                      <a:noFill/>
                      <a:prstDash val="solid"/>
                    </a:lnTlToBr>
                    <a:lnBlToTr w="12700" cmpd="sng">
                      <a:noFill/>
                      <a:prstDash val="solid"/>
                    </a:lnBlToTr>
                    <a:solidFill>
                      <a:srgbClr val="723AD5">
                        <a:tint val="20000"/>
                      </a:srgbClr>
                    </a:solidFill>
                  </a:tcPr>
                </a:tc>
                <a:extLst>
                  <a:ext uri="{0D108BD9-81ED-4DB2-BD59-A6C34878D82A}">
                    <a16:rowId xmlns:a16="http://schemas.microsoft.com/office/drawing/2014/main" val="3241909403"/>
                  </a:ext>
                </a:extLst>
              </a:tr>
              <a:tr h="1119505">
                <a:tc vMerge="1">
                  <a:txBody>
                    <a:bodyPr/>
                    <a:lstStyle/>
                    <a:p>
                      <a:pPr algn="l">
                        <a:lnSpc>
                          <a:spcPct val="107000"/>
                        </a:lnSpc>
                        <a:spcAft>
                          <a:spcPts val="800"/>
                        </a:spcAft>
                      </a:pP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nchor="ctr">
                    <a:lnL w="12700" cmpd="sng">
                      <a:solidFill>
                        <a:srgbClr val="723AD5"/>
                      </a:solidFill>
                    </a:lnL>
                    <a:lnR>
                      <a:noFill/>
                    </a:lnR>
                    <a:lnT w="12700" cap="flat" cmpd="sng" algn="ctr">
                      <a:solidFill>
                        <a:srgbClr val="723AD5"/>
                      </a:solidFill>
                      <a:prstDash val="solid"/>
                      <a:round/>
                      <a:headEnd type="none" w="med" len="med"/>
                      <a:tailEnd type="none" w="med" len="med"/>
                    </a:lnT>
                    <a:lnB w="12700" cmpd="sng">
                      <a:solidFill>
                        <a:srgbClr val="723AD5"/>
                      </a:solidFill>
                    </a:lnB>
                    <a:lnTlToBr w="12700" cmpd="sng">
                      <a:noFill/>
                      <a:prstDash val="solid"/>
                    </a:lnTlToBr>
                    <a:lnBlToTr w="12700" cmpd="sng">
                      <a:noFill/>
                      <a:prstDash val="solid"/>
                    </a:lnBlToTr>
                    <a:solidFill>
                      <a:srgbClr val="723AD5">
                        <a:tint val="20000"/>
                      </a:srgbClr>
                    </a:solidFill>
                  </a:tcPr>
                </a:tc>
                <a:tc vMerge="1">
                  <a:txBody>
                    <a:bodyPr/>
                    <a:lstStyle/>
                    <a:p>
                      <a:pPr algn="l">
                        <a:lnSpc>
                          <a:spcPct val="107000"/>
                        </a:lnSpc>
                        <a:spcAft>
                          <a:spcPts val="800"/>
                        </a:spcAft>
                      </a:pP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nchor="ctr">
                    <a:lnL>
                      <a:noFill/>
                    </a:lnL>
                    <a:lnR>
                      <a:noFill/>
                    </a:lnR>
                    <a:lnT w="12700" cap="flat" cmpd="sng" algn="ctr">
                      <a:solidFill>
                        <a:srgbClr val="723AD5"/>
                      </a:solidFill>
                      <a:prstDash val="solid"/>
                      <a:round/>
                      <a:headEnd type="none" w="med" len="med"/>
                      <a:tailEnd type="none" w="med" len="med"/>
                    </a:lnT>
                    <a:lnB w="12700" cmpd="sng">
                      <a:solidFill>
                        <a:srgbClr val="723AD5"/>
                      </a:solidFill>
                    </a:lnB>
                    <a:lnTlToBr w="12700" cmpd="sng">
                      <a:noFill/>
                      <a:prstDash val="solid"/>
                    </a:lnTlToBr>
                    <a:lnBlToTr w="12700" cmpd="sng">
                      <a:noFill/>
                      <a:prstDash val="solid"/>
                    </a:lnBlToTr>
                    <a:solidFill>
                      <a:srgbClr val="723AD5">
                        <a:tint val="20000"/>
                      </a:srgbClr>
                    </a:solidFill>
                  </a:tcPr>
                </a:tc>
                <a:tc vMerge="1">
                  <a:txBody>
                    <a:bodyPr/>
                    <a:lstStyle/>
                    <a:p>
                      <a:endParaRPr lang="ru-RU"/>
                    </a:p>
                  </a:txBody>
                  <a:tcPr/>
                </a:tc>
                <a:tc>
                  <a:txBody>
                    <a:bodyPr/>
                    <a:lstStyle/>
                    <a:p>
                      <a:pPr algn="l">
                        <a:lnSpc>
                          <a:spcPct val="107000"/>
                        </a:lnSpc>
                        <a:spcAft>
                          <a:spcPts val="800"/>
                        </a:spcAft>
                      </a:pPr>
                      <a:r>
                        <a:rPr lang="ru-RU" sz="1500" b="1" dirty="0">
                          <a:effectLst/>
                          <a:latin typeface="+mn-lt"/>
                        </a:rPr>
                        <a:t>150</a:t>
                      </a:r>
                      <a:endParaRPr lang="en-US" sz="1500" b="1" dirty="0">
                        <a:effectLst/>
                        <a:latin typeface="+mn-lt"/>
                        <a:ea typeface="Calibri" panose="020F0502020204030204" pitchFamily="34" charset="0"/>
                        <a:cs typeface="Times New Roman" panose="02020603050405020304" pitchFamily="18" charset="0"/>
                      </a:endParaRPr>
                    </a:p>
                  </a:txBody>
                  <a:tcPr marL="55719" marR="55719" marT="0" marB="0" anchor="ctr">
                    <a:lnL>
                      <a:noFill/>
                    </a:lnL>
                    <a:lnR>
                      <a:noFill/>
                    </a:lnR>
                    <a:lnT w="12700" cap="flat" cmpd="sng" algn="ctr">
                      <a:solidFill>
                        <a:srgbClr val="723AD5"/>
                      </a:solidFill>
                      <a:prstDash val="solid"/>
                      <a:round/>
                      <a:headEnd type="none" w="med" len="med"/>
                      <a:tailEnd type="none" w="med" len="med"/>
                    </a:lnT>
                    <a:lnB w="12700" cmpd="sng">
                      <a:solidFill>
                        <a:srgbClr val="723AD5"/>
                      </a:solidFill>
                    </a:lnB>
                    <a:lnTlToBr w="12700" cmpd="sng">
                      <a:noFill/>
                      <a:prstDash val="solid"/>
                    </a:lnTlToBr>
                    <a:lnBlToTr w="12700" cmpd="sng">
                      <a:noFill/>
                      <a:prstDash val="solid"/>
                    </a:lnBlToTr>
                    <a:solidFill>
                      <a:srgbClr val="723AD5">
                        <a:tint val="20000"/>
                      </a:srgbClr>
                    </a:solidFill>
                  </a:tcPr>
                </a:tc>
                <a:tc>
                  <a:txBody>
                    <a:bodyPr/>
                    <a:lstStyle/>
                    <a:p>
                      <a:pPr algn="ctr">
                        <a:lnSpc>
                          <a:spcPct val="107000"/>
                        </a:lnSpc>
                        <a:spcAft>
                          <a:spcPts val="800"/>
                        </a:spcAft>
                      </a:pPr>
                      <a:r>
                        <a:rPr lang="ru-RU" sz="1500" b="1" dirty="0">
                          <a:effectLst/>
                          <a:latin typeface="+mn-lt"/>
                        </a:rPr>
                        <a:t>5,9</a:t>
                      </a:r>
                      <a:endParaRPr lang="en-US" sz="1500" b="1" dirty="0">
                        <a:effectLst/>
                        <a:latin typeface="+mn-lt"/>
                        <a:ea typeface="Calibri" panose="020F0502020204030204" pitchFamily="34" charset="0"/>
                        <a:cs typeface="Times New Roman" panose="02020603050405020304" pitchFamily="18" charset="0"/>
                      </a:endParaRPr>
                    </a:p>
                  </a:txBody>
                  <a:tcPr marL="55719" marR="55719" marT="0" marB="0" anchor="ctr">
                    <a:lnL>
                      <a:noFill/>
                    </a:lnL>
                    <a:lnR>
                      <a:noFill/>
                    </a:lnR>
                    <a:lnT w="12700" cap="flat" cmpd="sng" algn="ctr">
                      <a:solidFill>
                        <a:srgbClr val="723AD5"/>
                      </a:solidFill>
                      <a:prstDash val="solid"/>
                      <a:round/>
                      <a:headEnd type="none" w="med" len="med"/>
                      <a:tailEnd type="none" w="med" len="med"/>
                    </a:lnT>
                    <a:lnB w="12700" cmpd="sng">
                      <a:solidFill>
                        <a:srgbClr val="723AD5"/>
                      </a:solidFill>
                    </a:lnB>
                    <a:lnTlToBr w="12700" cmpd="sng">
                      <a:noFill/>
                      <a:prstDash val="solid"/>
                    </a:lnTlToBr>
                    <a:lnBlToTr w="12700" cmpd="sng">
                      <a:noFill/>
                      <a:prstDash val="solid"/>
                    </a:lnBlToTr>
                    <a:solidFill>
                      <a:srgbClr val="723AD5">
                        <a:tint val="20000"/>
                      </a:srgbClr>
                    </a:solidFill>
                  </a:tcPr>
                </a:tc>
                <a:tc>
                  <a:txBody>
                    <a:bodyPr/>
                    <a:lstStyle/>
                    <a:p>
                      <a:pPr marL="0" algn="ctr" defTabSz="914400" rtl="0" eaLnBrk="1" latinLnBrk="0" hangingPunct="1">
                        <a:lnSpc>
                          <a:spcPct val="107000"/>
                        </a:lnSpc>
                        <a:spcAft>
                          <a:spcPts val="800"/>
                        </a:spcAft>
                      </a:pPr>
                      <a:r>
                        <a:rPr lang="ru-RU" sz="1500" b="1" kern="1200" dirty="0">
                          <a:solidFill>
                            <a:schemeClr val="tx1"/>
                          </a:solidFill>
                          <a:effectLst/>
                          <a:latin typeface="+mn-lt"/>
                          <a:ea typeface="+mn-ea"/>
                          <a:cs typeface="+mn-cs"/>
                        </a:rPr>
                        <a:t>5,9</a:t>
                      </a:r>
                    </a:p>
                  </a:txBody>
                  <a:tcPr marL="55719" marR="55719" marT="0" marB="0" anchor="ctr">
                    <a:lnL>
                      <a:noFill/>
                    </a:lnL>
                    <a:lnR>
                      <a:noFill/>
                    </a:lnR>
                    <a:lnT w="12700" cap="flat" cmpd="sng" algn="ctr">
                      <a:solidFill>
                        <a:srgbClr val="723AD5"/>
                      </a:solidFill>
                      <a:prstDash val="solid"/>
                      <a:round/>
                      <a:headEnd type="none" w="med" len="med"/>
                      <a:tailEnd type="none" w="med" len="med"/>
                    </a:lnT>
                    <a:lnB w="12700" cmpd="sng">
                      <a:solidFill>
                        <a:srgbClr val="723AD5"/>
                      </a:solidFill>
                    </a:lnB>
                    <a:lnTlToBr w="12700" cmpd="sng">
                      <a:noFill/>
                      <a:prstDash val="solid"/>
                    </a:lnTlToBr>
                    <a:lnBlToTr w="12700" cmpd="sng">
                      <a:noFill/>
                      <a:prstDash val="solid"/>
                    </a:lnBlToTr>
                    <a:solidFill>
                      <a:srgbClr val="723AD5">
                        <a:tint val="20000"/>
                      </a:srgbClr>
                    </a:solidFill>
                  </a:tcPr>
                </a:tc>
                <a:tc>
                  <a:txBody>
                    <a:bodyPr/>
                    <a:lstStyle/>
                    <a:p>
                      <a:pPr algn="ctr">
                        <a:lnSpc>
                          <a:spcPct val="107000"/>
                        </a:lnSpc>
                        <a:spcAft>
                          <a:spcPts val="800"/>
                        </a:spcAft>
                      </a:pPr>
                      <a:r>
                        <a:rPr lang="ru-RU" sz="1500" b="1" dirty="0">
                          <a:effectLst/>
                          <a:latin typeface="+mn-lt"/>
                        </a:rPr>
                        <a:t>18,3</a:t>
                      </a:r>
                      <a:endParaRPr lang="en-US" sz="1500" b="1" dirty="0">
                        <a:effectLst/>
                        <a:latin typeface="+mn-lt"/>
                        <a:ea typeface="Calibri" panose="020F0502020204030204" pitchFamily="34" charset="0"/>
                        <a:cs typeface="Times New Roman" panose="02020603050405020304" pitchFamily="18" charset="0"/>
                      </a:endParaRPr>
                    </a:p>
                  </a:txBody>
                  <a:tcPr marL="55719" marR="55719" marT="0" marB="0" anchor="ctr">
                    <a:lnL>
                      <a:noFill/>
                    </a:lnL>
                    <a:lnR>
                      <a:noFill/>
                    </a:lnR>
                    <a:lnT w="12700" cap="flat" cmpd="sng" algn="ctr">
                      <a:solidFill>
                        <a:srgbClr val="723AD5"/>
                      </a:solidFill>
                      <a:prstDash val="solid"/>
                      <a:round/>
                      <a:headEnd type="none" w="med" len="med"/>
                      <a:tailEnd type="none" w="med" len="med"/>
                    </a:lnT>
                    <a:lnB w="12700" cmpd="sng">
                      <a:solidFill>
                        <a:srgbClr val="723AD5"/>
                      </a:solidFill>
                    </a:lnB>
                    <a:lnTlToBr w="12700" cmpd="sng">
                      <a:noFill/>
                      <a:prstDash val="solid"/>
                    </a:lnTlToBr>
                    <a:lnBlToTr w="12700" cmpd="sng">
                      <a:noFill/>
                      <a:prstDash val="solid"/>
                    </a:lnBlToTr>
                    <a:solidFill>
                      <a:srgbClr val="723AD5">
                        <a:tint val="20000"/>
                      </a:srgbClr>
                    </a:solidFill>
                  </a:tcPr>
                </a:tc>
                <a:tc>
                  <a:txBody>
                    <a:bodyPr/>
                    <a:lstStyle/>
                    <a:p>
                      <a:pPr algn="ctr">
                        <a:lnSpc>
                          <a:spcPct val="107000"/>
                        </a:lnSpc>
                        <a:spcAft>
                          <a:spcPts val="800"/>
                        </a:spcAft>
                      </a:pPr>
                      <a:r>
                        <a:rPr lang="ru-RU" sz="1500" b="1" dirty="0">
                          <a:effectLst/>
                          <a:latin typeface="+mn-lt"/>
                        </a:rPr>
                        <a:t>- </a:t>
                      </a:r>
                      <a:endParaRPr lang="en-US" sz="1500" b="1" dirty="0">
                        <a:effectLst/>
                        <a:latin typeface="+mn-lt"/>
                        <a:ea typeface="Calibri" panose="020F0502020204030204" pitchFamily="34" charset="0"/>
                        <a:cs typeface="Times New Roman" panose="02020603050405020304" pitchFamily="18" charset="0"/>
                      </a:endParaRPr>
                    </a:p>
                  </a:txBody>
                  <a:tcPr marL="55719" marR="55719" marT="0" marB="0" anchor="ctr">
                    <a:lnL>
                      <a:noFill/>
                    </a:lnL>
                    <a:lnR w="12700" cmpd="sng">
                      <a:solidFill>
                        <a:srgbClr val="723AD5"/>
                      </a:solidFill>
                    </a:lnR>
                    <a:lnT w="12700" cap="flat" cmpd="sng" algn="ctr">
                      <a:solidFill>
                        <a:srgbClr val="723AD5"/>
                      </a:solidFill>
                      <a:prstDash val="solid"/>
                      <a:round/>
                      <a:headEnd type="none" w="med" len="med"/>
                      <a:tailEnd type="none" w="med" len="med"/>
                    </a:lnT>
                    <a:lnB w="12700" cmpd="sng">
                      <a:solidFill>
                        <a:srgbClr val="723AD5"/>
                      </a:solidFill>
                    </a:lnB>
                    <a:lnTlToBr w="12700" cmpd="sng">
                      <a:noFill/>
                      <a:prstDash val="solid"/>
                    </a:lnTlToBr>
                    <a:lnBlToTr w="12700" cmpd="sng">
                      <a:noFill/>
                      <a:prstDash val="solid"/>
                    </a:lnBlToTr>
                    <a:solidFill>
                      <a:srgbClr val="723AD5">
                        <a:tint val="20000"/>
                      </a:srgbClr>
                    </a:solidFill>
                  </a:tcPr>
                </a:tc>
                <a:extLst>
                  <a:ext uri="{0D108BD9-81ED-4DB2-BD59-A6C34878D82A}">
                    <a16:rowId xmlns:a16="http://schemas.microsoft.com/office/drawing/2014/main" val="2366633127"/>
                  </a:ext>
                </a:extLst>
              </a:tr>
            </a:tbl>
          </a:graphicData>
        </a:graphic>
      </p:graphicFrame>
    </p:spTree>
    <p:extLst>
      <p:ext uri="{BB962C8B-B14F-4D97-AF65-F5344CB8AC3E}">
        <p14:creationId xmlns:p14="http://schemas.microsoft.com/office/powerpoint/2010/main" val="17170060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9D317-EE05-4B4A-B6A8-A2CACFEC79CE}"/>
              </a:ext>
            </a:extLst>
          </p:cNvPr>
          <p:cNvSpPr>
            <a:spLocks noGrp="1"/>
          </p:cNvSpPr>
          <p:nvPr>
            <p:ph type="title"/>
          </p:nvPr>
        </p:nvSpPr>
        <p:spPr>
          <a:xfrm>
            <a:off x="357188" y="283302"/>
            <a:ext cx="10990262" cy="773762"/>
          </a:xfrm>
        </p:spPr>
        <p:txBody>
          <a:bodyPr/>
          <a:lstStyle/>
          <a:p>
            <a:pPr>
              <a:defRPr/>
            </a:pPr>
            <a:r>
              <a:rPr lang="ru-RU" sz="2800" dirty="0">
                <a:solidFill>
                  <a:srgbClr val="7030A0"/>
                </a:solidFill>
              </a:rPr>
              <a:t>Недостаточность питания и заболевания приводят к нарушению равновесия в кишечнике</a:t>
            </a:r>
            <a:endParaRPr lang="en-US" sz="2800" dirty="0">
              <a:solidFill>
                <a:srgbClr val="7030A0"/>
              </a:solidFill>
            </a:endParaRPr>
          </a:p>
        </p:txBody>
      </p:sp>
      <p:sp>
        <p:nvSpPr>
          <p:cNvPr id="12" name="TextBox 11">
            <a:extLst>
              <a:ext uri="{FF2B5EF4-FFF2-40B4-BE49-F238E27FC236}">
                <a16:creationId xmlns:a16="http://schemas.microsoft.com/office/drawing/2014/main" id="{3DFEE89A-6CF4-405E-81D3-42B8AC1749B4}"/>
              </a:ext>
            </a:extLst>
          </p:cNvPr>
          <p:cNvSpPr txBox="1"/>
          <p:nvPr/>
        </p:nvSpPr>
        <p:spPr>
          <a:xfrm>
            <a:off x="8148896" y="1289983"/>
            <a:ext cx="3813565" cy="4524315"/>
          </a:xfrm>
          <a:prstGeom prst="rect">
            <a:avLst/>
          </a:prstGeom>
          <a:noFill/>
          <a:ln w="28575">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b="0" i="0" u="none" strike="noStrike" kern="1200" cap="none" spc="0" normalizeH="0" baseline="0" noProof="0" dirty="0">
                <a:ln>
                  <a:noFill/>
                </a:ln>
                <a:solidFill>
                  <a:prstClr val="black"/>
                </a:solidFill>
                <a:effectLst/>
                <a:uLnTx/>
                <a:uFillTx/>
                <a:latin typeface="Calibri"/>
                <a:ea typeface="+mn-ea"/>
                <a:cs typeface="+mn-cs"/>
              </a:rPr>
              <a:t>Влияние недостаточности питания</a:t>
            </a:r>
            <a:r>
              <a:rPr kumimoji="0" lang="en-US" b="0" i="0" u="none" strike="noStrike" kern="1200" cap="none" spc="0" normalizeH="0" baseline="0" noProof="0" dirty="0">
                <a:ln>
                  <a:noFill/>
                </a:ln>
                <a:solidFill>
                  <a:prstClr val="black"/>
                </a:solidFill>
                <a:effectLst/>
                <a:uLnTx/>
                <a:uFillTx/>
                <a:latin typeface="Calibri"/>
                <a:ea typeface="+mn-ea"/>
                <a:cs typeface="+mn-cs"/>
              </a:rPr>
              <a:t>: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ru-RU" dirty="0" err="1">
                <a:solidFill>
                  <a:prstClr val="black"/>
                </a:solidFill>
                <a:latin typeface="Calibri"/>
              </a:rPr>
              <a:t>Микробиоим</a:t>
            </a:r>
            <a:r>
              <a:rPr lang="ru-RU" dirty="0">
                <a:solidFill>
                  <a:prstClr val="black"/>
                </a:solidFill>
                <a:latin typeface="Calibri"/>
              </a:rPr>
              <a:t>:</a:t>
            </a:r>
            <a:r>
              <a:rPr kumimoji="0" lang="en-US" b="0" i="0" u="none" strike="noStrike" kern="1200" cap="none" spc="0" normalizeH="0" baseline="0" noProof="0" dirty="0">
                <a:ln>
                  <a:noFill/>
                </a:ln>
                <a:solidFill>
                  <a:prstClr val="black"/>
                </a:solidFill>
                <a:effectLst/>
                <a:uLnTx/>
                <a:uFillTx/>
                <a:latin typeface="Calibri"/>
                <a:ea typeface="+mn-ea"/>
                <a:cs typeface="+mn-cs"/>
              </a:rPr>
              <a:t> </a:t>
            </a:r>
            <a:r>
              <a:rPr kumimoji="0" lang="ru-RU" b="0" i="0" u="none" strike="noStrike" kern="1200" cap="none" spc="0" normalizeH="0" baseline="0" noProof="0" dirty="0">
                <a:ln>
                  <a:noFill/>
                </a:ln>
                <a:solidFill>
                  <a:prstClr val="black"/>
                </a:solidFill>
                <a:effectLst/>
                <a:uLnTx/>
                <a:uFillTx/>
                <a:latin typeface="Calibri"/>
                <a:ea typeface="+mn-ea"/>
                <a:cs typeface="+mn-cs"/>
              </a:rPr>
              <a:t>ниже разнообразие штаммов</a:t>
            </a:r>
            <a:r>
              <a:rPr kumimoji="0" lang="en-US" b="0" i="0" u="none" strike="noStrike" kern="1200" cap="none" spc="0" normalizeH="0" baseline="0" noProof="0" dirty="0">
                <a:ln>
                  <a:noFill/>
                </a:ln>
                <a:solidFill>
                  <a:prstClr val="black"/>
                </a:solidFill>
                <a:effectLst/>
                <a:uLnTx/>
                <a:uFillTx/>
                <a:latin typeface="Calibri"/>
                <a:ea typeface="+mn-ea"/>
                <a:cs typeface="+mn-cs"/>
              </a:rPr>
              <a:t>, </a:t>
            </a:r>
            <a:r>
              <a:rPr lang="ru-RU" dirty="0">
                <a:solidFill>
                  <a:prstClr val="black"/>
                </a:solidFill>
                <a:latin typeface="Calibri"/>
              </a:rPr>
              <a:t>снижение симбиотических штаммов, таких как </a:t>
            </a:r>
            <a:r>
              <a:rPr kumimoji="0" lang="en-US" b="0" i="0" u="none" strike="noStrike" kern="1200" cap="none" spc="0" normalizeH="0" baseline="0" noProof="0" dirty="0">
                <a:ln>
                  <a:noFill/>
                </a:ln>
                <a:solidFill>
                  <a:prstClr val="black"/>
                </a:solidFill>
                <a:effectLst/>
                <a:uLnTx/>
                <a:uFillTx/>
                <a:latin typeface="Calibri"/>
                <a:ea typeface="+mn-ea"/>
                <a:cs typeface="+mn-cs"/>
              </a:rPr>
              <a:t> Firmicutes </a:t>
            </a:r>
            <a:r>
              <a:rPr kumimoji="0" lang="ru-RU" b="0" i="0" u="none" strike="noStrike" kern="1200" cap="none" spc="0" normalizeH="0" baseline="0" noProof="0" dirty="0">
                <a:ln>
                  <a:noFill/>
                </a:ln>
                <a:solidFill>
                  <a:prstClr val="black"/>
                </a:solidFill>
                <a:effectLst/>
                <a:uLnTx/>
                <a:uFillTx/>
                <a:latin typeface="Calibri"/>
                <a:ea typeface="+mn-ea"/>
                <a:cs typeface="+mn-cs"/>
              </a:rPr>
              <a:t>и</a:t>
            </a:r>
            <a:r>
              <a:rPr kumimoji="0" lang="en-US" b="0" i="0" u="none" strike="noStrike" kern="1200" cap="none" spc="0" normalizeH="0" baseline="0" noProof="0" dirty="0">
                <a:ln>
                  <a:noFill/>
                </a:ln>
                <a:solidFill>
                  <a:prstClr val="black"/>
                </a:solidFill>
                <a:effectLst/>
                <a:uLnTx/>
                <a:uFillTx/>
                <a:latin typeface="Calibri"/>
                <a:ea typeface="+mn-ea"/>
                <a:cs typeface="+mn-cs"/>
              </a:rPr>
              <a:t> </a:t>
            </a:r>
            <a:r>
              <a:rPr kumimoji="0" lang="en-US" b="0" i="0" u="none" strike="noStrike" kern="1200" cap="none" spc="0" normalizeH="0" baseline="0" noProof="0" dirty="0" err="1">
                <a:ln>
                  <a:noFill/>
                </a:ln>
                <a:solidFill>
                  <a:prstClr val="black"/>
                </a:solidFill>
                <a:effectLst/>
                <a:uLnTx/>
                <a:uFillTx/>
                <a:latin typeface="Calibri"/>
                <a:ea typeface="+mn-ea"/>
                <a:cs typeface="+mn-cs"/>
              </a:rPr>
              <a:t>Bacteroidetes</a:t>
            </a:r>
            <a:r>
              <a:rPr kumimoji="0" lang="ru-RU" b="0" i="0" u="none" strike="noStrike" kern="1200" cap="none" spc="0" normalizeH="0" baseline="0" noProof="0" dirty="0">
                <a:ln>
                  <a:noFill/>
                </a:ln>
                <a:solidFill>
                  <a:prstClr val="black"/>
                </a:solidFill>
                <a:effectLst/>
                <a:uLnTx/>
                <a:uFillTx/>
                <a:latin typeface="Calibri"/>
                <a:ea typeface="+mn-ea"/>
                <a:cs typeface="+mn-cs"/>
              </a:rPr>
              <a:t>,</a:t>
            </a:r>
            <a:r>
              <a:rPr kumimoji="0" lang="ru-RU" b="0" i="0" u="none" strike="noStrike" kern="1200" cap="none" spc="0" normalizeH="0" noProof="0" dirty="0">
                <a:ln>
                  <a:noFill/>
                </a:ln>
                <a:solidFill>
                  <a:prstClr val="black"/>
                </a:solidFill>
                <a:effectLst/>
                <a:uLnTx/>
                <a:uFillTx/>
                <a:latin typeface="Calibri"/>
                <a:ea typeface="+mn-ea"/>
                <a:cs typeface="+mn-cs"/>
              </a:rPr>
              <a:t> </a:t>
            </a:r>
            <a:r>
              <a:rPr kumimoji="0" lang="ru-RU" b="0" i="0" u="none" strike="noStrike" kern="1200" cap="none" spc="0" normalizeH="0" baseline="0" noProof="0" dirty="0">
                <a:ln>
                  <a:noFill/>
                </a:ln>
                <a:solidFill>
                  <a:prstClr val="black"/>
                </a:solidFill>
                <a:effectLst/>
                <a:uLnTx/>
                <a:uFillTx/>
                <a:latin typeface="Calibri"/>
                <a:ea typeface="+mn-ea"/>
                <a:cs typeface="+mn-cs"/>
              </a:rPr>
              <a:t>рост патогенных штаммов</a:t>
            </a:r>
            <a:endParaRPr kumimoji="0" lang="en-US"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ru-RU" b="0" i="0" u="none" strike="noStrike" kern="1200" cap="none" spc="0" normalizeH="0" baseline="0" noProof="0" dirty="0">
                <a:ln>
                  <a:noFill/>
                </a:ln>
                <a:solidFill>
                  <a:prstClr val="black"/>
                </a:solidFill>
                <a:effectLst/>
                <a:uLnTx/>
                <a:uFillTx/>
                <a:latin typeface="Calibri"/>
                <a:ea typeface="+mn-ea"/>
                <a:cs typeface="+mn-cs"/>
              </a:rPr>
              <a:t>Нарушение проницаемости кишечника, нарушение воспалительного ответа, транслокация патогенных микроорганизмов и повышение восприимчивости к инфекциям</a:t>
            </a:r>
            <a:endParaRPr kumimoji="0" lang="en-US" b="0" i="0" u="none" strike="noStrike" kern="1200" cap="none" spc="0" normalizeH="0" baseline="0" noProof="0" dirty="0">
              <a:ln>
                <a:noFill/>
              </a:ln>
              <a:solidFill>
                <a:prstClr val="black"/>
              </a:solidFill>
              <a:effectLst/>
              <a:uLnTx/>
              <a:uFillTx/>
              <a:latin typeface="Calibri"/>
              <a:ea typeface="+mn-ea"/>
              <a:cs typeface="+mn-cs"/>
            </a:endParaRPr>
          </a:p>
          <a:p>
            <a:pPr marR="0" lvl="0" algn="l" defTabSz="914400" rtl="0" eaLnBrk="1" fontAlgn="auto" latinLnBrk="0" hangingPunct="1">
              <a:lnSpc>
                <a:spcPct val="100000"/>
              </a:lnSpc>
              <a:spcBef>
                <a:spcPts val="0"/>
              </a:spcBef>
              <a:spcAft>
                <a:spcPts val="0"/>
              </a:spcAft>
              <a:buClrTx/>
              <a:buSzTx/>
              <a:tabLst/>
              <a:defRPr/>
            </a:pPr>
            <a:r>
              <a:rPr lang="ru-RU" dirty="0">
                <a:solidFill>
                  <a:prstClr val="black"/>
                </a:solidFill>
                <a:latin typeface="Calibri"/>
              </a:rPr>
              <a:t>Питание является ключевым фактором поддержания здорового баланса микробиоты</a:t>
            </a:r>
            <a:endParaRPr kumimoji="0" lang="en-GB" b="0" i="0" u="none" strike="noStrike" kern="1200" cap="none" spc="0" normalizeH="0" baseline="0" noProof="0" dirty="0">
              <a:ln>
                <a:noFill/>
              </a:ln>
              <a:solidFill>
                <a:prstClr val="black"/>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73AAE005-59CF-49E8-9464-129C15D8B62F}"/>
              </a:ext>
            </a:extLst>
          </p:cNvPr>
          <p:cNvPicPr>
            <a:picLocks noChangeAspect="1"/>
          </p:cNvPicPr>
          <p:nvPr/>
        </p:nvPicPr>
        <p:blipFill>
          <a:blip r:embed="rId3"/>
          <a:stretch>
            <a:fillRect/>
          </a:stretch>
        </p:blipFill>
        <p:spPr>
          <a:xfrm>
            <a:off x="357188" y="1391911"/>
            <a:ext cx="7430436" cy="4487038"/>
          </a:xfrm>
          <a:prstGeom prst="rect">
            <a:avLst/>
          </a:prstGeom>
          <a:ln>
            <a:solidFill>
              <a:srgbClr val="002060"/>
            </a:solidFill>
          </a:ln>
        </p:spPr>
      </p:pic>
      <p:sp>
        <p:nvSpPr>
          <p:cNvPr id="3" name="Прямоугольник 2"/>
          <p:cNvSpPr/>
          <p:nvPr/>
        </p:nvSpPr>
        <p:spPr>
          <a:xfrm flipV="1">
            <a:off x="1" y="5943600"/>
            <a:ext cx="121920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TextBox 6">
            <a:extLst>
              <a:ext uri="{FF2B5EF4-FFF2-40B4-BE49-F238E27FC236}">
                <a16:creationId xmlns:a16="http://schemas.microsoft.com/office/drawing/2014/main" id="{5F54472A-BA69-A11C-1178-F96CD6401DF2}"/>
              </a:ext>
            </a:extLst>
          </p:cNvPr>
          <p:cNvSpPr txBox="1"/>
          <p:nvPr/>
        </p:nvSpPr>
        <p:spPr>
          <a:xfrm>
            <a:off x="268563" y="6330408"/>
            <a:ext cx="11654875" cy="307777"/>
          </a:xfrm>
          <a:prstGeom prst="rect">
            <a:avLst/>
          </a:prstGeom>
          <a:noFill/>
        </p:spPr>
        <p:txBody>
          <a:bodyPr wrap="square">
            <a:spAutoFit/>
          </a:bodyPr>
          <a:lstStyle/>
          <a:p>
            <a:r>
              <a:rPr kumimoji="0" lang="en-GB" sz="1400" b="0" i="0" u="none" strike="noStrike" kern="1200" cap="none" spc="0" normalizeH="0" baseline="0" noProof="0" dirty="0">
                <a:ln>
                  <a:noFill/>
                </a:ln>
                <a:solidFill>
                  <a:srgbClr val="002677"/>
                </a:solidFill>
                <a:effectLst/>
                <a:uLnTx/>
                <a:uFillTx/>
                <a:latin typeface="+mn-lt"/>
                <a:ea typeface="+mn-ea"/>
                <a:cs typeface="+mn-cs"/>
              </a:rPr>
              <a:t>Moron </a:t>
            </a:r>
            <a:r>
              <a:rPr kumimoji="0" lang="en-US" sz="1400" b="0" i="0" u="none" strike="noStrike" kern="0" cap="none" spc="0" normalizeH="0" baseline="0" noProof="0" dirty="0">
                <a:ln>
                  <a:noFill/>
                </a:ln>
                <a:solidFill>
                  <a:srgbClr val="002677"/>
                </a:solidFill>
                <a:effectLst/>
                <a:uLnTx/>
                <a:uFillTx/>
                <a:latin typeface="+mn-lt"/>
                <a:ea typeface="ＭＳ Ｐゴシック" charset="-128"/>
                <a:cs typeface="+mn-cs"/>
              </a:rPr>
              <a:t>et al. </a:t>
            </a:r>
            <a:r>
              <a:rPr lang="en-US" sz="1400" b="0" i="0" u="none" strike="noStrike" kern="1200" baseline="0" dirty="0">
                <a:solidFill>
                  <a:schemeClr val="tx1"/>
                </a:solidFill>
                <a:latin typeface="+mn-lt"/>
                <a:ea typeface="+mn-ea"/>
                <a:cs typeface="+mn-cs"/>
              </a:rPr>
              <a:t>The Importance of the Microbiome in Critically Ill Patients: Role of Nutrition</a:t>
            </a:r>
            <a:r>
              <a:rPr kumimoji="0" lang="en-US" sz="1400" b="0" i="0" u="none" strike="noStrike" kern="0" cap="none" spc="0" normalizeH="0" baseline="0" noProof="0" dirty="0">
                <a:ln>
                  <a:noFill/>
                </a:ln>
                <a:solidFill>
                  <a:srgbClr val="002677"/>
                </a:solidFill>
                <a:effectLst/>
                <a:uLnTx/>
                <a:uFillTx/>
                <a:latin typeface="+mn-lt"/>
                <a:ea typeface="ＭＳ Ｐゴシック" charset="-128"/>
                <a:cs typeface="+mn-cs"/>
              </a:rPr>
              <a:t> Nutrients 2019;1</a:t>
            </a:r>
            <a:r>
              <a:rPr lang="en-US" sz="1400" b="0" i="0" u="none" strike="noStrike" kern="1200" baseline="0" dirty="0">
                <a:solidFill>
                  <a:schemeClr val="tx1"/>
                </a:solidFill>
                <a:latin typeface="+mn-lt"/>
                <a:ea typeface="+mn-ea"/>
                <a:cs typeface="+mn-cs"/>
              </a:rPr>
              <a:t>1,3002</a:t>
            </a:r>
            <a:endParaRPr lang="ru-RU" sz="1400" dirty="0"/>
          </a:p>
        </p:txBody>
      </p:sp>
    </p:spTree>
    <p:extLst>
      <p:ext uri="{BB962C8B-B14F-4D97-AF65-F5344CB8AC3E}">
        <p14:creationId xmlns:p14="http://schemas.microsoft.com/office/powerpoint/2010/main" val="23338718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a:extLst>
              <a:ext uri="{FF2B5EF4-FFF2-40B4-BE49-F238E27FC236}">
                <a16:creationId xmlns:a16="http://schemas.microsoft.com/office/drawing/2014/main" id="{11135DF9-09A8-C641-937A-B275B23AF7C6}"/>
              </a:ext>
            </a:extLst>
          </p:cNvPr>
          <p:cNvSpPr txBox="1">
            <a:spLocks/>
          </p:cNvSpPr>
          <p:nvPr/>
        </p:nvSpPr>
        <p:spPr>
          <a:xfrm>
            <a:off x="668776" y="395970"/>
            <a:ext cx="11075930" cy="773762"/>
          </a:xfrm>
          <a:prstGeom prst="rect">
            <a:avLst/>
          </a:prstGeom>
        </p:spPr>
        <p:txBody>
          <a:bodyPr vert="horz" lIns="91440" tIns="45720" rIns="91440" bIns="45720" rtlCol="0" anchor="ctr">
            <a:noAutofit/>
          </a:bodyPr>
          <a:lstStyle>
            <a:lvl1pPr>
              <a:lnSpc>
                <a:spcPct val="90000"/>
              </a:lnSpc>
              <a:spcBef>
                <a:spcPct val="0"/>
              </a:spcBef>
              <a:buNone/>
              <a:defRPr sz="3200">
                <a:latin typeface="Calibri Regular"/>
                <a:ea typeface="+mj-ea"/>
                <a:cs typeface="+mj-cs"/>
              </a:defRPr>
            </a:lvl1pPr>
          </a:lstStyle>
          <a:p>
            <a:pPr>
              <a:defRPr/>
            </a:pPr>
            <a:r>
              <a:rPr lang="ru-RU" sz="2800" b="1" dirty="0">
                <a:solidFill>
                  <a:srgbClr val="7030A0"/>
                </a:solidFill>
                <a:latin typeface="+mj-lt"/>
              </a:rPr>
              <a:t>Изменения в кишечнике на фоне </a:t>
            </a:r>
            <a:r>
              <a:rPr lang="ru-RU" sz="2800" b="1" dirty="0" err="1">
                <a:solidFill>
                  <a:srgbClr val="7030A0"/>
                </a:solidFill>
                <a:latin typeface="+mj-lt"/>
              </a:rPr>
              <a:t>энтерального</a:t>
            </a:r>
            <a:r>
              <a:rPr lang="ru-RU" sz="2800" b="1" dirty="0">
                <a:solidFill>
                  <a:srgbClr val="7030A0"/>
                </a:solidFill>
                <a:latin typeface="+mj-lt"/>
              </a:rPr>
              <a:t> питания</a:t>
            </a:r>
            <a:br>
              <a:rPr lang="ru-RU" sz="2800" b="1" dirty="0">
                <a:solidFill>
                  <a:srgbClr val="7030A0"/>
                </a:solidFill>
                <a:latin typeface="+mj-lt"/>
              </a:rPr>
            </a:br>
            <a:r>
              <a:rPr lang="ru-RU" sz="2800" b="1" dirty="0">
                <a:solidFill>
                  <a:srgbClr val="7030A0"/>
                </a:solidFill>
                <a:latin typeface="+mj-lt"/>
              </a:rPr>
              <a:t>Для чего нужны пищевые волокна?</a:t>
            </a:r>
            <a:endParaRPr lang="en-US" sz="2800" b="1" dirty="0">
              <a:solidFill>
                <a:srgbClr val="7030A0"/>
              </a:solidFill>
              <a:latin typeface="+mj-lt"/>
            </a:endParaRPr>
          </a:p>
        </p:txBody>
      </p:sp>
      <p:sp>
        <p:nvSpPr>
          <p:cNvPr id="7" name="Text Placeholder 3">
            <a:extLst>
              <a:ext uri="{FF2B5EF4-FFF2-40B4-BE49-F238E27FC236}">
                <a16:creationId xmlns:a16="http://schemas.microsoft.com/office/drawing/2014/main" id="{A167B9F9-038F-2547-AA21-2BF3386522F3}"/>
              </a:ext>
            </a:extLst>
          </p:cNvPr>
          <p:cNvSpPr txBox="1">
            <a:spLocks/>
          </p:cNvSpPr>
          <p:nvPr/>
        </p:nvSpPr>
        <p:spPr>
          <a:xfrm>
            <a:off x="1257177" y="1981879"/>
            <a:ext cx="8157293" cy="3543226"/>
          </a:xfrm>
          <a:prstGeom prst="rect">
            <a:avLst/>
          </a:prstGeom>
        </p:spPr>
        <p:txBody>
          <a:bodyPr vert="horz" lIns="0" tIns="0" rIns="0" bIns="0" rtlCol="0">
            <a:noAutofit/>
          </a:bodyPr>
          <a:lstStyle>
            <a:lvl1pPr marL="0" indent="0" algn="l" defTabSz="914420" rtl="0" eaLnBrk="1" latinLnBrk="0" hangingPunct="1">
              <a:lnSpc>
                <a:spcPct val="100000"/>
              </a:lnSpc>
              <a:spcBef>
                <a:spcPts val="0"/>
              </a:spcBef>
              <a:buSzPct val="100000"/>
              <a:buFont typeface=".LucidaGrandeUI" charset="0"/>
              <a:buNone/>
              <a:defRPr sz="1600" b="0" i="0" kern="1200" baseline="0">
                <a:solidFill>
                  <a:schemeClr val="tx1"/>
                </a:solidFill>
                <a:latin typeface="Calibri Regular" charset="0"/>
                <a:ea typeface="Calibri Regular" charset="0"/>
                <a:cs typeface="Calibri Regular" charset="0"/>
              </a:defRPr>
            </a:lvl1pPr>
            <a:lvl2pPr marL="0" indent="0" algn="l" defTabSz="914420" rtl="0" eaLnBrk="1" latinLnBrk="0" hangingPunct="1">
              <a:lnSpc>
                <a:spcPct val="100000"/>
              </a:lnSpc>
              <a:spcBef>
                <a:spcPts val="0"/>
              </a:spcBef>
              <a:buSzPct val="100000"/>
              <a:buFont typeface=".LucidaGrandeUI" charset="0"/>
              <a:buNone/>
              <a:defRPr sz="1600" b="0" i="0" kern="1200" baseline="0">
                <a:solidFill>
                  <a:schemeClr val="tx1"/>
                </a:solidFill>
                <a:latin typeface="Calibri Regular" charset="0"/>
                <a:ea typeface="Calibri Regular" charset="0"/>
                <a:cs typeface="Calibri Regular" charset="0"/>
              </a:defRPr>
            </a:lvl2pPr>
            <a:lvl3pPr marL="0" indent="0" algn="l" defTabSz="914420" rtl="0" eaLnBrk="1" latinLnBrk="0" hangingPunct="1">
              <a:lnSpc>
                <a:spcPct val="100000"/>
              </a:lnSpc>
              <a:spcBef>
                <a:spcPts val="0"/>
              </a:spcBef>
              <a:spcAft>
                <a:spcPts val="0"/>
              </a:spcAft>
              <a:buSzPct val="100000"/>
              <a:buFont typeface=".LucidaGrandeUI" charset="0"/>
              <a:buNone/>
              <a:defRPr sz="1600" b="0" i="0" kern="1200">
                <a:solidFill>
                  <a:schemeClr val="tx1"/>
                </a:solidFill>
                <a:latin typeface="Calibri Regular" charset="0"/>
                <a:ea typeface="Calibri Regular" charset="0"/>
                <a:cs typeface="Calibri Regular" charset="0"/>
              </a:defRPr>
            </a:lvl3pPr>
            <a:lvl4pPr marL="0" indent="-163296" algn="l" defTabSz="914420" rtl="0" eaLnBrk="1" latinLnBrk="0" hangingPunct="1">
              <a:lnSpc>
                <a:spcPct val="100000"/>
              </a:lnSpc>
              <a:spcBef>
                <a:spcPts val="0"/>
              </a:spcBef>
              <a:buClr>
                <a:schemeClr val="bg2"/>
              </a:buClr>
              <a:buSzPct val="100000"/>
              <a:buFont typeface="Arial" panose="020B0604020202020204" pitchFamily="34" charset="0"/>
              <a:buChar char="•"/>
              <a:defRPr sz="1600" b="0" i="0" kern="1200">
                <a:solidFill>
                  <a:schemeClr val="tx1"/>
                </a:solidFill>
                <a:latin typeface="Calibri Regular" charset="0"/>
                <a:ea typeface="Calibri Regular" charset="0"/>
                <a:cs typeface="Calibri Regular" charset="0"/>
              </a:defRPr>
            </a:lvl4pPr>
            <a:lvl5pPr marL="326592" indent="-163296" algn="l" defTabSz="914420" rtl="0" eaLnBrk="1" latinLnBrk="0" hangingPunct="1">
              <a:lnSpc>
                <a:spcPct val="100000"/>
              </a:lnSpc>
              <a:spcBef>
                <a:spcPts val="0"/>
              </a:spcBef>
              <a:buClr>
                <a:schemeClr val="bg2"/>
              </a:buClr>
              <a:buSzPct val="100000"/>
              <a:buFont typeface="Arial" panose="020B0604020202020204" pitchFamily="34" charset="0"/>
              <a:buChar char="•"/>
              <a:defRPr sz="1600" b="0" i="0" kern="1200">
                <a:solidFill>
                  <a:schemeClr val="tx1"/>
                </a:solidFill>
                <a:latin typeface="Calibri Regular" charset="0"/>
                <a:ea typeface="Calibri Regular" charset="0"/>
                <a:cs typeface="Calibri Regular" charset="0"/>
              </a:defRPr>
            </a:lvl5pPr>
            <a:lvl6pPr marL="489888" indent="-163296" algn="l" defTabSz="914420" rtl="0" eaLnBrk="1" latinLnBrk="0" hangingPunct="1">
              <a:lnSpc>
                <a:spcPct val="110000"/>
              </a:lnSpc>
              <a:spcBef>
                <a:spcPts val="0"/>
              </a:spcBef>
              <a:buSzPct val="100000"/>
              <a:buFont typeface=".LucidaGrandeUI" charset="0"/>
              <a:buChar char="–"/>
              <a:defRPr sz="1800" b="0" i="0" kern="1200">
                <a:solidFill>
                  <a:schemeClr val="tx2"/>
                </a:solidFill>
                <a:latin typeface="Calibri Regular" charset="0"/>
                <a:ea typeface="Calibri Regular" charset="0"/>
                <a:cs typeface="Calibri Regular" charset="0"/>
              </a:defRPr>
            </a:lvl6pPr>
            <a:lvl7pPr marL="2971867" indent="-228605" algn="l" defTabSz="91442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78" indent="-228605" algn="l" defTabSz="91442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88" indent="-228605" algn="l" defTabSz="91442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60000"/>
              </a:spcBef>
              <a:spcAft>
                <a:spcPct val="20000"/>
              </a:spcAft>
              <a:buClr>
                <a:srgbClr val="FD6E03"/>
              </a:buClr>
              <a:buSzPct val="150000"/>
              <a:defRPr/>
            </a:pPr>
            <a:r>
              <a:rPr kumimoji="0" lang="ru-RU" altLang="en-US" b="1" i="0" u="none" strike="noStrike" kern="1200" cap="none" spc="0" normalizeH="0" baseline="0" noProof="0" dirty="0">
                <a:ln>
                  <a:noFill/>
                </a:ln>
                <a:solidFill>
                  <a:srgbClr val="002677"/>
                </a:solidFill>
                <a:effectLst/>
                <a:uLnTx/>
                <a:uFillTx/>
                <a:latin typeface="Calibri Regular" charset="0"/>
              </a:rPr>
              <a:t>Диарея</a:t>
            </a:r>
            <a:r>
              <a:rPr kumimoji="0" lang="en-US" altLang="en-US" b="1" i="0" u="none" strike="noStrike" kern="1200" cap="none" spc="0" normalizeH="0" baseline="0" noProof="0" dirty="0">
                <a:ln>
                  <a:noFill/>
                </a:ln>
                <a:solidFill>
                  <a:srgbClr val="002677"/>
                </a:solidFill>
                <a:effectLst/>
                <a:uLnTx/>
                <a:uFillTx/>
                <a:latin typeface="Calibri Regular" charset="0"/>
              </a:rPr>
              <a:t/>
            </a:r>
            <a:br>
              <a:rPr kumimoji="0" lang="en-US" altLang="en-US" b="1" i="0" u="none" strike="noStrike" kern="1200" cap="none" spc="0" normalizeH="0" baseline="0" noProof="0" dirty="0">
                <a:ln>
                  <a:noFill/>
                </a:ln>
                <a:solidFill>
                  <a:srgbClr val="002677"/>
                </a:solidFill>
                <a:effectLst/>
                <a:uLnTx/>
                <a:uFillTx/>
                <a:latin typeface="Calibri Regular" charset="0"/>
              </a:rPr>
            </a:br>
            <a:r>
              <a:rPr kumimoji="0" lang="ru-RU" altLang="en-US" i="0" u="none" strike="noStrike" kern="1200" cap="none" spc="0" normalizeH="0" baseline="0" noProof="0" dirty="0">
                <a:ln>
                  <a:noFill/>
                </a:ln>
                <a:solidFill>
                  <a:srgbClr val="002677"/>
                </a:solidFill>
                <a:effectLst/>
                <a:uLnTx/>
                <a:uFillTx/>
                <a:latin typeface="Calibri Regular" charset="0"/>
              </a:rPr>
              <a:t>Отмечается у 67% пациентов, получающих </a:t>
            </a:r>
            <a:r>
              <a:rPr kumimoji="0" lang="ru-RU" altLang="en-US" i="0" u="none" strike="noStrike" kern="1200" cap="none" spc="0" normalizeH="0" baseline="0" noProof="0" dirty="0" err="1">
                <a:ln>
                  <a:noFill/>
                </a:ln>
                <a:solidFill>
                  <a:srgbClr val="002677"/>
                </a:solidFill>
                <a:effectLst/>
                <a:uLnTx/>
                <a:uFillTx/>
                <a:latin typeface="Calibri Regular" charset="0"/>
              </a:rPr>
              <a:t>энтеральное</a:t>
            </a:r>
            <a:r>
              <a:rPr kumimoji="0" lang="ru-RU" altLang="en-US" i="0" u="none" strike="noStrike" kern="1200" cap="none" spc="0" normalizeH="0" baseline="0" noProof="0" dirty="0">
                <a:ln>
                  <a:noFill/>
                </a:ln>
                <a:solidFill>
                  <a:srgbClr val="002677"/>
                </a:solidFill>
                <a:effectLst/>
                <a:uLnTx/>
                <a:uFillTx/>
                <a:latin typeface="Calibri Regular" charset="0"/>
              </a:rPr>
              <a:t> питание без пищевых волокон</a:t>
            </a:r>
            <a:r>
              <a:rPr kumimoji="0" lang="ru-RU" altLang="en-US" b="1" i="0" u="none" strike="noStrike" kern="1200" cap="none" spc="0" normalizeH="0" baseline="0" noProof="0" dirty="0">
                <a:ln>
                  <a:noFill/>
                </a:ln>
                <a:solidFill>
                  <a:srgbClr val="002677"/>
                </a:solidFill>
                <a:effectLst/>
                <a:uLnTx/>
                <a:uFillTx/>
                <a:latin typeface="Calibri Regular" charset="0"/>
              </a:rPr>
              <a:t> </a:t>
            </a:r>
            <a:endParaRPr kumimoji="0" lang="en-US" altLang="en-US" b="0" i="0" u="none" strike="noStrike" kern="1200" cap="none" spc="0" normalizeH="0" baseline="30000" noProof="0" dirty="0">
              <a:ln>
                <a:noFill/>
              </a:ln>
              <a:solidFill>
                <a:srgbClr val="002060"/>
              </a:solidFill>
              <a:effectLst/>
              <a:uLnTx/>
              <a:uFillTx/>
            </a:endParaRPr>
          </a:p>
          <a:p>
            <a:pPr marL="0" marR="0" lvl="0" indent="0" algn="l" defTabSz="914420" rtl="0" eaLnBrk="1" fontAlgn="auto" latinLnBrk="0" hangingPunct="1">
              <a:lnSpc>
                <a:spcPct val="100000"/>
              </a:lnSpc>
              <a:spcBef>
                <a:spcPct val="60000"/>
              </a:spcBef>
              <a:spcAft>
                <a:spcPct val="20000"/>
              </a:spcAft>
              <a:buClr>
                <a:srgbClr val="FD6E03"/>
              </a:buClr>
              <a:buSzPct val="150000"/>
              <a:buFont typeface=".LucidaGrandeUI" charset="0"/>
              <a:buNone/>
              <a:tabLst/>
              <a:defRPr/>
            </a:pPr>
            <a:r>
              <a:rPr kumimoji="0" lang="ru-RU" altLang="en-US" b="1" i="0" u="none" strike="noStrike" kern="1200" cap="none" spc="0" normalizeH="0" baseline="0" noProof="0" dirty="0">
                <a:ln>
                  <a:noFill/>
                </a:ln>
                <a:solidFill>
                  <a:srgbClr val="002677"/>
                </a:solidFill>
                <a:effectLst/>
                <a:uLnTx/>
                <a:uFillTx/>
                <a:latin typeface="Calibri Regular" charset="0"/>
              </a:rPr>
              <a:t>Нарушения кишечного транзита</a:t>
            </a:r>
            <a:r>
              <a:rPr kumimoji="0" lang="en-US" altLang="en-US" b="1" i="0" u="none" strike="noStrike" kern="1200" cap="none" spc="0" normalizeH="0" baseline="0" noProof="0" dirty="0">
                <a:ln>
                  <a:noFill/>
                </a:ln>
                <a:solidFill>
                  <a:srgbClr val="002677"/>
                </a:solidFill>
                <a:effectLst/>
                <a:uLnTx/>
                <a:uFillTx/>
                <a:latin typeface="Calibri Regular" charset="0"/>
              </a:rPr>
              <a:t/>
            </a:r>
            <a:br>
              <a:rPr kumimoji="0" lang="en-US" altLang="en-US" b="1" i="0" u="none" strike="noStrike" kern="1200" cap="none" spc="0" normalizeH="0" baseline="0" noProof="0" dirty="0">
                <a:ln>
                  <a:noFill/>
                </a:ln>
                <a:solidFill>
                  <a:srgbClr val="002677"/>
                </a:solidFill>
                <a:effectLst/>
                <a:uLnTx/>
                <a:uFillTx/>
                <a:latin typeface="Calibri Regular" charset="0"/>
              </a:rPr>
            </a:br>
            <a:r>
              <a:rPr kumimoji="0" lang="ru-RU" altLang="en-US" i="0" u="none" strike="noStrike" kern="1200" cap="none" spc="0" normalizeH="0" baseline="0" noProof="0" dirty="0">
                <a:ln>
                  <a:noFill/>
                </a:ln>
                <a:solidFill>
                  <a:srgbClr val="002677"/>
                </a:solidFill>
                <a:effectLst/>
                <a:uLnTx/>
                <a:uFillTx/>
                <a:latin typeface="Calibri Regular" charset="0"/>
              </a:rPr>
              <a:t>Время кишечного </a:t>
            </a:r>
            <a:r>
              <a:rPr lang="ru-RU" altLang="en-US" dirty="0">
                <a:solidFill>
                  <a:srgbClr val="002677"/>
                </a:solidFill>
              </a:rPr>
              <a:t>транзита значительно выше в отсутствие пищевых волокон</a:t>
            </a:r>
            <a:endParaRPr kumimoji="0" lang="en-US" altLang="en-US" i="0" u="none" strike="noStrike" kern="1200" cap="none" spc="0" normalizeH="0" baseline="30000" noProof="0" dirty="0">
              <a:ln>
                <a:noFill/>
              </a:ln>
              <a:solidFill>
                <a:srgbClr val="002677"/>
              </a:solidFill>
              <a:effectLst/>
              <a:uLnTx/>
              <a:uFillTx/>
              <a:latin typeface="Calibri Regular" charset="0"/>
            </a:endParaRPr>
          </a:p>
          <a:p>
            <a:pPr marL="0" marR="0" lvl="0" indent="0" algn="l" defTabSz="914420" rtl="0" eaLnBrk="1" fontAlgn="auto" latinLnBrk="0" hangingPunct="1">
              <a:lnSpc>
                <a:spcPct val="100000"/>
              </a:lnSpc>
              <a:spcBef>
                <a:spcPct val="60000"/>
              </a:spcBef>
              <a:spcAft>
                <a:spcPct val="20000"/>
              </a:spcAft>
              <a:buClr>
                <a:srgbClr val="FD6E03"/>
              </a:buClr>
              <a:buSzPct val="150000"/>
              <a:buFont typeface=".LucidaGrandeUI" charset="0"/>
              <a:buNone/>
              <a:tabLst/>
              <a:defRPr/>
            </a:pPr>
            <a:r>
              <a:rPr kumimoji="0" lang="ru-RU" altLang="en-US" b="1" i="0" u="none" strike="noStrike" kern="1200" cap="none" spc="0" normalizeH="0" baseline="0" noProof="0" dirty="0">
                <a:ln>
                  <a:noFill/>
                </a:ln>
                <a:solidFill>
                  <a:srgbClr val="002677"/>
                </a:solidFill>
                <a:effectLst/>
                <a:uLnTx/>
                <a:uFillTx/>
                <a:latin typeface="Calibri Regular" charset="0"/>
              </a:rPr>
              <a:t>Нарушения баланса микробиоты кишечника</a:t>
            </a:r>
            <a:r>
              <a:rPr kumimoji="0" lang="en-US" altLang="en-US" b="1" i="0" u="none" strike="noStrike" kern="1200" cap="none" spc="0" normalizeH="0" baseline="0" noProof="0" dirty="0">
                <a:ln>
                  <a:noFill/>
                </a:ln>
                <a:solidFill>
                  <a:srgbClr val="002677"/>
                </a:solidFill>
                <a:effectLst/>
                <a:uLnTx/>
                <a:uFillTx/>
                <a:latin typeface="Calibri Regular" charset="0"/>
              </a:rPr>
              <a:t/>
            </a:r>
            <a:br>
              <a:rPr kumimoji="0" lang="en-US" altLang="en-US" b="1" i="0" u="none" strike="noStrike" kern="1200" cap="none" spc="0" normalizeH="0" baseline="0" noProof="0" dirty="0">
                <a:ln>
                  <a:noFill/>
                </a:ln>
                <a:solidFill>
                  <a:srgbClr val="002677"/>
                </a:solidFill>
                <a:effectLst/>
                <a:uLnTx/>
                <a:uFillTx/>
                <a:latin typeface="Calibri Regular" charset="0"/>
              </a:rPr>
            </a:br>
            <a:r>
              <a:rPr lang="ru-RU" altLang="en-US" dirty="0">
                <a:solidFill>
                  <a:srgbClr val="002677"/>
                </a:solidFill>
              </a:rPr>
              <a:t>Значительное снижение количества анаэробных бактерий</a:t>
            </a:r>
            <a:endParaRPr kumimoji="0" lang="en-US" altLang="en-US" b="0" i="0" u="none" strike="noStrike" kern="1200" cap="none" spc="0" normalizeH="0" baseline="30000" noProof="0" dirty="0">
              <a:ln>
                <a:noFill/>
              </a:ln>
              <a:solidFill>
                <a:srgbClr val="002677"/>
              </a:solidFill>
              <a:effectLst/>
              <a:uLnTx/>
              <a:uFillTx/>
              <a:latin typeface="Calibri Regular" charset="0"/>
            </a:endParaRPr>
          </a:p>
          <a:p>
            <a:pPr lvl="0">
              <a:spcBef>
                <a:spcPct val="60000"/>
              </a:spcBef>
              <a:spcAft>
                <a:spcPct val="20000"/>
              </a:spcAft>
              <a:buClr>
                <a:srgbClr val="FD6E03"/>
              </a:buClr>
              <a:buSzPct val="150000"/>
              <a:defRPr/>
            </a:pPr>
            <a:r>
              <a:rPr lang="ru-RU" altLang="en-US" b="1" dirty="0">
                <a:solidFill>
                  <a:srgbClr val="002677"/>
                </a:solidFill>
              </a:rPr>
              <a:t>Снижение продукции КЦЖК</a:t>
            </a:r>
            <a:r>
              <a:rPr lang="en-US" altLang="en-US" b="1" dirty="0">
                <a:solidFill>
                  <a:srgbClr val="002677"/>
                </a:solidFill>
              </a:rPr>
              <a:t/>
            </a:r>
            <a:br>
              <a:rPr lang="en-US" altLang="en-US" b="1" dirty="0">
                <a:solidFill>
                  <a:srgbClr val="002677"/>
                </a:solidFill>
              </a:rPr>
            </a:br>
            <a:r>
              <a:rPr lang="ru-RU" altLang="en-US" dirty="0">
                <a:solidFill>
                  <a:srgbClr val="002677"/>
                </a:solidFill>
              </a:rPr>
              <a:t>Уровень КЦЖК ниже у пациентов, не получающих пищевые волокна</a:t>
            </a:r>
            <a:endParaRPr lang="en-US" altLang="en-US" baseline="30000" dirty="0">
              <a:solidFill>
                <a:srgbClr val="002677"/>
              </a:solidFill>
            </a:endParaRPr>
          </a:p>
          <a:p>
            <a:pPr lvl="0">
              <a:spcBef>
                <a:spcPct val="60000"/>
              </a:spcBef>
              <a:spcAft>
                <a:spcPct val="20000"/>
              </a:spcAft>
              <a:buClr>
                <a:srgbClr val="FD6E03"/>
              </a:buClr>
              <a:buSzPct val="150000"/>
              <a:defRPr/>
            </a:pPr>
            <a:r>
              <a:rPr kumimoji="0" lang="ru-RU" altLang="en-US" b="1" i="0" u="none" strike="noStrike" kern="1200" cap="none" spc="0" normalizeH="0" baseline="0" noProof="0" dirty="0">
                <a:ln>
                  <a:noFill/>
                </a:ln>
                <a:solidFill>
                  <a:srgbClr val="002677"/>
                </a:solidFill>
                <a:effectLst/>
                <a:uLnTx/>
                <a:uFillTx/>
                <a:latin typeface="Calibri Regular" charset="0"/>
              </a:rPr>
              <a:t>Запоры</a:t>
            </a:r>
            <a:r>
              <a:rPr kumimoji="0" lang="en-US" altLang="en-US" b="1" i="0" u="none" strike="noStrike" kern="1200" cap="none" spc="0" normalizeH="0" baseline="0" noProof="0" dirty="0">
                <a:ln>
                  <a:noFill/>
                </a:ln>
                <a:solidFill>
                  <a:srgbClr val="002677"/>
                </a:solidFill>
                <a:effectLst/>
                <a:uLnTx/>
                <a:uFillTx/>
                <a:latin typeface="Calibri Regular" charset="0"/>
              </a:rPr>
              <a:t/>
            </a:r>
            <a:br>
              <a:rPr kumimoji="0" lang="en-US" altLang="en-US" b="1" i="0" u="none" strike="noStrike" kern="1200" cap="none" spc="0" normalizeH="0" baseline="0" noProof="0" dirty="0">
                <a:ln>
                  <a:noFill/>
                </a:ln>
                <a:solidFill>
                  <a:srgbClr val="002677"/>
                </a:solidFill>
                <a:effectLst/>
                <a:uLnTx/>
                <a:uFillTx/>
                <a:latin typeface="Calibri Regular" charset="0"/>
              </a:rPr>
            </a:br>
            <a:r>
              <a:rPr kumimoji="0" lang="ru-RU" altLang="en-US" i="0" u="none" strike="noStrike" kern="1200" cap="none" spc="0" normalizeH="0" baseline="0" noProof="0" dirty="0">
                <a:ln>
                  <a:noFill/>
                </a:ln>
                <a:solidFill>
                  <a:srgbClr val="002677"/>
                </a:solidFill>
                <a:effectLst/>
                <a:uLnTx/>
                <a:uFillTx/>
                <a:latin typeface="Calibri Regular" charset="0"/>
              </a:rPr>
              <a:t>Наиболее распространенный симптом у пациентов на длительном зондовом питании и на фоне неврологических заболеваний</a:t>
            </a:r>
          </a:p>
        </p:txBody>
      </p:sp>
      <p:pic>
        <p:nvPicPr>
          <p:cNvPr id="19" name="Picture 18" descr="A picture containing text&#10;&#10;Description automatically generated">
            <a:extLst>
              <a:ext uri="{FF2B5EF4-FFF2-40B4-BE49-F238E27FC236}">
                <a16:creationId xmlns:a16="http://schemas.microsoft.com/office/drawing/2014/main" id="{3659637D-407B-4B43-96FF-AAD4763CD6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7253064">
            <a:off x="9457167" y="2343164"/>
            <a:ext cx="2326535" cy="2926932"/>
          </a:xfrm>
          <a:prstGeom prst="rect">
            <a:avLst/>
          </a:prstGeom>
        </p:spPr>
      </p:pic>
      <p:sp>
        <p:nvSpPr>
          <p:cNvPr id="6" name="Rectangle 11">
            <a:extLst>
              <a:ext uri="{FF2B5EF4-FFF2-40B4-BE49-F238E27FC236}">
                <a16:creationId xmlns:a16="http://schemas.microsoft.com/office/drawing/2014/main" id="{DED8C391-B76C-48CF-9AC5-AC8F2E4E7510}"/>
              </a:ext>
            </a:extLst>
          </p:cNvPr>
          <p:cNvSpPr>
            <a:spLocks noChangeArrowheads="1"/>
          </p:cNvSpPr>
          <p:nvPr/>
        </p:nvSpPr>
        <p:spPr bwMode="auto">
          <a:xfrm rot="552247">
            <a:off x="9695811" y="3245752"/>
            <a:ext cx="184483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914400" rtl="0" eaLnBrk="1" fontAlgn="base" latinLnBrk="0" hangingPunct="1">
              <a:lnSpc>
                <a:spcPct val="100000"/>
              </a:lnSpc>
              <a:spcBef>
                <a:spcPct val="30000"/>
              </a:spcBef>
              <a:spcAft>
                <a:spcPct val="20000"/>
              </a:spcAft>
              <a:buClr>
                <a:srgbClr val="BBE0E3"/>
              </a:buClr>
              <a:buSzTx/>
              <a:buFontTx/>
              <a:buNone/>
              <a:tabLst/>
              <a:defRPr/>
            </a:pPr>
            <a:r>
              <a:rPr kumimoji="0" lang="ru-RU" altLang="en-US" sz="16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panose="020B0600070205080204" pitchFamily="34" charset="-128"/>
                <a:cs typeface="Calibri" panose="020F0502020204030204" pitchFamily="34" charset="0"/>
              </a:rPr>
              <a:t>Пищевые волокна </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panose="020B0600070205080204" pitchFamily="34" charset="-128"/>
                <a:cs typeface="Calibri" panose="020F0502020204030204" pitchFamily="34" charset="0"/>
              </a:rPr>
              <a:t>MF6 </a:t>
            </a:r>
            <a:r>
              <a:rPr kumimoji="0" lang="ru-RU" altLang="en-US" sz="16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panose="020B0600070205080204" pitchFamily="34" charset="-128"/>
                <a:cs typeface="Calibri" panose="020F0502020204030204" pitchFamily="34" charset="0"/>
              </a:rPr>
              <a:t>предотвращают развитие этих осложнений</a:t>
            </a:r>
            <a:endParaRPr kumimoji="0" lang="en-GB" altLang="en-US" sz="16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panose="020B0600070205080204" pitchFamily="34" charset="-128"/>
              <a:cs typeface="Calibri" panose="020F0502020204030204" pitchFamily="34" charset="0"/>
            </a:endParaRPr>
          </a:p>
        </p:txBody>
      </p:sp>
      <p:pic>
        <p:nvPicPr>
          <p:cNvPr id="17" name="Picture 16" descr="Icon&#10;&#10;Description automatically generated">
            <a:extLst>
              <a:ext uri="{FF2B5EF4-FFF2-40B4-BE49-F238E27FC236}">
                <a16:creationId xmlns:a16="http://schemas.microsoft.com/office/drawing/2014/main" id="{461BD3F8-8826-EF4A-A6CE-166736D8A89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52247">
            <a:off x="10236961" y="2473398"/>
            <a:ext cx="903213" cy="903213"/>
          </a:xfrm>
          <a:prstGeom prst="rect">
            <a:avLst/>
          </a:prstGeom>
        </p:spPr>
      </p:pic>
      <p:pic>
        <p:nvPicPr>
          <p:cNvPr id="3" name="Picture 2">
            <a:extLst>
              <a:ext uri="{FF2B5EF4-FFF2-40B4-BE49-F238E27FC236}">
                <a16:creationId xmlns:a16="http://schemas.microsoft.com/office/drawing/2014/main" id="{EAE55AFB-2747-4B53-BED7-D20F45EBB081}"/>
              </a:ext>
            </a:extLst>
          </p:cNvPr>
          <p:cNvPicPr>
            <a:picLocks noChangeAspect="1"/>
          </p:cNvPicPr>
          <p:nvPr/>
        </p:nvPicPr>
        <p:blipFill>
          <a:blip r:embed="rId5"/>
          <a:stretch>
            <a:fillRect/>
          </a:stretch>
        </p:blipFill>
        <p:spPr>
          <a:xfrm>
            <a:off x="462716" y="2001098"/>
            <a:ext cx="795929" cy="3597597"/>
          </a:xfrm>
          <a:prstGeom prst="rect">
            <a:avLst/>
          </a:prstGeom>
        </p:spPr>
      </p:pic>
      <p:pic>
        <p:nvPicPr>
          <p:cNvPr id="11" name="Graphic 10" descr="Right pointing backhand index">
            <a:extLst>
              <a:ext uri="{FF2B5EF4-FFF2-40B4-BE49-F238E27FC236}">
                <a16:creationId xmlns:a16="http://schemas.microsoft.com/office/drawing/2014/main" id="{56003005-838C-44E4-8CE4-CE352607FC4A}"/>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rot="21554747">
            <a:off x="8875867" y="3074926"/>
            <a:ext cx="914400" cy="914400"/>
          </a:xfrm>
          <a:prstGeom prst="rect">
            <a:avLst/>
          </a:prstGeom>
        </p:spPr>
      </p:pic>
    </p:spTree>
    <p:extLst>
      <p:ext uri="{BB962C8B-B14F-4D97-AF65-F5344CB8AC3E}">
        <p14:creationId xmlns:p14="http://schemas.microsoft.com/office/powerpoint/2010/main" val="6573227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68E8D08A-EDC1-256B-FAA3-DA32F297DF91}"/>
              </a:ext>
            </a:extLst>
          </p:cNvPr>
          <p:cNvSpPr txBox="1">
            <a:spLocks/>
          </p:cNvSpPr>
          <p:nvPr/>
        </p:nvSpPr>
        <p:spPr>
          <a:xfrm>
            <a:off x="394515" y="434398"/>
            <a:ext cx="11075930" cy="773762"/>
          </a:xfrm>
          <a:prstGeom prst="rect">
            <a:avLst/>
          </a:prstGeom>
        </p:spPr>
        <p:txBody>
          <a:bodyPr vert="horz" lIns="91440" tIns="45720" rIns="91440" bIns="45720" rtlCol="0" anchor="ctr">
            <a:noAutofit/>
          </a:bodyPr>
          <a:lstStyle>
            <a:lvl1pPr>
              <a:lnSpc>
                <a:spcPct val="90000"/>
              </a:lnSpc>
              <a:spcBef>
                <a:spcPct val="0"/>
              </a:spcBef>
              <a:buNone/>
              <a:defRPr sz="3200">
                <a:latin typeface="Calibri Regular"/>
                <a:ea typeface="+mj-ea"/>
                <a:cs typeface="+mj-cs"/>
              </a:defRPr>
            </a:lvl1pPr>
          </a:lstStyle>
          <a:p>
            <a:pPr>
              <a:defRPr/>
            </a:pPr>
            <a:r>
              <a:rPr lang="ru-RU" sz="2800" b="1" dirty="0">
                <a:solidFill>
                  <a:srgbClr val="7030A0"/>
                </a:solidFill>
                <a:latin typeface="+mj-lt"/>
              </a:rPr>
              <a:t>Комплекс пищевых волокон </a:t>
            </a:r>
            <a:r>
              <a:rPr lang="en-US" sz="2800" b="1" dirty="0">
                <a:solidFill>
                  <a:srgbClr val="7030A0"/>
                </a:solidFill>
                <a:latin typeface="+mj-lt"/>
              </a:rPr>
              <a:t>MF6</a:t>
            </a:r>
          </a:p>
        </p:txBody>
      </p:sp>
      <p:grpSp>
        <p:nvGrpSpPr>
          <p:cNvPr id="6" name="Group 71">
            <a:extLst>
              <a:ext uri="{FF2B5EF4-FFF2-40B4-BE49-F238E27FC236}">
                <a16:creationId xmlns:a16="http://schemas.microsoft.com/office/drawing/2014/main" id="{BA2AAA76-E048-1272-7FBA-FC2841F29CFA}"/>
              </a:ext>
            </a:extLst>
          </p:cNvPr>
          <p:cNvGrpSpPr>
            <a:grpSpLocks/>
          </p:cNvGrpSpPr>
          <p:nvPr/>
        </p:nvGrpSpPr>
        <p:grpSpPr bwMode="auto">
          <a:xfrm>
            <a:off x="387282" y="1689242"/>
            <a:ext cx="5972178" cy="3030542"/>
            <a:chOff x="1183" y="1685"/>
            <a:chExt cx="3762" cy="1909"/>
          </a:xfrm>
        </p:grpSpPr>
        <p:sp>
          <p:nvSpPr>
            <p:cNvPr id="7" name="Text Box 72">
              <a:extLst>
                <a:ext uri="{FF2B5EF4-FFF2-40B4-BE49-F238E27FC236}">
                  <a16:creationId xmlns:a16="http://schemas.microsoft.com/office/drawing/2014/main" id="{0A2908A8-9959-EA42-3358-4D87B00BCCEB}"/>
                </a:ext>
              </a:extLst>
            </p:cNvPr>
            <p:cNvSpPr txBox="1">
              <a:spLocks noChangeArrowheads="1"/>
            </p:cNvSpPr>
            <p:nvPr/>
          </p:nvSpPr>
          <p:spPr bwMode="auto">
            <a:xfrm>
              <a:off x="1262" y="3249"/>
              <a:ext cx="929"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eaLnBrk="0" hangingPunct="0">
                <a:spcBef>
                  <a:spcPts val="400"/>
                </a:spcBef>
                <a:buClr>
                  <a:srgbClr val="B32C16"/>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eaLnBrk="0" hangingPunct="0">
                <a:spcBef>
                  <a:spcPts val="400"/>
                </a:spcBef>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9pPr>
            </a:lstStyle>
            <a:p>
              <a:pPr eaLnBrk="1" hangingPunct="1">
                <a:spcBef>
                  <a:spcPct val="0"/>
                </a:spcBef>
                <a:buClrTx/>
                <a:buSzTx/>
                <a:buFontTx/>
                <a:buNone/>
              </a:pPr>
              <a:r>
                <a:rPr lang="ru-RU" altLang="ru-RU" sz="1600">
                  <a:latin typeface="Calibri" panose="020F0502020204030204" pitchFamily="34" charset="0"/>
                  <a:ea typeface="Calibri" panose="020F0502020204030204" pitchFamily="34" charset="0"/>
                  <a:cs typeface="Calibri" panose="020F0502020204030204" pitchFamily="34" charset="0"/>
                </a:rPr>
                <a:t>олигофруктоза</a:t>
              </a:r>
              <a:endParaRPr lang="en-US" altLang="ru-RU" sz="1600">
                <a:latin typeface="Calibri" panose="020F0502020204030204" pitchFamily="34" charset="0"/>
                <a:ea typeface="Calibri" panose="020F0502020204030204" pitchFamily="34" charset="0"/>
                <a:cs typeface="Calibri" panose="020F0502020204030204" pitchFamily="34" charset="0"/>
              </a:endParaRPr>
            </a:p>
          </p:txBody>
        </p:sp>
        <p:sp>
          <p:nvSpPr>
            <p:cNvPr id="8" name="Text Box 73">
              <a:extLst>
                <a:ext uri="{FF2B5EF4-FFF2-40B4-BE49-F238E27FC236}">
                  <a16:creationId xmlns:a16="http://schemas.microsoft.com/office/drawing/2014/main" id="{E891AE72-1817-2977-E627-975D1006E1AA}"/>
                </a:ext>
              </a:extLst>
            </p:cNvPr>
            <p:cNvSpPr txBox="1">
              <a:spLocks noChangeArrowheads="1"/>
            </p:cNvSpPr>
            <p:nvPr/>
          </p:nvSpPr>
          <p:spPr bwMode="auto">
            <a:xfrm>
              <a:off x="2766" y="1685"/>
              <a:ext cx="765"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eaLnBrk="0" hangingPunct="0">
                <a:spcBef>
                  <a:spcPts val="400"/>
                </a:spcBef>
                <a:buClr>
                  <a:srgbClr val="B32C16"/>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eaLnBrk="0" hangingPunct="0">
                <a:spcBef>
                  <a:spcPts val="400"/>
                </a:spcBef>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9pPr>
            </a:lstStyle>
            <a:p>
              <a:pPr eaLnBrk="1" hangingPunct="1">
                <a:spcBef>
                  <a:spcPct val="0"/>
                </a:spcBef>
                <a:buClrTx/>
                <a:buSzTx/>
                <a:buFontTx/>
                <a:buNone/>
              </a:pPr>
              <a:r>
                <a:rPr lang="ru-RU" altLang="ru-RU" sz="1600" dirty="0" err="1">
                  <a:latin typeface="Calibri" panose="020F0502020204030204" pitchFamily="34" charset="0"/>
                  <a:ea typeface="Calibri" panose="020F0502020204030204" pitchFamily="34" charset="0"/>
                  <a:cs typeface="Calibri" panose="020F0502020204030204" pitchFamily="34" charset="0"/>
                </a:rPr>
                <a:t>гумиарабик</a:t>
              </a:r>
              <a:endParaRPr lang="en-US" altLang="ru-RU" sz="1600" dirty="0">
                <a:latin typeface="Calibri" panose="020F0502020204030204" pitchFamily="34" charset="0"/>
                <a:ea typeface="Calibri" panose="020F0502020204030204" pitchFamily="34" charset="0"/>
                <a:cs typeface="Calibri" panose="020F0502020204030204" pitchFamily="34" charset="0"/>
              </a:endParaRPr>
            </a:p>
          </p:txBody>
        </p:sp>
        <p:sp>
          <p:nvSpPr>
            <p:cNvPr id="9" name="Text Box 74">
              <a:extLst>
                <a:ext uri="{FF2B5EF4-FFF2-40B4-BE49-F238E27FC236}">
                  <a16:creationId xmlns:a16="http://schemas.microsoft.com/office/drawing/2014/main" id="{F7AA8146-D07B-6DEF-7A8F-4FA663CB1F97}"/>
                </a:ext>
              </a:extLst>
            </p:cNvPr>
            <p:cNvSpPr txBox="1">
              <a:spLocks noChangeArrowheads="1"/>
            </p:cNvSpPr>
            <p:nvPr/>
          </p:nvSpPr>
          <p:spPr bwMode="auto">
            <a:xfrm>
              <a:off x="1481" y="1958"/>
              <a:ext cx="513"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eaLnBrk="0" hangingPunct="0">
                <a:spcBef>
                  <a:spcPts val="400"/>
                </a:spcBef>
                <a:buClr>
                  <a:srgbClr val="B32C16"/>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eaLnBrk="0" hangingPunct="0">
                <a:spcBef>
                  <a:spcPts val="400"/>
                </a:spcBef>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9pPr>
            </a:lstStyle>
            <a:p>
              <a:pPr eaLnBrk="1" hangingPunct="1">
                <a:spcBef>
                  <a:spcPct val="0"/>
                </a:spcBef>
                <a:buClrTx/>
                <a:buSzTx/>
                <a:buFontTx/>
                <a:buNone/>
              </a:pPr>
              <a:r>
                <a:rPr lang="ru-RU" altLang="ru-RU" sz="1600">
                  <a:latin typeface="Calibri" panose="020F0502020204030204" pitchFamily="34" charset="0"/>
                  <a:ea typeface="Calibri" panose="020F0502020204030204" pitchFamily="34" charset="0"/>
                  <a:cs typeface="Calibri" panose="020F0502020204030204" pitchFamily="34" charset="0"/>
                </a:rPr>
                <a:t>инулин</a:t>
              </a:r>
            </a:p>
            <a:p>
              <a:pPr eaLnBrk="1" hangingPunct="1">
                <a:spcBef>
                  <a:spcPct val="0"/>
                </a:spcBef>
                <a:buClrTx/>
                <a:buSzTx/>
                <a:buFontTx/>
                <a:buNone/>
              </a:pPr>
              <a:endParaRPr lang="en-US" altLang="ru-RU" sz="1600">
                <a:latin typeface="Calibri" panose="020F0502020204030204" pitchFamily="34" charset="0"/>
                <a:ea typeface="Calibri" panose="020F0502020204030204" pitchFamily="34" charset="0"/>
                <a:cs typeface="Calibri" panose="020F0502020204030204" pitchFamily="34" charset="0"/>
              </a:endParaRPr>
            </a:p>
          </p:txBody>
        </p:sp>
        <p:sp>
          <p:nvSpPr>
            <p:cNvPr id="10" name="Text Box 75">
              <a:extLst>
                <a:ext uri="{FF2B5EF4-FFF2-40B4-BE49-F238E27FC236}">
                  <a16:creationId xmlns:a16="http://schemas.microsoft.com/office/drawing/2014/main" id="{543F3676-1210-9C93-A3B5-E19A180EE3C1}"/>
                </a:ext>
              </a:extLst>
            </p:cNvPr>
            <p:cNvSpPr txBox="1">
              <a:spLocks noChangeArrowheads="1"/>
            </p:cNvSpPr>
            <p:nvPr/>
          </p:nvSpPr>
          <p:spPr bwMode="auto">
            <a:xfrm>
              <a:off x="4060" y="2436"/>
              <a:ext cx="885"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eaLnBrk="0" hangingPunct="0">
                <a:spcBef>
                  <a:spcPts val="400"/>
                </a:spcBef>
                <a:buClr>
                  <a:srgbClr val="B32C16"/>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eaLnBrk="0" hangingPunct="0">
                <a:spcBef>
                  <a:spcPts val="400"/>
                </a:spcBef>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9pPr>
            </a:lstStyle>
            <a:p>
              <a:pPr eaLnBrk="1" hangingPunct="1">
                <a:spcBef>
                  <a:spcPct val="0"/>
                </a:spcBef>
                <a:buClrTx/>
                <a:buSzTx/>
                <a:buFontTx/>
                <a:buNone/>
              </a:pPr>
              <a:r>
                <a:rPr lang="ru-RU" altLang="ru-RU" sz="1600" dirty="0">
                  <a:latin typeface="Calibri" panose="020F0502020204030204" pitchFamily="34" charset="0"/>
                  <a:ea typeface="Calibri" panose="020F0502020204030204" pitchFamily="34" charset="0"/>
                  <a:cs typeface="Calibri" panose="020F0502020204030204" pitchFamily="34" charset="0"/>
                </a:rPr>
                <a:t>резистентный</a:t>
              </a:r>
            </a:p>
            <a:p>
              <a:pPr eaLnBrk="1" hangingPunct="1">
                <a:spcBef>
                  <a:spcPct val="0"/>
                </a:spcBef>
                <a:buClrTx/>
                <a:buSzTx/>
                <a:buFontTx/>
                <a:buNone/>
              </a:pPr>
              <a:r>
                <a:rPr lang="ru-RU" altLang="ru-RU" sz="1600" dirty="0">
                  <a:latin typeface="Calibri" panose="020F0502020204030204" pitchFamily="34" charset="0"/>
                  <a:ea typeface="Calibri" panose="020F0502020204030204" pitchFamily="34" charset="0"/>
                  <a:cs typeface="Calibri" panose="020F0502020204030204" pitchFamily="34" charset="0"/>
                </a:rPr>
                <a:t>крахмал</a:t>
              </a:r>
              <a:endParaRPr lang="en-US" altLang="ru-RU" sz="1600" dirty="0">
                <a:latin typeface="Calibri" panose="020F0502020204030204" pitchFamily="34" charset="0"/>
                <a:ea typeface="Calibri" panose="020F0502020204030204" pitchFamily="34" charset="0"/>
                <a:cs typeface="Calibri" panose="020F0502020204030204" pitchFamily="34" charset="0"/>
              </a:endParaRPr>
            </a:p>
          </p:txBody>
        </p:sp>
        <p:sp>
          <p:nvSpPr>
            <p:cNvPr id="11" name="Text Box 76">
              <a:extLst>
                <a:ext uri="{FF2B5EF4-FFF2-40B4-BE49-F238E27FC236}">
                  <a16:creationId xmlns:a16="http://schemas.microsoft.com/office/drawing/2014/main" id="{44B7D1AA-ABB7-4E69-DAEE-89CF2DACC33E}"/>
                </a:ext>
              </a:extLst>
            </p:cNvPr>
            <p:cNvSpPr txBox="1">
              <a:spLocks noChangeArrowheads="1"/>
            </p:cNvSpPr>
            <p:nvPr/>
          </p:nvSpPr>
          <p:spPr bwMode="auto">
            <a:xfrm>
              <a:off x="1183" y="2460"/>
              <a:ext cx="913"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eaLnBrk="0" hangingPunct="0">
                <a:spcBef>
                  <a:spcPts val="400"/>
                </a:spcBef>
                <a:buClr>
                  <a:srgbClr val="B32C16"/>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eaLnBrk="0" hangingPunct="0">
                <a:spcBef>
                  <a:spcPts val="400"/>
                </a:spcBef>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lgn="r" eaLnBrk="1" hangingPunct="1">
                <a:spcBef>
                  <a:spcPct val="0"/>
                </a:spcBef>
                <a:buClrTx/>
                <a:buSzTx/>
                <a:buFontTx/>
                <a:buNone/>
              </a:pPr>
              <a:r>
                <a:rPr lang="ru-RU" altLang="ru-RU" sz="1600">
                  <a:latin typeface="Calibri" panose="020F0502020204030204" pitchFamily="34" charset="0"/>
                  <a:ea typeface="Calibri" panose="020F0502020204030204" pitchFamily="34" charset="0"/>
                  <a:cs typeface="Calibri" panose="020F0502020204030204" pitchFamily="34" charset="0"/>
                </a:rPr>
                <a:t>полисахариды</a:t>
              </a:r>
            </a:p>
            <a:p>
              <a:pPr algn="r" eaLnBrk="1" hangingPunct="1">
                <a:spcBef>
                  <a:spcPct val="0"/>
                </a:spcBef>
                <a:buClrTx/>
                <a:buSzTx/>
                <a:buFontTx/>
                <a:buNone/>
              </a:pPr>
              <a:r>
                <a:rPr lang="ru-RU" altLang="ru-RU" sz="1600">
                  <a:latin typeface="Calibri" panose="020F0502020204030204" pitchFamily="34" charset="0"/>
                  <a:ea typeface="Calibri" panose="020F0502020204030204" pitchFamily="34" charset="0"/>
                  <a:cs typeface="Calibri" panose="020F0502020204030204" pitchFamily="34" charset="0"/>
                </a:rPr>
                <a:t>сои</a:t>
              </a:r>
              <a:endParaRPr lang="en-US" altLang="ru-RU" sz="1600">
                <a:latin typeface="Calibri" panose="020F0502020204030204" pitchFamily="34" charset="0"/>
                <a:ea typeface="Calibri" panose="020F0502020204030204" pitchFamily="34" charset="0"/>
                <a:cs typeface="Calibri" panose="020F0502020204030204" pitchFamily="34" charset="0"/>
              </a:endParaRPr>
            </a:p>
          </p:txBody>
        </p:sp>
        <p:sp>
          <p:nvSpPr>
            <p:cNvPr id="12" name="Text Box 77">
              <a:extLst>
                <a:ext uri="{FF2B5EF4-FFF2-40B4-BE49-F238E27FC236}">
                  <a16:creationId xmlns:a16="http://schemas.microsoft.com/office/drawing/2014/main" id="{67CD530B-813B-DF57-6B16-8EE7AD898E6B}"/>
                </a:ext>
              </a:extLst>
            </p:cNvPr>
            <p:cNvSpPr txBox="1">
              <a:spLocks noChangeArrowheads="1"/>
            </p:cNvSpPr>
            <p:nvPr/>
          </p:nvSpPr>
          <p:spPr bwMode="auto">
            <a:xfrm>
              <a:off x="3341" y="3381"/>
              <a:ext cx="719"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eaLnBrk="0" hangingPunct="0">
                <a:spcBef>
                  <a:spcPts val="400"/>
                </a:spcBef>
                <a:buClr>
                  <a:srgbClr val="B32C16"/>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eaLnBrk="0" hangingPunct="0">
                <a:spcBef>
                  <a:spcPts val="400"/>
                </a:spcBef>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9pPr>
            </a:lstStyle>
            <a:p>
              <a:pPr eaLnBrk="1" hangingPunct="1">
                <a:spcBef>
                  <a:spcPct val="0"/>
                </a:spcBef>
                <a:buClrTx/>
                <a:buSzTx/>
                <a:buFontTx/>
                <a:buNone/>
              </a:pPr>
              <a:r>
                <a:rPr lang="ru-RU" altLang="ru-RU" sz="1600" dirty="0">
                  <a:latin typeface="Calibri" panose="020F0502020204030204" pitchFamily="34" charset="0"/>
                  <a:ea typeface="Calibri" panose="020F0502020204030204" pitchFamily="34" charset="0"/>
                  <a:cs typeface="Calibri" panose="020F0502020204030204" pitchFamily="34" charset="0"/>
                </a:rPr>
                <a:t>целлюлоза</a:t>
              </a:r>
              <a:endParaRPr lang="en-US" altLang="ru-RU" sz="1600" dirty="0">
                <a:latin typeface="Calibri" panose="020F0502020204030204" pitchFamily="34" charset="0"/>
                <a:ea typeface="Calibri" panose="020F0502020204030204" pitchFamily="34" charset="0"/>
                <a:cs typeface="Calibri" panose="020F0502020204030204" pitchFamily="34" charset="0"/>
              </a:endParaRPr>
            </a:p>
          </p:txBody>
        </p:sp>
      </p:grpSp>
      <p:grpSp>
        <p:nvGrpSpPr>
          <p:cNvPr id="13" name="Group 103">
            <a:extLst>
              <a:ext uri="{FF2B5EF4-FFF2-40B4-BE49-F238E27FC236}">
                <a16:creationId xmlns:a16="http://schemas.microsoft.com/office/drawing/2014/main" id="{A5EB21BB-406F-923A-C3C8-1454A74207B7}"/>
              </a:ext>
            </a:extLst>
          </p:cNvPr>
          <p:cNvGrpSpPr>
            <a:grpSpLocks/>
          </p:cNvGrpSpPr>
          <p:nvPr/>
        </p:nvGrpSpPr>
        <p:grpSpPr bwMode="auto">
          <a:xfrm>
            <a:off x="1896994" y="1986101"/>
            <a:ext cx="3200401" cy="2927351"/>
            <a:chOff x="1945" y="1095"/>
            <a:chExt cx="2016" cy="1844"/>
          </a:xfrm>
        </p:grpSpPr>
        <p:sp>
          <p:nvSpPr>
            <p:cNvPr id="14" name="Freeform 5">
              <a:extLst>
                <a:ext uri="{FF2B5EF4-FFF2-40B4-BE49-F238E27FC236}">
                  <a16:creationId xmlns:a16="http://schemas.microsoft.com/office/drawing/2014/main" id="{718AF6A2-6741-13B5-0E79-3601CCA4D094}"/>
                </a:ext>
              </a:extLst>
            </p:cNvPr>
            <p:cNvSpPr>
              <a:spLocks/>
            </p:cNvSpPr>
            <p:nvPr/>
          </p:nvSpPr>
          <p:spPr bwMode="auto">
            <a:xfrm>
              <a:off x="1945" y="1095"/>
              <a:ext cx="767" cy="1345"/>
            </a:xfrm>
            <a:custGeom>
              <a:avLst/>
              <a:gdLst>
                <a:gd name="T0" fmla="*/ 655 w 767"/>
                <a:gd name="T1" fmla="*/ 310 h 1345"/>
                <a:gd name="T2" fmla="*/ 692 w 767"/>
                <a:gd name="T3" fmla="*/ 293 h 1345"/>
                <a:gd name="T4" fmla="*/ 713 w 767"/>
                <a:gd name="T5" fmla="*/ 264 h 1345"/>
                <a:gd name="T6" fmla="*/ 744 w 767"/>
                <a:gd name="T7" fmla="*/ 213 h 1345"/>
                <a:gd name="T8" fmla="*/ 763 w 767"/>
                <a:gd name="T9" fmla="*/ 160 h 1345"/>
                <a:gd name="T10" fmla="*/ 764 w 767"/>
                <a:gd name="T11" fmla="*/ 123 h 1345"/>
                <a:gd name="T12" fmla="*/ 746 w 767"/>
                <a:gd name="T13" fmla="*/ 75 h 1345"/>
                <a:gd name="T14" fmla="*/ 689 w 767"/>
                <a:gd name="T15" fmla="*/ 52 h 1345"/>
                <a:gd name="T16" fmla="*/ 625 w 767"/>
                <a:gd name="T17" fmla="*/ 51 h 1345"/>
                <a:gd name="T18" fmla="*/ 545 w 767"/>
                <a:gd name="T19" fmla="*/ 21 h 1345"/>
                <a:gd name="T20" fmla="*/ 457 w 767"/>
                <a:gd name="T21" fmla="*/ 14 h 1345"/>
                <a:gd name="T22" fmla="*/ 332 w 767"/>
                <a:gd name="T23" fmla="*/ 2 h 1345"/>
                <a:gd name="T24" fmla="*/ 227 w 767"/>
                <a:gd name="T25" fmla="*/ 11 h 1345"/>
                <a:gd name="T26" fmla="*/ 155 w 767"/>
                <a:gd name="T27" fmla="*/ 54 h 1345"/>
                <a:gd name="T28" fmla="*/ 111 w 767"/>
                <a:gd name="T29" fmla="*/ 153 h 1345"/>
                <a:gd name="T30" fmla="*/ 120 w 767"/>
                <a:gd name="T31" fmla="*/ 264 h 1345"/>
                <a:gd name="T32" fmla="*/ 159 w 767"/>
                <a:gd name="T33" fmla="*/ 349 h 1345"/>
                <a:gd name="T34" fmla="*/ 168 w 767"/>
                <a:gd name="T35" fmla="*/ 410 h 1345"/>
                <a:gd name="T36" fmla="*/ 163 w 767"/>
                <a:gd name="T37" fmla="*/ 485 h 1345"/>
                <a:gd name="T38" fmla="*/ 126 w 767"/>
                <a:gd name="T39" fmla="*/ 552 h 1345"/>
                <a:gd name="T40" fmla="*/ 116 w 767"/>
                <a:gd name="T41" fmla="*/ 639 h 1345"/>
                <a:gd name="T42" fmla="*/ 86 w 767"/>
                <a:gd name="T43" fmla="*/ 714 h 1345"/>
                <a:gd name="T44" fmla="*/ 68 w 767"/>
                <a:gd name="T45" fmla="*/ 801 h 1345"/>
                <a:gd name="T46" fmla="*/ 39 w 767"/>
                <a:gd name="T47" fmla="*/ 880 h 1345"/>
                <a:gd name="T48" fmla="*/ 14 w 767"/>
                <a:gd name="T49" fmla="*/ 947 h 1345"/>
                <a:gd name="T50" fmla="*/ 26 w 767"/>
                <a:gd name="T51" fmla="*/ 1019 h 1345"/>
                <a:gd name="T52" fmla="*/ 0 w 767"/>
                <a:gd name="T53" fmla="*/ 1115 h 1345"/>
                <a:gd name="T54" fmla="*/ 25 w 767"/>
                <a:gd name="T55" fmla="*/ 1190 h 1345"/>
                <a:gd name="T56" fmla="*/ 84 w 767"/>
                <a:gd name="T57" fmla="*/ 1226 h 1345"/>
                <a:gd name="T58" fmla="*/ 126 w 767"/>
                <a:gd name="T59" fmla="*/ 1271 h 1345"/>
                <a:gd name="T60" fmla="*/ 181 w 767"/>
                <a:gd name="T61" fmla="*/ 1271 h 1345"/>
                <a:gd name="T62" fmla="*/ 227 w 767"/>
                <a:gd name="T63" fmla="*/ 1270 h 1345"/>
                <a:gd name="T64" fmla="*/ 263 w 767"/>
                <a:gd name="T65" fmla="*/ 1308 h 1345"/>
                <a:gd name="T66" fmla="*/ 279 w 767"/>
                <a:gd name="T67" fmla="*/ 1340 h 1345"/>
                <a:gd name="T68" fmla="*/ 306 w 767"/>
                <a:gd name="T69" fmla="*/ 1343 h 1345"/>
                <a:gd name="T70" fmla="*/ 292 w 767"/>
                <a:gd name="T71" fmla="*/ 1320 h 1345"/>
                <a:gd name="T72" fmla="*/ 276 w 767"/>
                <a:gd name="T73" fmla="*/ 1285 h 1345"/>
                <a:gd name="T74" fmla="*/ 274 w 767"/>
                <a:gd name="T75" fmla="*/ 1239 h 1345"/>
                <a:gd name="T76" fmla="*/ 275 w 767"/>
                <a:gd name="T77" fmla="*/ 1211 h 1345"/>
                <a:gd name="T78" fmla="*/ 329 w 767"/>
                <a:gd name="T79" fmla="*/ 1190 h 1345"/>
                <a:gd name="T80" fmla="*/ 383 w 767"/>
                <a:gd name="T81" fmla="*/ 1189 h 1345"/>
                <a:gd name="T82" fmla="*/ 443 w 767"/>
                <a:gd name="T83" fmla="*/ 1212 h 1345"/>
                <a:gd name="T84" fmla="*/ 483 w 767"/>
                <a:gd name="T85" fmla="*/ 1213 h 1345"/>
                <a:gd name="T86" fmla="*/ 507 w 767"/>
                <a:gd name="T87" fmla="*/ 1181 h 1345"/>
                <a:gd name="T88" fmla="*/ 504 w 767"/>
                <a:gd name="T89" fmla="*/ 1141 h 1345"/>
                <a:gd name="T90" fmla="*/ 483 w 767"/>
                <a:gd name="T91" fmla="*/ 1123 h 1345"/>
                <a:gd name="T92" fmla="*/ 425 w 767"/>
                <a:gd name="T93" fmla="*/ 1105 h 1345"/>
                <a:gd name="T94" fmla="*/ 441 w 767"/>
                <a:gd name="T95" fmla="*/ 1054 h 1345"/>
                <a:gd name="T96" fmla="*/ 427 w 767"/>
                <a:gd name="T97" fmla="*/ 1005 h 1345"/>
                <a:gd name="T98" fmla="*/ 436 w 767"/>
                <a:gd name="T99" fmla="*/ 935 h 1345"/>
                <a:gd name="T100" fmla="*/ 396 w 767"/>
                <a:gd name="T101" fmla="*/ 851 h 1345"/>
                <a:gd name="T102" fmla="*/ 435 w 767"/>
                <a:gd name="T103" fmla="*/ 772 h 1345"/>
                <a:gd name="T104" fmla="*/ 439 w 767"/>
                <a:gd name="T105" fmla="*/ 682 h 1345"/>
                <a:gd name="T106" fmla="*/ 483 w 767"/>
                <a:gd name="T107" fmla="*/ 606 h 1345"/>
                <a:gd name="T108" fmla="*/ 488 w 767"/>
                <a:gd name="T109" fmla="*/ 546 h 1345"/>
                <a:gd name="T110" fmla="*/ 499 w 767"/>
                <a:gd name="T111" fmla="*/ 461 h 1345"/>
                <a:gd name="T112" fmla="*/ 501 w 767"/>
                <a:gd name="T113" fmla="*/ 360 h 1345"/>
                <a:gd name="T114" fmla="*/ 503 w 767"/>
                <a:gd name="T115" fmla="*/ 287 h 1345"/>
                <a:gd name="T116" fmla="*/ 568 w 767"/>
                <a:gd name="T117" fmla="*/ 305 h 1345"/>
                <a:gd name="T118" fmla="*/ 604 w 767"/>
                <a:gd name="T119" fmla="*/ 303 h 1345"/>
                <a:gd name="T120" fmla="*/ 637 w 767"/>
                <a:gd name="T121" fmla="*/ 314 h 134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67"/>
                <a:gd name="T184" fmla="*/ 0 h 1345"/>
                <a:gd name="T185" fmla="*/ 767 w 767"/>
                <a:gd name="T186" fmla="*/ 1345 h 134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67" h="1345">
                  <a:moveTo>
                    <a:pt x="637" y="314"/>
                  </a:moveTo>
                  <a:lnTo>
                    <a:pt x="655" y="310"/>
                  </a:lnTo>
                  <a:lnTo>
                    <a:pt x="673" y="307"/>
                  </a:lnTo>
                  <a:lnTo>
                    <a:pt x="692" y="293"/>
                  </a:lnTo>
                  <a:lnTo>
                    <a:pt x="703" y="281"/>
                  </a:lnTo>
                  <a:lnTo>
                    <a:pt x="713" y="264"/>
                  </a:lnTo>
                  <a:lnTo>
                    <a:pt x="724" y="233"/>
                  </a:lnTo>
                  <a:lnTo>
                    <a:pt x="744" y="213"/>
                  </a:lnTo>
                  <a:lnTo>
                    <a:pt x="758" y="190"/>
                  </a:lnTo>
                  <a:lnTo>
                    <a:pt x="763" y="160"/>
                  </a:lnTo>
                  <a:lnTo>
                    <a:pt x="767" y="133"/>
                  </a:lnTo>
                  <a:lnTo>
                    <a:pt x="764" y="123"/>
                  </a:lnTo>
                  <a:lnTo>
                    <a:pt x="758" y="94"/>
                  </a:lnTo>
                  <a:lnTo>
                    <a:pt x="746" y="75"/>
                  </a:lnTo>
                  <a:lnTo>
                    <a:pt x="727" y="65"/>
                  </a:lnTo>
                  <a:lnTo>
                    <a:pt x="689" y="52"/>
                  </a:lnTo>
                  <a:lnTo>
                    <a:pt x="655" y="47"/>
                  </a:lnTo>
                  <a:lnTo>
                    <a:pt x="625" y="51"/>
                  </a:lnTo>
                  <a:lnTo>
                    <a:pt x="593" y="34"/>
                  </a:lnTo>
                  <a:lnTo>
                    <a:pt x="545" y="21"/>
                  </a:lnTo>
                  <a:lnTo>
                    <a:pt x="492" y="14"/>
                  </a:lnTo>
                  <a:lnTo>
                    <a:pt x="457" y="14"/>
                  </a:lnTo>
                  <a:lnTo>
                    <a:pt x="414" y="21"/>
                  </a:lnTo>
                  <a:lnTo>
                    <a:pt x="332" y="2"/>
                  </a:lnTo>
                  <a:lnTo>
                    <a:pt x="270" y="0"/>
                  </a:lnTo>
                  <a:lnTo>
                    <a:pt x="227" y="11"/>
                  </a:lnTo>
                  <a:lnTo>
                    <a:pt x="190" y="25"/>
                  </a:lnTo>
                  <a:lnTo>
                    <a:pt x="155" y="54"/>
                  </a:lnTo>
                  <a:lnTo>
                    <a:pt x="128" y="94"/>
                  </a:lnTo>
                  <a:lnTo>
                    <a:pt x="111" y="153"/>
                  </a:lnTo>
                  <a:lnTo>
                    <a:pt x="111" y="211"/>
                  </a:lnTo>
                  <a:lnTo>
                    <a:pt x="120" y="264"/>
                  </a:lnTo>
                  <a:lnTo>
                    <a:pt x="137" y="310"/>
                  </a:lnTo>
                  <a:lnTo>
                    <a:pt x="159" y="349"/>
                  </a:lnTo>
                  <a:lnTo>
                    <a:pt x="180" y="373"/>
                  </a:lnTo>
                  <a:lnTo>
                    <a:pt x="168" y="410"/>
                  </a:lnTo>
                  <a:lnTo>
                    <a:pt x="159" y="447"/>
                  </a:lnTo>
                  <a:lnTo>
                    <a:pt x="163" y="485"/>
                  </a:lnTo>
                  <a:lnTo>
                    <a:pt x="142" y="519"/>
                  </a:lnTo>
                  <a:lnTo>
                    <a:pt x="126" y="552"/>
                  </a:lnTo>
                  <a:lnTo>
                    <a:pt x="117" y="602"/>
                  </a:lnTo>
                  <a:lnTo>
                    <a:pt x="116" y="639"/>
                  </a:lnTo>
                  <a:lnTo>
                    <a:pt x="121" y="673"/>
                  </a:lnTo>
                  <a:lnTo>
                    <a:pt x="86" y="714"/>
                  </a:lnTo>
                  <a:lnTo>
                    <a:pt x="73" y="765"/>
                  </a:lnTo>
                  <a:lnTo>
                    <a:pt x="68" y="801"/>
                  </a:lnTo>
                  <a:lnTo>
                    <a:pt x="73" y="844"/>
                  </a:lnTo>
                  <a:lnTo>
                    <a:pt x="39" y="880"/>
                  </a:lnTo>
                  <a:lnTo>
                    <a:pt x="25" y="907"/>
                  </a:lnTo>
                  <a:lnTo>
                    <a:pt x="14" y="947"/>
                  </a:lnTo>
                  <a:lnTo>
                    <a:pt x="16" y="993"/>
                  </a:lnTo>
                  <a:lnTo>
                    <a:pt x="26" y="1019"/>
                  </a:lnTo>
                  <a:lnTo>
                    <a:pt x="7" y="1058"/>
                  </a:lnTo>
                  <a:lnTo>
                    <a:pt x="0" y="1115"/>
                  </a:lnTo>
                  <a:lnTo>
                    <a:pt x="7" y="1158"/>
                  </a:lnTo>
                  <a:lnTo>
                    <a:pt x="25" y="1190"/>
                  </a:lnTo>
                  <a:lnTo>
                    <a:pt x="46" y="1211"/>
                  </a:lnTo>
                  <a:lnTo>
                    <a:pt x="84" y="1226"/>
                  </a:lnTo>
                  <a:lnTo>
                    <a:pt x="110" y="1258"/>
                  </a:lnTo>
                  <a:lnTo>
                    <a:pt x="126" y="1271"/>
                  </a:lnTo>
                  <a:lnTo>
                    <a:pt x="152" y="1276"/>
                  </a:lnTo>
                  <a:lnTo>
                    <a:pt x="181" y="1271"/>
                  </a:lnTo>
                  <a:lnTo>
                    <a:pt x="217" y="1258"/>
                  </a:lnTo>
                  <a:lnTo>
                    <a:pt x="227" y="1270"/>
                  </a:lnTo>
                  <a:lnTo>
                    <a:pt x="245" y="1281"/>
                  </a:lnTo>
                  <a:lnTo>
                    <a:pt x="263" y="1308"/>
                  </a:lnTo>
                  <a:lnTo>
                    <a:pt x="268" y="1327"/>
                  </a:lnTo>
                  <a:lnTo>
                    <a:pt x="279" y="1340"/>
                  </a:lnTo>
                  <a:lnTo>
                    <a:pt x="292" y="1345"/>
                  </a:lnTo>
                  <a:lnTo>
                    <a:pt x="306" y="1343"/>
                  </a:lnTo>
                  <a:lnTo>
                    <a:pt x="308" y="1330"/>
                  </a:lnTo>
                  <a:lnTo>
                    <a:pt x="292" y="1320"/>
                  </a:lnTo>
                  <a:lnTo>
                    <a:pt x="281" y="1308"/>
                  </a:lnTo>
                  <a:lnTo>
                    <a:pt x="276" y="1285"/>
                  </a:lnTo>
                  <a:lnTo>
                    <a:pt x="279" y="1268"/>
                  </a:lnTo>
                  <a:lnTo>
                    <a:pt x="274" y="1239"/>
                  </a:lnTo>
                  <a:lnTo>
                    <a:pt x="263" y="1226"/>
                  </a:lnTo>
                  <a:lnTo>
                    <a:pt x="275" y="1211"/>
                  </a:lnTo>
                  <a:lnTo>
                    <a:pt x="295" y="1197"/>
                  </a:lnTo>
                  <a:lnTo>
                    <a:pt x="329" y="1190"/>
                  </a:lnTo>
                  <a:lnTo>
                    <a:pt x="356" y="1185"/>
                  </a:lnTo>
                  <a:lnTo>
                    <a:pt x="383" y="1189"/>
                  </a:lnTo>
                  <a:lnTo>
                    <a:pt x="412" y="1201"/>
                  </a:lnTo>
                  <a:lnTo>
                    <a:pt x="443" y="1212"/>
                  </a:lnTo>
                  <a:lnTo>
                    <a:pt x="466" y="1218"/>
                  </a:lnTo>
                  <a:lnTo>
                    <a:pt x="483" y="1213"/>
                  </a:lnTo>
                  <a:lnTo>
                    <a:pt x="496" y="1201"/>
                  </a:lnTo>
                  <a:lnTo>
                    <a:pt x="507" y="1181"/>
                  </a:lnTo>
                  <a:lnTo>
                    <a:pt x="508" y="1159"/>
                  </a:lnTo>
                  <a:lnTo>
                    <a:pt x="504" y="1141"/>
                  </a:lnTo>
                  <a:lnTo>
                    <a:pt x="492" y="1128"/>
                  </a:lnTo>
                  <a:lnTo>
                    <a:pt x="483" y="1123"/>
                  </a:lnTo>
                  <a:lnTo>
                    <a:pt x="460" y="1116"/>
                  </a:lnTo>
                  <a:lnTo>
                    <a:pt x="425" y="1105"/>
                  </a:lnTo>
                  <a:lnTo>
                    <a:pt x="433" y="1086"/>
                  </a:lnTo>
                  <a:lnTo>
                    <a:pt x="441" y="1054"/>
                  </a:lnTo>
                  <a:lnTo>
                    <a:pt x="436" y="1029"/>
                  </a:lnTo>
                  <a:lnTo>
                    <a:pt x="427" y="1005"/>
                  </a:lnTo>
                  <a:lnTo>
                    <a:pt x="439" y="969"/>
                  </a:lnTo>
                  <a:lnTo>
                    <a:pt x="436" y="935"/>
                  </a:lnTo>
                  <a:lnTo>
                    <a:pt x="425" y="897"/>
                  </a:lnTo>
                  <a:lnTo>
                    <a:pt x="396" y="851"/>
                  </a:lnTo>
                  <a:lnTo>
                    <a:pt x="420" y="815"/>
                  </a:lnTo>
                  <a:lnTo>
                    <a:pt x="435" y="772"/>
                  </a:lnTo>
                  <a:lnTo>
                    <a:pt x="443" y="719"/>
                  </a:lnTo>
                  <a:lnTo>
                    <a:pt x="439" y="682"/>
                  </a:lnTo>
                  <a:lnTo>
                    <a:pt x="469" y="647"/>
                  </a:lnTo>
                  <a:lnTo>
                    <a:pt x="483" y="606"/>
                  </a:lnTo>
                  <a:lnTo>
                    <a:pt x="488" y="565"/>
                  </a:lnTo>
                  <a:lnTo>
                    <a:pt x="488" y="546"/>
                  </a:lnTo>
                  <a:lnTo>
                    <a:pt x="480" y="500"/>
                  </a:lnTo>
                  <a:lnTo>
                    <a:pt x="499" y="461"/>
                  </a:lnTo>
                  <a:lnTo>
                    <a:pt x="508" y="410"/>
                  </a:lnTo>
                  <a:lnTo>
                    <a:pt x="501" y="360"/>
                  </a:lnTo>
                  <a:lnTo>
                    <a:pt x="482" y="310"/>
                  </a:lnTo>
                  <a:lnTo>
                    <a:pt x="503" y="287"/>
                  </a:lnTo>
                  <a:lnTo>
                    <a:pt x="538" y="298"/>
                  </a:lnTo>
                  <a:lnTo>
                    <a:pt x="568" y="305"/>
                  </a:lnTo>
                  <a:lnTo>
                    <a:pt x="593" y="307"/>
                  </a:lnTo>
                  <a:lnTo>
                    <a:pt x="604" y="303"/>
                  </a:lnTo>
                  <a:lnTo>
                    <a:pt x="621" y="314"/>
                  </a:lnTo>
                  <a:lnTo>
                    <a:pt x="637" y="314"/>
                  </a:lnTo>
                  <a:close/>
                </a:path>
              </a:pathLst>
            </a:custGeom>
            <a:gradFill rotWithShape="1">
              <a:gsLst>
                <a:gs pos="0">
                  <a:srgbClr val="E77105"/>
                </a:gs>
                <a:gs pos="100000">
                  <a:srgbClr val="F8981D"/>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5" name="Freeform 6">
              <a:extLst>
                <a:ext uri="{FF2B5EF4-FFF2-40B4-BE49-F238E27FC236}">
                  <a16:creationId xmlns:a16="http://schemas.microsoft.com/office/drawing/2014/main" id="{13A05BD7-C52C-6A3B-5195-1102D3074DEA}"/>
                </a:ext>
              </a:extLst>
            </p:cNvPr>
            <p:cNvSpPr>
              <a:spLocks/>
            </p:cNvSpPr>
            <p:nvPr/>
          </p:nvSpPr>
          <p:spPr bwMode="auto">
            <a:xfrm>
              <a:off x="2155" y="1293"/>
              <a:ext cx="293" cy="89"/>
            </a:xfrm>
            <a:custGeom>
              <a:avLst/>
              <a:gdLst>
                <a:gd name="T0" fmla="*/ 293 w 293"/>
                <a:gd name="T1" fmla="*/ 89 h 89"/>
                <a:gd name="T2" fmla="*/ 262 w 293"/>
                <a:gd name="T3" fmla="*/ 80 h 89"/>
                <a:gd name="T4" fmla="*/ 246 w 293"/>
                <a:gd name="T5" fmla="*/ 73 h 89"/>
                <a:gd name="T6" fmla="*/ 222 w 293"/>
                <a:gd name="T7" fmla="*/ 52 h 89"/>
                <a:gd name="T8" fmla="*/ 213 w 293"/>
                <a:gd name="T9" fmla="*/ 35 h 89"/>
                <a:gd name="T10" fmla="*/ 199 w 293"/>
                <a:gd name="T11" fmla="*/ 42 h 89"/>
                <a:gd name="T12" fmla="*/ 185 w 293"/>
                <a:gd name="T13" fmla="*/ 47 h 89"/>
                <a:gd name="T14" fmla="*/ 169 w 293"/>
                <a:gd name="T15" fmla="*/ 47 h 89"/>
                <a:gd name="T16" fmla="*/ 150 w 293"/>
                <a:gd name="T17" fmla="*/ 43 h 89"/>
                <a:gd name="T18" fmla="*/ 124 w 293"/>
                <a:gd name="T19" fmla="*/ 36 h 89"/>
                <a:gd name="T20" fmla="*/ 112 w 293"/>
                <a:gd name="T21" fmla="*/ 27 h 89"/>
                <a:gd name="T22" fmla="*/ 79 w 293"/>
                <a:gd name="T23" fmla="*/ 34 h 89"/>
                <a:gd name="T24" fmla="*/ 53 w 293"/>
                <a:gd name="T25" fmla="*/ 31 h 89"/>
                <a:gd name="T26" fmla="*/ 32 w 293"/>
                <a:gd name="T27" fmla="*/ 25 h 89"/>
                <a:gd name="T28" fmla="*/ 14 w 293"/>
                <a:gd name="T29" fmla="*/ 13 h 89"/>
                <a:gd name="T30" fmla="*/ 0 w 293"/>
                <a:gd name="T31" fmla="*/ 0 h 8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93"/>
                <a:gd name="T49" fmla="*/ 0 h 89"/>
                <a:gd name="T50" fmla="*/ 293 w 293"/>
                <a:gd name="T51" fmla="*/ 89 h 8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93" h="89">
                  <a:moveTo>
                    <a:pt x="293" y="89"/>
                  </a:moveTo>
                  <a:lnTo>
                    <a:pt x="262" y="80"/>
                  </a:lnTo>
                  <a:lnTo>
                    <a:pt x="246" y="73"/>
                  </a:lnTo>
                  <a:lnTo>
                    <a:pt x="222" y="52"/>
                  </a:lnTo>
                  <a:lnTo>
                    <a:pt x="213" y="35"/>
                  </a:lnTo>
                  <a:lnTo>
                    <a:pt x="199" y="42"/>
                  </a:lnTo>
                  <a:lnTo>
                    <a:pt x="185" y="47"/>
                  </a:lnTo>
                  <a:lnTo>
                    <a:pt x="169" y="47"/>
                  </a:lnTo>
                  <a:lnTo>
                    <a:pt x="150" y="43"/>
                  </a:lnTo>
                  <a:lnTo>
                    <a:pt x="124" y="36"/>
                  </a:lnTo>
                  <a:lnTo>
                    <a:pt x="112" y="27"/>
                  </a:lnTo>
                  <a:lnTo>
                    <a:pt x="79" y="34"/>
                  </a:lnTo>
                  <a:lnTo>
                    <a:pt x="53" y="31"/>
                  </a:lnTo>
                  <a:lnTo>
                    <a:pt x="32" y="25"/>
                  </a:lnTo>
                  <a:lnTo>
                    <a:pt x="14" y="13"/>
                  </a:lnTo>
                  <a:lnTo>
                    <a:pt x="0"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16" name="Freeform 7">
              <a:extLst>
                <a:ext uri="{FF2B5EF4-FFF2-40B4-BE49-F238E27FC236}">
                  <a16:creationId xmlns:a16="http://schemas.microsoft.com/office/drawing/2014/main" id="{F8E68C87-152E-577E-9253-7021F78B6E54}"/>
                </a:ext>
              </a:extLst>
            </p:cNvPr>
            <p:cNvSpPr>
              <a:spLocks/>
            </p:cNvSpPr>
            <p:nvPr/>
          </p:nvSpPr>
          <p:spPr bwMode="auto">
            <a:xfrm>
              <a:off x="2235" y="1254"/>
              <a:ext cx="31" cy="66"/>
            </a:xfrm>
            <a:custGeom>
              <a:avLst/>
              <a:gdLst>
                <a:gd name="T0" fmla="*/ 31 w 31"/>
                <a:gd name="T1" fmla="*/ 66 h 66"/>
                <a:gd name="T2" fmla="*/ 29 w 31"/>
                <a:gd name="T3" fmla="*/ 65 h 66"/>
                <a:gd name="T4" fmla="*/ 28 w 31"/>
                <a:gd name="T5" fmla="*/ 65 h 66"/>
                <a:gd name="T6" fmla="*/ 27 w 31"/>
                <a:gd name="T7" fmla="*/ 64 h 66"/>
                <a:gd name="T8" fmla="*/ 26 w 31"/>
                <a:gd name="T9" fmla="*/ 64 h 66"/>
                <a:gd name="T10" fmla="*/ 26 w 31"/>
                <a:gd name="T11" fmla="*/ 63 h 66"/>
                <a:gd name="T12" fmla="*/ 24 w 31"/>
                <a:gd name="T13" fmla="*/ 63 h 66"/>
                <a:gd name="T14" fmla="*/ 24 w 31"/>
                <a:gd name="T15" fmla="*/ 61 h 66"/>
                <a:gd name="T16" fmla="*/ 23 w 31"/>
                <a:gd name="T17" fmla="*/ 61 h 66"/>
                <a:gd name="T18" fmla="*/ 23 w 31"/>
                <a:gd name="T19" fmla="*/ 60 h 66"/>
                <a:gd name="T20" fmla="*/ 22 w 31"/>
                <a:gd name="T21" fmla="*/ 60 h 66"/>
                <a:gd name="T22" fmla="*/ 22 w 31"/>
                <a:gd name="T23" fmla="*/ 59 h 66"/>
                <a:gd name="T24" fmla="*/ 21 w 31"/>
                <a:gd name="T25" fmla="*/ 59 h 66"/>
                <a:gd name="T26" fmla="*/ 21 w 31"/>
                <a:gd name="T27" fmla="*/ 58 h 66"/>
                <a:gd name="T28" fmla="*/ 19 w 31"/>
                <a:gd name="T29" fmla="*/ 58 h 66"/>
                <a:gd name="T30" fmla="*/ 19 w 31"/>
                <a:gd name="T31" fmla="*/ 57 h 66"/>
                <a:gd name="T32" fmla="*/ 18 w 31"/>
                <a:gd name="T33" fmla="*/ 57 h 66"/>
                <a:gd name="T34" fmla="*/ 18 w 31"/>
                <a:gd name="T35" fmla="*/ 55 h 66"/>
                <a:gd name="T36" fmla="*/ 17 w 31"/>
                <a:gd name="T37" fmla="*/ 55 h 66"/>
                <a:gd name="T38" fmla="*/ 17 w 31"/>
                <a:gd name="T39" fmla="*/ 54 h 66"/>
                <a:gd name="T40" fmla="*/ 16 w 31"/>
                <a:gd name="T41" fmla="*/ 53 h 66"/>
                <a:gd name="T42" fmla="*/ 16 w 31"/>
                <a:gd name="T43" fmla="*/ 52 h 66"/>
                <a:gd name="T44" fmla="*/ 15 w 31"/>
                <a:gd name="T45" fmla="*/ 52 h 66"/>
                <a:gd name="T46" fmla="*/ 15 w 31"/>
                <a:gd name="T47" fmla="*/ 50 h 66"/>
                <a:gd name="T48" fmla="*/ 13 w 31"/>
                <a:gd name="T49" fmla="*/ 49 h 66"/>
                <a:gd name="T50" fmla="*/ 13 w 31"/>
                <a:gd name="T51" fmla="*/ 48 h 66"/>
                <a:gd name="T52" fmla="*/ 12 w 31"/>
                <a:gd name="T53" fmla="*/ 48 h 66"/>
                <a:gd name="T54" fmla="*/ 12 w 31"/>
                <a:gd name="T55" fmla="*/ 45 h 66"/>
                <a:gd name="T56" fmla="*/ 11 w 31"/>
                <a:gd name="T57" fmla="*/ 45 h 66"/>
                <a:gd name="T58" fmla="*/ 11 w 31"/>
                <a:gd name="T59" fmla="*/ 43 h 66"/>
                <a:gd name="T60" fmla="*/ 10 w 31"/>
                <a:gd name="T61" fmla="*/ 43 h 66"/>
                <a:gd name="T62" fmla="*/ 10 w 31"/>
                <a:gd name="T63" fmla="*/ 41 h 66"/>
                <a:gd name="T64" fmla="*/ 8 w 31"/>
                <a:gd name="T65" fmla="*/ 41 h 66"/>
                <a:gd name="T66" fmla="*/ 8 w 31"/>
                <a:gd name="T67" fmla="*/ 38 h 66"/>
                <a:gd name="T68" fmla="*/ 7 w 31"/>
                <a:gd name="T69" fmla="*/ 37 h 66"/>
                <a:gd name="T70" fmla="*/ 7 w 31"/>
                <a:gd name="T71" fmla="*/ 34 h 66"/>
                <a:gd name="T72" fmla="*/ 6 w 31"/>
                <a:gd name="T73" fmla="*/ 33 h 66"/>
                <a:gd name="T74" fmla="*/ 6 w 31"/>
                <a:gd name="T75" fmla="*/ 31 h 66"/>
                <a:gd name="T76" fmla="*/ 5 w 31"/>
                <a:gd name="T77" fmla="*/ 31 h 66"/>
                <a:gd name="T78" fmla="*/ 5 w 31"/>
                <a:gd name="T79" fmla="*/ 27 h 66"/>
                <a:gd name="T80" fmla="*/ 3 w 31"/>
                <a:gd name="T81" fmla="*/ 26 h 66"/>
                <a:gd name="T82" fmla="*/ 3 w 31"/>
                <a:gd name="T83" fmla="*/ 21 h 66"/>
                <a:gd name="T84" fmla="*/ 2 w 31"/>
                <a:gd name="T85" fmla="*/ 21 h 66"/>
                <a:gd name="T86" fmla="*/ 2 w 31"/>
                <a:gd name="T87" fmla="*/ 15 h 66"/>
                <a:gd name="T88" fmla="*/ 1 w 31"/>
                <a:gd name="T89" fmla="*/ 13 h 66"/>
                <a:gd name="T90" fmla="*/ 1 w 31"/>
                <a:gd name="T91" fmla="*/ 7 h 66"/>
                <a:gd name="T92" fmla="*/ 0 w 31"/>
                <a:gd name="T93" fmla="*/ 6 h 66"/>
                <a:gd name="T94" fmla="*/ 0 w 31"/>
                <a:gd name="T95" fmla="*/ 0 h 6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1"/>
                <a:gd name="T145" fmla="*/ 0 h 66"/>
                <a:gd name="T146" fmla="*/ 31 w 31"/>
                <a:gd name="T147" fmla="*/ 66 h 6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1" h="66">
                  <a:moveTo>
                    <a:pt x="31" y="66"/>
                  </a:moveTo>
                  <a:lnTo>
                    <a:pt x="29" y="65"/>
                  </a:lnTo>
                  <a:lnTo>
                    <a:pt x="28" y="65"/>
                  </a:lnTo>
                  <a:lnTo>
                    <a:pt x="27" y="64"/>
                  </a:lnTo>
                  <a:lnTo>
                    <a:pt x="26" y="64"/>
                  </a:lnTo>
                  <a:lnTo>
                    <a:pt x="26" y="63"/>
                  </a:lnTo>
                  <a:lnTo>
                    <a:pt x="24" y="63"/>
                  </a:lnTo>
                  <a:lnTo>
                    <a:pt x="24" y="61"/>
                  </a:lnTo>
                  <a:lnTo>
                    <a:pt x="23" y="61"/>
                  </a:lnTo>
                  <a:lnTo>
                    <a:pt x="23" y="60"/>
                  </a:lnTo>
                  <a:lnTo>
                    <a:pt x="22" y="60"/>
                  </a:lnTo>
                  <a:lnTo>
                    <a:pt x="22" y="59"/>
                  </a:lnTo>
                  <a:lnTo>
                    <a:pt x="21" y="59"/>
                  </a:lnTo>
                  <a:lnTo>
                    <a:pt x="21" y="58"/>
                  </a:lnTo>
                  <a:lnTo>
                    <a:pt x="19" y="58"/>
                  </a:lnTo>
                  <a:lnTo>
                    <a:pt x="19" y="57"/>
                  </a:lnTo>
                  <a:lnTo>
                    <a:pt x="18" y="57"/>
                  </a:lnTo>
                  <a:lnTo>
                    <a:pt x="18" y="55"/>
                  </a:lnTo>
                  <a:lnTo>
                    <a:pt x="17" y="55"/>
                  </a:lnTo>
                  <a:lnTo>
                    <a:pt x="17" y="54"/>
                  </a:lnTo>
                  <a:lnTo>
                    <a:pt x="16" y="53"/>
                  </a:lnTo>
                  <a:lnTo>
                    <a:pt x="16" y="52"/>
                  </a:lnTo>
                  <a:lnTo>
                    <a:pt x="15" y="52"/>
                  </a:lnTo>
                  <a:lnTo>
                    <a:pt x="15" y="50"/>
                  </a:lnTo>
                  <a:lnTo>
                    <a:pt x="13" y="49"/>
                  </a:lnTo>
                  <a:lnTo>
                    <a:pt x="13" y="48"/>
                  </a:lnTo>
                  <a:lnTo>
                    <a:pt x="12" y="48"/>
                  </a:lnTo>
                  <a:lnTo>
                    <a:pt x="12" y="45"/>
                  </a:lnTo>
                  <a:lnTo>
                    <a:pt x="11" y="45"/>
                  </a:lnTo>
                  <a:lnTo>
                    <a:pt x="11" y="43"/>
                  </a:lnTo>
                  <a:lnTo>
                    <a:pt x="10" y="43"/>
                  </a:lnTo>
                  <a:lnTo>
                    <a:pt x="10" y="41"/>
                  </a:lnTo>
                  <a:lnTo>
                    <a:pt x="8" y="41"/>
                  </a:lnTo>
                  <a:lnTo>
                    <a:pt x="8" y="38"/>
                  </a:lnTo>
                  <a:lnTo>
                    <a:pt x="7" y="37"/>
                  </a:lnTo>
                  <a:lnTo>
                    <a:pt x="7" y="34"/>
                  </a:lnTo>
                  <a:lnTo>
                    <a:pt x="6" y="33"/>
                  </a:lnTo>
                  <a:lnTo>
                    <a:pt x="6" y="31"/>
                  </a:lnTo>
                  <a:lnTo>
                    <a:pt x="5" y="31"/>
                  </a:lnTo>
                  <a:lnTo>
                    <a:pt x="5" y="27"/>
                  </a:lnTo>
                  <a:lnTo>
                    <a:pt x="3" y="26"/>
                  </a:lnTo>
                  <a:lnTo>
                    <a:pt x="3" y="21"/>
                  </a:lnTo>
                  <a:lnTo>
                    <a:pt x="2" y="21"/>
                  </a:lnTo>
                  <a:lnTo>
                    <a:pt x="2" y="15"/>
                  </a:lnTo>
                  <a:lnTo>
                    <a:pt x="1" y="13"/>
                  </a:lnTo>
                  <a:lnTo>
                    <a:pt x="1" y="7"/>
                  </a:lnTo>
                  <a:lnTo>
                    <a:pt x="0" y="6"/>
                  </a:lnTo>
                  <a:lnTo>
                    <a:pt x="0"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17" name="Freeform 8">
              <a:extLst>
                <a:ext uri="{FF2B5EF4-FFF2-40B4-BE49-F238E27FC236}">
                  <a16:creationId xmlns:a16="http://schemas.microsoft.com/office/drawing/2014/main" id="{DB33607A-E3CE-FC49-8CA3-91B495FCA275}"/>
                </a:ext>
              </a:extLst>
            </p:cNvPr>
            <p:cNvSpPr>
              <a:spLocks/>
            </p:cNvSpPr>
            <p:nvPr/>
          </p:nvSpPr>
          <p:spPr bwMode="auto">
            <a:xfrm>
              <a:off x="2352" y="1260"/>
              <a:ext cx="15" cy="70"/>
            </a:xfrm>
            <a:custGeom>
              <a:avLst/>
              <a:gdLst>
                <a:gd name="T0" fmla="*/ 15 w 15"/>
                <a:gd name="T1" fmla="*/ 70 h 70"/>
                <a:gd name="T2" fmla="*/ 13 w 15"/>
                <a:gd name="T3" fmla="*/ 69 h 70"/>
                <a:gd name="T4" fmla="*/ 13 w 15"/>
                <a:gd name="T5" fmla="*/ 68 h 70"/>
                <a:gd name="T6" fmla="*/ 12 w 15"/>
                <a:gd name="T7" fmla="*/ 68 h 70"/>
                <a:gd name="T8" fmla="*/ 12 w 15"/>
                <a:gd name="T9" fmla="*/ 67 h 70"/>
                <a:gd name="T10" fmla="*/ 11 w 15"/>
                <a:gd name="T11" fmla="*/ 67 h 70"/>
                <a:gd name="T12" fmla="*/ 11 w 15"/>
                <a:gd name="T13" fmla="*/ 65 h 70"/>
                <a:gd name="T14" fmla="*/ 10 w 15"/>
                <a:gd name="T15" fmla="*/ 64 h 70"/>
                <a:gd name="T16" fmla="*/ 10 w 15"/>
                <a:gd name="T17" fmla="*/ 63 h 70"/>
                <a:gd name="T18" fmla="*/ 9 w 15"/>
                <a:gd name="T19" fmla="*/ 63 h 70"/>
                <a:gd name="T20" fmla="*/ 9 w 15"/>
                <a:gd name="T21" fmla="*/ 62 h 70"/>
                <a:gd name="T22" fmla="*/ 7 w 15"/>
                <a:gd name="T23" fmla="*/ 60 h 70"/>
                <a:gd name="T24" fmla="*/ 7 w 15"/>
                <a:gd name="T25" fmla="*/ 59 h 70"/>
                <a:gd name="T26" fmla="*/ 6 w 15"/>
                <a:gd name="T27" fmla="*/ 58 h 70"/>
                <a:gd name="T28" fmla="*/ 6 w 15"/>
                <a:gd name="T29" fmla="*/ 57 h 70"/>
                <a:gd name="T30" fmla="*/ 5 w 15"/>
                <a:gd name="T31" fmla="*/ 55 h 70"/>
                <a:gd name="T32" fmla="*/ 5 w 15"/>
                <a:gd name="T33" fmla="*/ 53 h 70"/>
                <a:gd name="T34" fmla="*/ 4 w 15"/>
                <a:gd name="T35" fmla="*/ 53 h 70"/>
                <a:gd name="T36" fmla="*/ 4 w 15"/>
                <a:gd name="T37" fmla="*/ 49 h 70"/>
                <a:gd name="T38" fmla="*/ 2 w 15"/>
                <a:gd name="T39" fmla="*/ 48 h 70"/>
                <a:gd name="T40" fmla="*/ 2 w 15"/>
                <a:gd name="T41" fmla="*/ 44 h 70"/>
                <a:gd name="T42" fmla="*/ 1 w 15"/>
                <a:gd name="T43" fmla="*/ 43 h 70"/>
                <a:gd name="T44" fmla="*/ 1 w 15"/>
                <a:gd name="T45" fmla="*/ 36 h 70"/>
                <a:gd name="T46" fmla="*/ 0 w 15"/>
                <a:gd name="T47" fmla="*/ 36 h 70"/>
                <a:gd name="T48" fmla="*/ 0 w 15"/>
                <a:gd name="T49" fmla="*/ 20 h 70"/>
                <a:gd name="T50" fmla="*/ 1 w 15"/>
                <a:gd name="T51" fmla="*/ 20 h 70"/>
                <a:gd name="T52" fmla="*/ 1 w 15"/>
                <a:gd name="T53" fmla="*/ 10 h 70"/>
                <a:gd name="T54" fmla="*/ 2 w 15"/>
                <a:gd name="T55" fmla="*/ 9 h 70"/>
                <a:gd name="T56" fmla="*/ 2 w 15"/>
                <a:gd name="T57" fmla="*/ 4 h 70"/>
                <a:gd name="T58" fmla="*/ 4 w 15"/>
                <a:gd name="T59" fmla="*/ 3 h 70"/>
                <a:gd name="T60" fmla="*/ 4 w 15"/>
                <a:gd name="T61" fmla="*/ 0 h 7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5"/>
                <a:gd name="T94" fmla="*/ 0 h 70"/>
                <a:gd name="T95" fmla="*/ 15 w 15"/>
                <a:gd name="T96" fmla="*/ 70 h 7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5" h="70">
                  <a:moveTo>
                    <a:pt x="15" y="70"/>
                  </a:moveTo>
                  <a:lnTo>
                    <a:pt x="13" y="69"/>
                  </a:lnTo>
                  <a:lnTo>
                    <a:pt x="13" y="68"/>
                  </a:lnTo>
                  <a:lnTo>
                    <a:pt x="12" y="68"/>
                  </a:lnTo>
                  <a:lnTo>
                    <a:pt x="12" y="67"/>
                  </a:lnTo>
                  <a:lnTo>
                    <a:pt x="11" y="67"/>
                  </a:lnTo>
                  <a:lnTo>
                    <a:pt x="11" y="65"/>
                  </a:lnTo>
                  <a:lnTo>
                    <a:pt x="10" y="64"/>
                  </a:lnTo>
                  <a:lnTo>
                    <a:pt x="10" y="63"/>
                  </a:lnTo>
                  <a:lnTo>
                    <a:pt x="9" y="63"/>
                  </a:lnTo>
                  <a:lnTo>
                    <a:pt x="9" y="62"/>
                  </a:lnTo>
                  <a:lnTo>
                    <a:pt x="7" y="60"/>
                  </a:lnTo>
                  <a:lnTo>
                    <a:pt x="7" y="59"/>
                  </a:lnTo>
                  <a:lnTo>
                    <a:pt x="6" y="58"/>
                  </a:lnTo>
                  <a:lnTo>
                    <a:pt x="6" y="57"/>
                  </a:lnTo>
                  <a:lnTo>
                    <a:pt x="5" y="55"/>
                  </a:lnTo>
                  <a:lnTo>
                    <a:pt x="5" y="53"/>
                  </a:lnTo>
                  <a:lnTo>
                    <a:pt x="4" y="53"/>
                  </a:lnTo>
                  <a:lnTo>
                    <a:pt x="4" y="49"/>
                  </a:lnTo>
                  <a:lnTo>
                    <a:pt x="2" y="48"/>
                  </a:lnTo>
                  <a:lnTo>
                    <a:pt x="2" y="44"/>
                  </a:lnTo>
                  <a:lnTo>
                    <a:pt x="1" y="43"/>
                  </a:lnTo>
                  <a:lnTo>
                    <a:pt x="1" y="36"/>
                  </a:lnTo>
                  <a:lnTo>
                    <a:pt x="0" y="36"/>
                  </a:lnTo>
                  <a:lnTo>
                    <a:pt x="0" y="20"/>
                  </a:lnTo>
                  <a:lnTo>
                    <a:pt x="1" y="20"/>
                  </a:lnTo>
                  <a:lnTo>
                    <a:pt x="1" y="10"/>
                  </a:lnTo>
                  <a:lnTo>
                    <a:pt x="2" y="9"/>
                  </a:lnTo>
                  <a:lnTo>
                    <a:pt x="2" y="4"/>
                  </a:lnTo>
                  <a:lnTo>
                    <a:pt x="4" y="3"/>
                  </a:lnTo>
                  <a:lnTo>
                    <a:pt x="4"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18" name="Freeform 9">
              <a:extLst>
                <a:ext uri="{FF2B5EF4-FFF2-40B4-BE49-F238E27FC236}">
                  <a16:creationId xmlns:a16="http://schemas.microsoft.com/office/drawing/2014/main" id="{4BA820A9-EE9E-7108-C2A8-B78FF0BD94E8}"/>
                </a:ext>
              </a:extLst>
            </p:cNvPr>
            <p:cNvSpPr>
              <a:spLocks/>
            </p:cNvSpPr>
            <p:nvPr/>
          </p:nvSpPr>
          <p:spPr bwMode="auto">
            <a:xfrm>
              <a:off x="2316" y="1117"/>
              <a:ext cx="45" cy="21"/>
            </a:xfrm>
            <a:custGeom>
              <a:avLst/>
              <a:gdLst>
                <a:gd name="T0" fmla="*/ 45 w 45"/>
                <a:gd name="T1" fmla="*/ 0 h 21"/>
                <a:gd name="T2" fmla="*/ 42 w 45"/>
                <a:gd name="T3" fmla="*/ 0 h 21"/>
                <a:gd name="T4" fmla="*/ 41 w 45"/>
                <a:gd name="T5" fmla="*/ 1 h 21"/>
                <a:gd name="T6" fmla="*/ 37 w 45"/>
                <a:gd name="T7" fmla="*/ 1 h 21"/>
                <a:gd name="T8" fmla="*/ 36 w 45"/>
                <a:gd name="T9" fmla="*/ 3 h 21"/>
                <a:gd name="T10" fmla="*/ 33 w 45"/>
                <a:gd name="T11" fmla="*/ 3 h 21"/>
                <a:gd name="T12" fmla="*/ 32 w 45"/>
                <a:gd name="T13" fmla="*/ 4 h 21"/>
                <a:gd name="T14" fmla="*/ 30 w 45"/>
                <a:gd name="T15" fmla="*/ 4 h 21"/>
                <a:gd name="T16" fmla="*/ 30 w 45"/>
                <a:gd name="T17" fmla="*/ 5 h 21"/>
                <a:gd name="T18" fmla="*/ 27 w 45"/>
                <a:gd name="T19" fmla="*/ 5 h 21"/>
                <a:gd name="T20" fmla="*/ 26 w 45"/>
                <a:gd name="T21" fmla="*/ 6 h 21"/>
                <a:gd name="T22" fmla="*/ 24 w 45"/>
                <a:gd name="T23" fmla="*/ 6 h 21"/>
                <a:gd name="T24" fmla="*/ 24 w 45"/>
                <a:gd name="T25" fmla="*/ 8 h 21"/>
                <a:gd name="T26" fmla="*/ 21 w 45"/>
                <a:gd name="T27" fmla="*/ 8 h 21"/>
                <a:gd name="T28" fmla="*/ 21 w 45"/>
                <a:gd name="T29" fmla="*/ 9 h 21"/>
                <a:gd name="T30" fmla="*/ 19 w 45"/>
                <a:gd name="T31" fmla="*/ 9 h 21"/>
                <a:gd name="T32" fmla="*/ 19 w 45"/>
                <a:gd name="T33" fmla="*/ 10 h 21"/>
                <a:gd name="T34" fmla="*/ 16 w 45"/>
                <a:gd name="T35" fmla="*/ 10 h 21"/>
                <a:gd name="T36" fmla="*/ 16 w 45"/>
                <a:gd name="T37" fmla="*/ 11 h 21"/>
                <a:gd name="T38" fmla="*/ 14 w 45"/>
                <a:gd name="T39" fmla="*/ 11 h 21"/>
                <a:gd name="T40" fmla="*/ 14 w 45"/>
                <a:gd name="T41" fmla="*/ 12 h 21"/>
                <a:gd name="T42" fmla="*/ 12 w 45"/>
                <a:gd name="T43" fmla="*/ 12 h 21"/>
                <a:gd name="T44" fmla="*/ 11 w 45"/>
                <a:gd name="T45" fmla="*/ 14 h 21"/>
                <a:gd name="T46" fmla="*/ 10 w 45"/>
                <a:gd name="T47" fmla="*/ 14 h 21"/>
                <a:gd name="T48" fmla="*/ 10 w 45"/>
                <a:gd name="T49" fmla="*/ 15 h 21"/>
                <a:gd name="T50" fmla="*/ 9 w 45"/>
                <a:gd name="T51" fmla="*/ 15 h 21"/>
                <a:gd name="T52" fmla="*/ 8 w 45"/>
                <a:gd name="T53" fmla="*/ 16 h 21"/>
                <a:gd name="T54" fmla="*/ 6 w 45"/>
                <a:gd name="T55" fmla="*/ 16 h 21"/>
                <a:gd name="T56" fmla="*/ 6 w 45"/>
                <a:gd name="T57" fmla="*/ 17 h 21"/>
                <a:gd name="T58" fmla="*/ 5 w 45"/>
                <a:gd name="T59" fmla="*/ 17 h 21"/>
                <a:gd name="T60" fmla="*/ 4 w 45"/>
                <a:gd name="T61" fmla="*/ 19 h 21"/>
                <a:gd name="T62" fmla="*/ 3 w 45"/>
                <a:gd name="T63" fmla="*/ 19 h 21"/>
                <a:gd name="T64" fmla="*/ 3 w 45"/>
                <a:gd name="T65" fmla="*/ 20 h 21"/>
                <a:gd name="T66" fmla="*/ 1 w 45"/>
                <a:gd name="T67" fmla="*/ 20 h 21"/>
                <a:gd name="T68" fmla="*/ 1 w 45"/>
                <a:gd name="T69" fmla="*/ 21 h 21"/>
                <a:gd name="T70" fmla="*/ 0 w 45"/>
                <a:gd name="T71" fmla="*/ 21 h 2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5"/>
                <a:gd name="T109" fmla="*/ 0 h 21"/>
                <a:gd name="T110" fmla="*/ 45 w 45"/>
                <a:gd name="T111" fmla="*/ 21 h 2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5" h="21">
                  <a:moveTo>
                    <a:pt x="45" y="0"/>
                  </a:moveTo>
                  <a:lnTo>
                    <a:pt x="42" y="0"/>
                  </a:lnTo>
                  <a:lnTo>
                    <a:pt x="41" y="1"/>
                  </a:lnTo>
                  <a:lnTo>
                    <a:pt x="37" y="1"/>
                  </a:lnTo>
                  <a:lnTo>
                    <a:pt x="36" y="3"/>
                  </a:lnTo>
                  <a:lnTo>
                    <a:pt x="33" y="3"/>
                  </a:lnTo>
                  <a:lnTo>
                    <a:pt x="32" y="4"/>
                  </a:lnTo>
                  <a:lnTo>
                    <a:pt x="30" y="4"/>
                  </a:lnTo>
                  <a:lnTo>
                    <a:pt x="30" y="5"/>
                  </a:lnTo>
                  <a:lnTo>
                    <a:pt x="27" y="5"/>
                  </a:lnTo>
                  <a:lnTo>
                    <a:pt x="26" y="6"/>
                  </a:lnTo>
                  <a:lnTo>
                    <a:pt x="24" y="6"/>
                  </a:lnTo>
                  <a:lnTo>
                    <a:pt x="24" y="8"/>
                  </a:lnTo>
                  <a:lnTo>
                    <a:pt x="21" y="8"/>
                  </a:lnTo>
                  <a:lnTo>
                    <a:pt x="21" y="9"/>
                  </a:lnTo>
                  <a:lnTo>
                    <a:pt x="19" y="9"/>
                  </a:lnTo>
                  <a:lnTo>
                    <a:pt x="19" y="10"/>
                  </a:lnTo>
                  <a:lnTo>
                    <a:pt x="16" y="10"/>
                  </a:lnTo>
                  <a:lnTo>
                    <a:pt x="16" y="11"/>
                  </a:lnTo>
                  <a:lnTo>
                    <a:pt x="14" y="11"/>
                  </a:lnTo>
                  <a:lnTo>
                    <a:pt x="14" y="12"/>
                  </a:lnTo>
                  <a:lnTo>
                    <a:pt x="12" y="12"/>
                  </a:lnTo>
                  <a:lnTo>
                    <a:pt x="11" y="14"/>
                  </a:lnTo>
                  <a:lnTo>
                    <a:pt x="10" y="14"/>
                  </a:lnTo>
                  <a:lnTo>
                    <a:pt x="10" y="15"/>
                  </a:lnTo>
                  <a:lnTo>
                    <a:pt x="9" y="15"/>
                  </a:lnTo>
                  <a:lnTo>
                    <a:pt x="8" y="16"/>
                  </a:lnTo>
                  <a:lnTo>
                    <a:pt x="6" y="16"/>
                  </a:lnTo>
                  <a:lnTo>
                    <a:pt x="6" y="17"/>
                  </a:lnTo>
                  <a:lnTo>
                    <a:pt x="5" y="17"/>
                  </a:lnTo>
                  <a:lnTo>
                    <a:pt x="4" y="19"/>
                  </a:lnTo>
                  <a:lnTo>
                    <a:pt x="3" y="19"/>
                  </a:lnTo>
                  <a:lnTo>
                    <a:pt x="3" y="20"/>
                  </a:lnTo>
                  <a:lnTo>
                    <a:pt x="1" y="20"/>
                  </a:lnTo>
                  <a:lnTo>
                    <a:pt x="1" y="21"/>
                  </a:lnTo>
                  <a:lnTo>
                    <a:pt x="0" y="21"/>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19" name="Freeform 10">
              <a:extLst>
                <a:ext uri="{FF2B5EF4-FFF2-40B4-BE49-F238E27FC236}">
                  <a16:creationId xmlns:a16="http://schemas.microsoft.com/office/drawing/2014/main" id="{36390EC6-9F59-8D5E-4E06-9698E041ECE8}"/>
                </a:ext>
              </a:extLst>
            </p:cNvPr>
            <p:cNvSpPr>
              <a:spLocks/>
            </p:cNvSpPr>
            <p:nvPr/>
          </p:nvSpPr>
          <p:spPr bwMode="auto">
            <a:xfrm>
              <a:off x="2388" y="1387"/>
              <a:ext cx="38" cy="18"/>
            </a:xfrm>
            <a:custGeom>
              <a:avLst/>
              <a:gdLst>
                <a:gd name="T0" fmla="*/ 38 w 38"/>
                <a:gd name="T1" fmla="*/ 18 h 18"/>
                <a:gd name="T2" fmla="*/ 37 w 38"/>
                <a:gd name="T3" fmla="*/ 17 h 18"/>
                <a:gd name="T4" fmla="*/ 35 w 38"/>
                <a:gd name="T5" fmla="*/ 17 h 18"/>
                <a:gd name="T6" fmla="*/ 35 w 38"/>
                <a:gd name="T7" fmla="*/ 16 h 18"/>
                <a:gd name="T8" fmla="*/ 34 w 38"/>
                <a:gd name="T9" fmla="*/ 16 h 18"/>
                <a:gd name="T10" fmla="*/ 34 w 38"/>
                <a:gd name="T11" fmla="*/ 15 h 18"/>
                <a:gd name="T12" fmla="*/ 33 w 38"/>
                <a:gd name="T13" fmla="*/ 15 h 18"/>
                <a:gd name="T14" fmla="*/ 33 w 38"/>
                <a:gd name="T15" fmla="*/ 13 h 18"/>
                <a:gd name="T16" fmla="*/ 30 w 38"/>
                <a:gd name="T17" fmla="*/ 13 h 18"/>
                <a:gd name="T18" fmla="*/ 30 w 38"/>
                <a:gd name="T19" fmla="*/ 12 h 18"/>
                <a:gd name="T20" fmla="*/ 29 w 38"/>
                <a:gd name="T21" fmla="*/ 12 h 18"/>
                <a:gd name="T22" fmla="*/ 29 w 38"/>
                <a:gd name="T23" fmla="*/ 11 h 18"/>
                <a:gd name="T24" fmla="*/ 27 w 38"/>
                <a:gd name="T25" fmla="*/ 11 h 18"/>
                <a:gd name="T26" fmla="*/ 27 w 38"/>
                <a:gd name="T27" fmla="*/ 10 h 18"/>
                <a:gd name="T28" fmla="*/ 26 w 38"/>
                <a:gd name="T29" fmla="*/ 10 h 18"/>
                <a:gd name="T30" fmla="*/ 24 w 38"/>
                <a:gd name="T31" fmla="*/ 9 h 18"/>
                <a:gd name="T32" fmla="*/ 23 w 38"/>
                <a:gd name="T33" fmla="*/ 9 h 18"/>
                <a:gd name="T34" fmla="*/ 23 w 38"/>
                <a:gd name="T35" fmla="*/ 7 h 18"/>
                <a:gd name="T36" fmla="*/ 21 w 38"/>
                <a:gd name="T37" fmla="*/ 7 h 18"/>
                <a:gd name="T38" fmla="*/ 21 w 38"/>
                <a:gd name="T39" fmla="*/ 6 h 18"/>
                <a:gd name="T40" fmla="*/ 18 w 38"/>
                <a:gd name="T41" fmla="*/ 6 h 18"/>
                <a:gd name="T42" fmla="*/ 18 w 38"/>
                <a:gd name="T43" fmla="*/ 5 h 18"/>
                <a:gd name="T44" fmla="*/ 16 w 38"/>
                <a:gd name="T45" fmla="*/ 5 h 18"/>
                <a:gd name="T46" fmla="*/ 14 w 38"/>
                <a:gd name="T47" fmla="*/ 4 h 18"/>
                <a:gd name="T48" fmla="*/ 12 w 38"/>
                <a:gd name="T49" fmla="*/ 4 h 18"/>
                <a:gd name="T50" fmla="*/ 12 w 38"/>
                <a:gd name="T51" fmla="*/ 2 h 18"/>
                <a:gd name="T52" fmla="*/ 8 w 38"/>
                <a:gd name="T53" fmla="*/ 2 h 18"/>
                <a:gd name="T54" fmla="*/ 8 w 38"/>
                <a:gd name="T55" fmla="*/ 1 h 18"/>
                <a:gd name="T56" fmla="*/ 3 w 38"/>
                <a:gd name="T57" fmla="*/ 1 h 18"/>
                <a:gd name="T58" fmla="*/ 3 w 38"/>
                <a:gd name="T59" fmla="*/ 0 h 18"/>
                <a:gd name="T60" fmla="*/ 0 w 38"/>
                <a:gd name="T61" fmla="*/ 0 h 1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8"/>
                <a:gd name="T94" fmla="*/ 0 h 18"/>
                <a:gd name="T95" fmla="*/ 38 w 38"/>
                <a:gd name="T96" fmla="*/ 18 h 1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8" h="18">
                  <a:moveTo>
                    <a:pt x="38" y="18"/>
                  </a:moveTo>
                  <a:lnTo>
                    <a:pt x="37" y="17"/>
                  </a:lnTo>
                  <a:lnTo>
                    <a:pt x="35" y="17"/>
                  </a:lnTo>
                  <a:lnTo>
                    <a:pt x="35" y="16"/>
                  </a:lnTo>
                  <a:lnTo>
                    <a:pt x="34" y="16"/>
                  </a:lnTo>
                  <a:lnTo>
                    <a:pt x="34" y="15"/>
                  </a:lnTo>
                  <a:lnTo>
                    <a:pt x="33" y="15"/>
                  </a:lnTo>
                  <a:lnTo>
                    <a:pt x="33" y="13"/>
                  </a:lnTo>
                  <a:lnTo>
                    <a:pt x="30" y="13"/>
                  </a:lnTo>
                  <a:lnTo>
                    <a:pt x="30" y="12"/>
                  </a:lnTo>
                  <a:lnTo>
                    <a:pt x="29" y="12"/>
                  </a:lnTo>
                  <a:lnTo>
                    <a:pt x="29" y="11"/>
                  </a:lnTo>
                  <a:lnTo>
                    <a:pt x="27" y="11"/>
                  </a:lnTo>
                  <a:lnTo>
                    <a:pt x="27" y="10"/>
                  </a:lnTo>
                  <a:lnTo>
                    <a:pt x="26" y="10"/>
                  </a:lnTo>
                  <a:lnTo>
                    <a:pt x="24" y="9"/>
                  </a:lnTo>
                  <a:lnTo>
                    <a:pt x="23" y="9"/>
                  </a:lnTo>
                  <a:lnTo>
                    <a:pt x="23" y="7"/>
                  </a:lnTo>
                  <a:lnTo>
                    <a:pt x="21" y="7"/>
                  </a:lnTo>
                  <a:lnTo>
                    <a:pt x="21" y="6"/>
                  </a:lnTo>
                  <a:lnTo>
                    <a:pt x="18" y="6"/>
                  </a:lnTo>
                  <a:lnTo>
                    <a:pt x="18" y="5"/>
                  </a:lnTo>
                  <a:lnTo>
                    <a:pt x="16" y="5"/>
                  </a:lnTo>
                  <a:lnTo>
                    <a:pt x="14" y="4"/>
                  </a:lnTo>
                  <a:lnTo>
                    <a:pt x="12" y="4"/>
                  </a:lnTo>
                  <a:lnTo>
                    <a:pt x="12" y="2"/>
                  </a:lnTo>
                  <a:lnTo>
                    <a:pt x="8" y="2"/>
                  </a:lnTo>
                  <a:lnTo>
                    <a:pt x="8" y="1"/>
                  </a:lnTo>
                  <a:lnTo>
                    <a:pt x="3" y="1"/>
                  </a:lnTo>
                  <a:lnTo>
                    <a:pt x="3" y="0"/>
                  </a:lnTo>
                  <a:lnTo>
                    <a:pt x="0"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20" name="Freeform 11">
              <a:extLst>
                <a:ext uri="{FF2B5EF4-FFF2-40B4-BE49-F238E27FC236}">
                  <a16:creationId xmlns:a16="http://schemas.microsoft.com/office/drawing/2014/main" id="{CE591353-AAF1-BFC2-2D5C-B27C7EEEAA63}"/>
                </a:ext>
              </a:extLst>
            </p:cNvPr>
            <p:cNvSpPr>
              <a:spLocks/>
            </p:cNvSpPr>
            <p:nvPr/>
          </p:nvSpPr>
          <p:spPr bwMode="auto">
            <a:xfrm>
              <a:off x="2395" y="1577"/>
              <a:ext cx="31" cy="21"/>
            </a:xfrm>
            <a:custGeom>
              <a:avLst/>
              <a:gdLst>
                <a:gd name="T0" fmla="*/ 31 w 31"/>
                <a:gd name="T1" fmla="*/ 21 h 21"/>
                <a:gd name="T2" fmla="*/ 31 w 31"/>
                <a:gd name="T3" fmla="*/ 19 h 21"/>
                <a:gd name="T4" fmla="*/ 30 w 31"/>
                <a:gd name="T5" fmla="*/ 19 h 21"/>
                <a:gd name="T6" fmla="*/ 30 w 31"/>
                <a:gd name="T7" fmla="*/ 18 h 21"/>
                <a:gd name="T8" fmla="*/ 28 w 31"/>
                <a:gd name="T9" fmla="*/ 18 h 21"/>
                <a:gd name="T10" fmla="*/ 28 w 31"/>
                <a:gd name="T11" fmla="*/ 17 h 21"/>
                <a:gd name="T12" fmla="*/ 27 w 31"/>
                <a:gd name="T13" fmla="*/ 17 h 21"/>
                <a:gd name="T14" fmla="*/ 27 w 31"/>
                <a:gd name="T15" fmla="*/ 16 h 21"/>
                <a:gd name="T16" fmla="*/ 26 w 31"/>
                <a:gd name="T17" fmla="*/ 16 h 21"/>
                <a:gd name="T18" fmla="*/ 26 w 31"/>
                <a:gd name="T19" fmla="*/ 14 h 21"/>
                <a:gd name="T20" fmla="*/ 25 w 31"/>
                <a:gd name="T21" fmla="*/ 14 h 21"/>
                <a:gd name="T22" fmla="*/ 25 w 31"/>
                <a:gd name="T23" fmla="*/ 13 h 21"/>
                <a:gd name="T24" fmla="*/ 23 w 31"/>
                <a:gd name="T25" fmla="*/ 13 h 21"/>
                <a:gd name="T26" fmla="*/ 23 w 31"/>
                <a:gd name="T27" fmla="*/ 12 h 21"/>
                <a:gd name="T28" fmla="*/ 22 w 31"/>
                <a:gd name="T29" fmla="*/ 12 h 21"/>
                <a:gd name="T30" fmla="*/ 20 w 31"/>
                <a:gd name="T31" fmla="*/ 9 h 21"/>
                <a:gd name="T32" fmla="*/ 19 w 31"/>
                <a:gd name="T33" fmla="*/ 9 h 21"/>
                <a:gd name="T34" fmla="*/ 19 w 31"/>
                <a:gd name="T35" fmla="*/ 8 h 21"/>
                <a:gd name="T36" fmla="*/ 17 w 31"/>
                <a:gd name="T37" fmla="*/ 8 h 21"/>
                <a:gd name="T38" fmla="*/ 17 w 31"/>
                <a:gd name="T39" fmla="*/ 7 h 21"/>
                <a:gd name="T40" fmla="*/ 15 w 31"/>
                <a:gd name="T41" fmla="*/ 7 h 21"/>
                <a:gd name="T42" fmla="*/ 15 w 31"/>
                <a:gd name="T43" fmla="*/ 6 h 21"/>
                <a:gd name="T44" fmla="*/ 14 w 31"/>
                <a:gd name="T45" fmla="*/ 6 h 21"/>
                <a:gd name="T46" fmla="*/ 14 w 31"/>
                <a:gd name="T47" fmla="*/ 5 h 21"/>
                <a:gd name="T48" fmla="*/ 11 w 31"/>
                <a:gd name="T49" fmla="*/ 5 h 21"/>
                <a:gd name="T50" fmla="*/ 11 w 31"/>
                <a:gd name="T51" fmla="*/ 3 h 21"/>
                <a:gd name="T52" fmla="*/ 9 w 31"/>
                <a:gd name="T53" fmla="*/ 3 h 21"/>
                <a:gd name="T54" fmla="*/ 9 w 31"/>
                <a:gd name="T55" fmla="*/ 2 h 21"/>
                <a:gd name="T56" fmla="*/ 6 w 31"/>
                <a:gd name="T57" fmla="*/ 2 h 21"/>
                <a:gd name="T58" fmla="*/ 5 w 31"/>
                <a:gd name="T59" fmla="*/ 1 h 21"/>
                <a:gd name="T60" fmla="*/ 3 w 31"/>
                <a:gd name="T61" fmla="*/ 1 h 21"/>
                <a:gd name="T62" fmla="*/ 3 w 31"/>
                <a:gd name="T63" fmla="*/ 0 h 21"/>
                <a:gd name="T64" fmla="*/ 0 w 31"/>
                <a:gd name="T65" fmla="*/ 0 h 2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
                <a:gd name="T100" fmla="*/ 0 h 21"/>
                <a:gd name="T101" fmla="*/ 31 w 31"/>
                <a:gd name="T102" fmla="*/ 21 h 2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 h="21">
                  <a:moveTo>
                    <a:pt x="31" y="21"/>
                  </a:moveTo>
                  <a:lnTo>
                    <a:pt x="31" y="19"/>
                  </a:lnTo>
                  <a:lnTo>
                    <a:pt x="30" y="19"/>
                  </a:lnTo>
                  <a:lnTo>
                    <a:pt x="30" y="18"/>
                  </a:lnTo>
                  <a:lnTo>
                    <a:pt x="28" y="18"/>
                  </a:lnTo>
                  <a:lnTo>
                    <a:pt x="28" y="17"/>
                  </a:lnTo>
                  <a:lnTo>
                    <a:pt x="27" y="17"/>
                  </a:lnTo>
                  <a:lnTo>
                    <a:pt x="27" y="16"/>
                  </a:lnTo>
                  <a:lnTo>
                    <a:pt x="26" y="16"/>
                  </a:lnTo>
                  <a:lnTo>
                    <a:pt x="26" y="14"/>
                  </a:lnTo>
                  <a:lnTo>
                    <a:pt x="25" y="14"/>
                  </a:lnTo>
                  <a:lnTo>
                    <a:pt x="25" y="13"/>
                  </a:lnTo>
                  <a:lnTo>
                    <a:pt x="23" y="13"/>
                  </a:lnTo>
                  <a:lnTo>
                    <a:pt x="23" y="12"/>
                  </a:lnTo>
                  <a:lnTo>
                    <a:pt x="22" y="12"/>
                  </a:lnTo>
                  <a:lnTo>
                    <a:pt x="20" y="9"/>
                  </a:lnTo>
                  <a:lnTo>
                    <a:pt x="19" y="9"/>
                  </a:lnTo>
                  <a:lnTo>
                    <a:pt x="19" y="8"/>
                  </a:lnTo>
                  <a:lnTo>
                    <a:pt x="17" y="8"/>
                  </a:lnTo>
                  <a:lnTo>
                    <a:pt x="17" y="7"/>
                  </a:lnTo>
                  <a:lnTo>
                    <a:pt x="15" y="7"/>
                  </a:lnTo>
                  <a:lnTo>
                    <a:pt x="15" y="6"/>
                  </a:lnTo>
                  <a:lnTo>
                    <a:pt x="14" y="6"/>
                  </a:lnTo>
                  <a:lnTo>
                    <a:pt x="14" y="5"/>
                  </a:lnTo>
                  <a:lnTo>
                    <a:pt x="11" y="5"/>
                  </a:lnTo>
                  <a:lnTo>
                    <a:pt x="11" y="3"/>
                  </a:lnTo>
                  <a:lnTo>
                    <a:pt x="9" y="3"/>
                  </a:lnTo>
                  <a:lnTo>
                    <a:pt x="9" y="2"/>
                  </a:lnTo>
                  <a:lnTo>
                    <a:pt x="6" y="2"/>
                  </a:lnTo>
                  <a:lnTo>
                    <a:pt x="5" y="1"/>
                  </a:lnTo>
                  <a:lnTo>
                    <a:pt x="3" y="1"/>
                  </a:lnTo>
                  <a:lnTo>
                    <a:pt x="3" y="0"/>
                  </a:lnTo>
                  <a:lnTo>
                    <a:pt x="0"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21" name="Freeform 12">
              <a:extLst>
                <a:ext uri="{FF2B5EF4-FFF2-40B4-BE49-F238E27FC236}">
                  <a16:creationId xmlns:a16="http://schemas.microsoft.com/office/drawing/2014/main" id="{1C102AC3-F9BF-A483-C4ED-198FFC55C988}"/>
                </a:ext>
              </a:extLst>
            </p:cNvPr>
            <p:cNvSpPr>
              <a:spLocks/>
            </p:cNvSpPr>
            <p:nvPr/>
          </p:nvSpPr>
          <p:spPr bwMode="auto">
            <a:xfrm>
              <a:off x="2124" y="1468"/>
              <a:ext cx="40" cy="22"/>
            </a:xfrm>
            <a:custGeom>
              <a:avLst/>
              <a:gdLst>
                <a:gd name="T0" fmla="*/ 0 w 40"/>
                <a:gd name="T1" fmla="*/ 0 h 22"/>
                <a:gd name="T2" fmla="*/ 0 w 40"/>
                <a:gd name="T3" fmla="*/ 1 h 22"/>
                <a:gd name="T4" fmla="*/ 1 w 40"/>
                <a:gd name="T5" fmla="*/ 1 h 22"/>
                <a:gd name="T6" fmla="*/ 3 w 40"/>
                <a:gd name="T7" fmla="*/ 4 h 22"/>
                <a:gd name="T8" fmla="*/ 5 w 40"/>
                <a:gd name="T9" fmla="*/ 5 h 22"/>
                <a:gd name="T10" fmla="*/ 6 w 40"/>
                <a:gd name="T11" fmla="*/ 5 h 22"/>
                <a:gd name="T12" fmla="*/ 6 w 40"/>
                <a:gd name="T13" fmla="*/ 6 h 22"/>
                <a:gd name="T14" fmla="*/ 7 w 40"/>
                <a:gd name="T15" fmla="*/ 6 h 22"/>
                <a:gd name="T16" fmla="*/ 7 w 40"/>
                <a:gd name="T17" fmla="*/ 8 h 22"/>
                <a:gd name="T18" fmla="*/ 8 w 40"/>
                <a:gd name="T19" fmla="*/ 8 h 22"/>
                <a:gd name="T20" fmla="*/ 8 w 40"/>
                <a:gd name="T21" fmla="*/ 9 h 22"/>
                <a:gd name="T22" fmla="*/ 10 w 40"/>
                <a:gd name="T23" fmla="*/ 9 h 22"/>
                <a:gd name="T24" fmla="*/ 10 w 40"/>
                <a:gd name="T25" fmla="*/ 10 h 22"/>
                <a:gd name="T26" fmla="*/ 12 w 40"/>
                <a:gd name="T27" fmla="*/ 10 h 22"/>
                <a:gd name="T28" fmla="*/ 12 w 40"/>
                <a:gd name="T29" fmla="*/ 11 h 22"/>
                <a:gd name="T30" fmla="*/ 13 w 40"/>
                <a:gd name="T31" fmla="*/ 11 h 22"/>
                <a:gd name="T32" fmla="*/ 15 w 40"/>
                <a:gd name="T33" fmla="*/ 13 h 22"/>
                <a:gd name="T34" fmla="*/ 16 w 40"/>
                <a:gd name="T35" fmla="*/ 13 h 22"/>
                <a:gd name="T36" fmla="*/ 16 w 40"/>
                <a:gd name="T37" fmla="*/ 14 h 22"/>
                <a:gd name="T38" fmla="*/ 18 w 40"/>
                <a:gd name="T39" fmla="*/ 14 h 22"/>
                <a:gd name="T40" fmla="*/ 18 w 40"/>
                <a:gd name="T41" fmla="*/ 15 h 22"/>
                <a:gd name="T42" fmla="*/ 21 w 40"/>
                <a:gd name="T43" fmla="*/ 15 h 22"/>
                <a:gd name="T44" fmla="*/ 21 w 40"/>
                <a:gd name="T45" fmla="*/ 16 h 22"/>
                <a:gd name="T46" fmla="*/ 23 w 40"/>
                <a:gd name="T47" fmla="*/ 16 h 22"/>
                <a:gd name="T48" fmla="*/ 23 w 40"/>
                <a:gd name="T49" fmla="*/ 17 h 22"/>
                <a:gd name="T50" fmla="*/ 27 w 40"/>
                <a:gd name="T51" fmla="*/ 17 h 22"/>
                <a:gd name="T52" fmla="*/ 27 w 40"/>
                <a:gd name="T53" fmla="*/ 19 h 22"/>
                <a:gd name="T54" fmla="*/ 29 w 40"/>
                <a:gd name="T55" fmla="*/ 19 h 22"/>
                <a:gd name="T56" fmla="*/ 29 w 40"/>
                <a:gd name="T57" fmla="*/ 20 h 22"/>
                <a:gd name="T58" fmla="*/ 33 w 40"/>
                <a:gd name="T59" fmla="*/ 20 h 22"/>
                <a:gd name="T60" fmla="*/ 33 w 40"/>
                <a:gd name="T61" fmla="*/ 21 h 22"/>
                <a:gd name="T62" fmla="*/ 38 w 40"/>
                <a:gd name="T63" fmla="*/ 21 h 22"/>
                <a:gd name="T64" fmla="*/ 38 w 40"/>
                <a:gd name="T65" fmla="*/ 22 h 22"/>
                <a:gd name="T66" fmla="*/ 40 w 40"/>
                <a:gd name="T67" fmla="*/ 22 h 2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0"/>
                <a:gd name="T103" fmla="*/ 0 h 22"/>
                <a:gd name="T104" fmla="*/ 40 w 40"/>
                <a:gd name="T105" fmla="*/ 22 h 2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0" h="22">
                  <a:moveTo>
                    <a:pt x="0" y="0"/>
                  </a:moveTo>
                  <a:lnTo>
                    <a:pt x="0" y="1"/>
                  </a:lnTo>
                  <a:lnTo>
                    <a:pt x="1" y="1"/>
                  </a:lnTo>
                  <a:lnTo>
                    <a:pt x="3" y="4"/>
                  </a:lnTo>
                  <a:lnTo>
                    <a:pt x="5" y="5"/>
                  </a:lnTo>
                  <a:lnTo>
                    <a:pt x="6" y="5"/>
                  </a:lnTo>
                  <a:lnTo>
                    <a:pt x="6" y="6"/>
                  </a:lnTo>
                  <a:lnTo>
                    <a:pt x="7" y="6"/>
                  </a:lnTo>
                  <a:lnTo>
                    <a:pt x="7" y="8"/>
                  </a:lnTo>
                  <a:lnTo>
                    <a:pt x="8" y="8"/>
                  </a:lnTo>
                  <a:lnTo>
                    <a:pt x="8" y="9"/>
                  </a:lnTo>
                  <a:lnTo>
                    <a:pt x="10" y="9"/>
                  </a:lnTo>
                  <a:lnTo>
                    <a:pt x="10" y="10"/>
                  </a:lnTo>
                  <a:lnTo>
                    <a:pt x="12" y="10"/>
                  </a:lnTo>
                  <a:lnTo>
                    <a:pt x="12" y="11"/>
                  </a:lnTo>
                  <a:lnTo>
                    <a:pt x="13" y="11"/>
                  </a:lnTo>
                  <a:lnTo>
                    <a:pt x="15" y="13"/>
                  </a:lnTo>
                  <a:lnTo>
                    <a:pt x="16" y="13"/>
                  </a:lnTo>
                  <a:lnTo>
                    <a:pt x="16" y="14"/>
                  </a:lnTo>
                  <a:lnTo>
                    <a:pt x="18" y="14"/>
                  </a:lnTo>
                  <a:lnTo>
                    <a:pt x="18" y="15"/>
                  </a:lnTo>
                  <a:lnTo>
                    <a:pt x="21" y="15"/>
                  </a:lnTo>
                  <a:lnTo>
                    <a:pt x="21" y="16"/>
                  </a:lnTo>
                  <a:lnTo>
                    <a:pt x="23" y="16"/>
                  </a:lnTo>
                  <a:lnTo>
                    <a:pt x="23" y="17"/>
                  </a:lnTo>
                  <a:lnTo>
                    <a:pt x="27" y="17"/>
                  </a:lnTo>
                  <a:lnTo>
                    <a:pt x="27" y="19"/>
                  </a:lnTo>
                  <a:lnTo>
                    <a:pt x="29" y="19"/>
                  </a:lnTo>
                  <a:lnTo>
                    <a:pt x="29" y="20"/>
                  </a:lnTo>
                  <a:lnTo>
                    <a:pt x="33" y="20"/>
                  </a:lnTo>
                  <a:lnTo>
                    <a:pt x="33" y="21"/>
                  </a:lnTo>
                  <a:lnTo>
                    <a:pt x="38" y="21"/>
                  </a:lnTo>
                  <a:lnTo>
                    <a:pt x="38" y="22"/>
                  </a:lnTo>
                  <a:lnTo>
                    <a:pt x="40" y="22"/>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22" name="Freeform 13">
              <a:extLst>
                <a:ext uri="{FF2B5EF4-FFF2-40B4-BE49-F238E27FC236}">
                  <a16:creationId xmlns:a16="http://schemas.microsoft.com/office/drawing/2014/main" id="{9164E929-C3E7-F32F-6618-A838C7157A18}"/>
                </a:ext>
              </a:extLst>
            </p:cNvPr>
            <p:cNvSpPr>
              <a:spLocks/>
            </p:cNvSpPr>
            <p:nvPr/>
          </p:nvSpPr>
          <p:spPr bwMode="auto">
            <a:xfrm>
              <a:off x="2111" y="1567"/>
              <a:ext cx="37" cy="15"/>
            </a:xfrm>
            <a:custGeom>
              <a:avLst/>
              <a:gdLst>
                <a:gd name="T0" fmla="*/ 0 w 37"/>
                <a:gd name="T1" fmla="*/ 15 h 15"/>
                <a:gd name="T2" fmla="*/ 0 w 37"/>
                <a:gd name="T3" fmla="*/ 13 h 15"/>
                <a:gd name="T4" fmla="*/ 2 w 37"/>
                <a:gd name="T5" fmla="*/ 13 h 15"/>
                <a:gd name="T6" fmla="*/ 2 w 37"/>
                <a:gd name="T7" fmla="*/ 12 h 15"/>
                <a:gd name="T8" fmla="*/ 3 w 37"/>
                <a:gd name="T9" fmla="*/ 12 h 15"/>
                <a:gd name="T10" fmla="*/ 3 w 37"/>
                <a:gd name="T11" fmla="*/ 11 h 15"/>
                <a:gd name="T12" fmla="*/ 4 w 37"/>
                <a:gd name="T13" fmla="*/ 10 h 15"/>
                <a:gd name="T14" fmla="*/ 5 w 37"/>
                <a:gd name="T15" fmla="*/ 10 h 15"/>
                <a:gd name="T16" fmla="*/ 5 w 37"/>
                <a:gd name="T17" fmla="*/ 8 h 15"/>
                <a:gd name="T18" fmla="*/ 7 w 37"/>
                <a:gd name="T19" fmla="*/ 8 h 15"/>
                <a:gd name="T20" fmla="*/ 7 w 37"/>
                <a:gd name="T21" fmla="*/ 7 h 15"/>
                <a:gd name="T22" fmla="*/ 9 w 37"/>
                <a:gd name="T23" fmla="*/ 7 h 15"/>
                <a:gd name="T24" fmla="*/ 9 w 37"/>
                <a:gd name="T25" fmla="*/ 6 h 15"/>
                <a:gd name="T26" fmla="*/ 12 w 37"/>
                <a:gd name="T27" fmla="*/ 6 h 15"/>
                <a:gd name="T28" fmla="*/ 12 w 37"/>
                <a:gd name="T29" fmla="*/ 5 h 15"/>
                <a:gd name="T30" fmla="*/ 14 w 37"/>
                <a:gd name="T31" fmla="*/ 5 h 15"/>
                <a:gd name="T32" fmla="*/ 14 w 37"/>
                <a:gd name="T33" fmla="*/ 3 h 15"/>
                <a:gd name="T34" fmla="*/ 18 w 37"/>
                <a:gd name="T35" fmla="*/ 3 h 15"/>
                <a:gd name="T36" fmla="*/ 19 w 37"/>
                <a:gd name="T37" fmla="*/ 2 h 15"/>
                <a:gd name="T38" fmla="*/ 24 w 37"/>
                <a:gd name="T39" fmla="*/ 2 h 15"/>
                <a:gd name="T40" fmla="*/ 24 w 37"/>
                <a:gd name="T41" fmla="*/ 1 h 15"/>
                <a:gd name="T42" fmla="*/ 31 w 37"/>
                <a:gd name="T43" fmla="*/ 1 h 15"/>
                <a:gd name="T44" fmla="*/ 31 w 37"/>
                <a:gd name="T45" fmla="*/ 0 h 15"/>
                <a:gd name="T46" fmla="*/ 37 w 37"/>
                <a:gd name="T47" fmla="*/ 0 h 1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7"/>
                <a:gd name="T73" fmla="*/ 0 h 15"/>
                <a:gd name="T74" fmla="*/ 37 w 37"/>
                <a:gd name="T75" fmla="*/ 15 h 1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7" h="15">
                  <a:moveTo>
                    <a:pt x="0" y="15"/>
                  </a:moveTo>
                  <a:lnTo>
                    <a:pt x="0" y="13"/>
                  </a:lnTo>
                  <a:lnTo>
                    <a:pt x="2" y="13"/>
                  </a:lnTo>
                  <a:lnTo>
                    <a:pt x="2" y="12"/>
                  </a:lnTo>
                  <a:lnTo>
                    <a:pt x="3" y="12"/>
                  </a:lnTo>
                  <a:lnTo>
                    <a:pt x="3" y="11"/>
                  </a:lnTo>
                  <a:lnTo>
                    <a:pt x="4" y="10"/>
                  </a:lnTo>
                  <a:lnTo>
                    <a:pt x="5" y="10"/>
                  </a:lnTo>
                  <a:lnTo>
                    <a:pt x="5" y="8"/>
                  </a:lnTo>
                  <a:lnTo>
                    <a:pt x="7" y="8"/>
                  </a:lnTo>
                  <a:lnTo>
                    <a:pt x="7" y="7"/>
                  </a:lnTo>
                  <a:lnTo>
                    <a:pt x="9" y="7"/>
                  </a:lnTo>
                  <a:lnTo>
                    <a:pt x="9" y="6"/>
                  </a:lnTo>
                  <a:lnTo>
                    <a:pt x="12" y="6"/>
                  </a:lnTo>
                  <a:lnTo>
                    <a:pt x="12" y="5"/>
                  </a:lnTo>
                  <a:lnTo>
                    <a:pt x="14" y="5"/>
                  </a:lnTo>
                  <a:lnTo>
                    <a:pt x="14" y="3"/>
                  </a:lnTo>
                  <a:lnTo>
                    <a:pt x="18" y="3"/>
                  </a:lnTo>
                  <a:lnTo>
                    <a:pt x="19" y="2"/>
                  </a:lnTo>
                  <a:lnTo>
                    <a:pt x="24" y="2"/>
                  </a:lnTo>
                  <a:lnTo>
                    <a:pt x="24" y="1"/>
                  </a:lnTo>
                  <a:lnTo>
                    <a:pt x="31" y="1"/>
                  </a:lnTo>
                  <a:lnTo>
                    <a:pt x="31" y="0"/>
                  </a:lnTo>
                  <a:lnTo>
                    <a:pt x="37"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23" name="Freeform 14">
              <a:extLst>
                <a:ext uri="{FF2B5EF4-FFF2-40B4-BE49-F238E27FC236}">
                  <a16:creationId xmlns:a16="http://schemas.microsoft.com/office/drawing/2014/main" id="{9A243EA9-0FA9-B267-506B-36FB87E39A95}"/>
                </a:ext>
              </a:extLst>
            </p:cNvPr>
            <p:cNvSpPr>
              <a:spLocks/>
            </p:cNvSpPr>
            <p:nvPr/>
          </p:nvSpPr>
          <p:spPr bwMode="auto">
            <a:xfrm>
              <a:off x="2271" y="2179"/>
              <a:ext cx="99" cy="21"/>
            </a:xfrm>
            <a:custGeom>
              <a:avLst/>
              <a:gdLst>
                <a:gd name="T0" fmla="*/ 99 w 99"/>
                <a:gd name="T1" fmla="*/ 21 h 21"/>
                <a:gd name="T2" fmla="*/ 98 w 99"/>
                <a:gd name="T3" fmla="*/ 21 h 21"/>
                <a:gd name="T4" fmla="*/ 97 w 99"/>
                <a:gd name="T5" fmla="*/ 20 h 21"/>
                <a:gd name="T6" fmla="*/ 94 w 99"/>
                <a:gd name="T7" fmla="*/ 20 h 21"/>
                <a:gd name="T8" fmla="*/ 93 w 99"/>
                <a:gd name="T9" fmla="*/ 18 h 21"/>
                <a:gd name="T10" fmla="*/ 90 w 99"/>
                <a:gd name="T11" fmla="*/ 18 h 21"/>
                <a:gd name="T12" fmla="*/ 90 w 99"/>
                <a:gd name="T13" fmla="*/ 17 h 21"/>
                <a:gd name="T14" fmla="*/ 86 w 99"/>
                <a:gd name="T15" fmla="*/ 17 h 21"/>
                <a:gd name="T16" fmla="*/ 85 w 99"/>
                <a:gd name="T17" fmla="*/ 16 h 21"/>
                <a:gd name="T18" fmla="*/ 82 w 99"/>
                <a:gd name="T19" fmla="*/ 16 h 21"/>
                <a:gd name="T20" fmla="*/ 81 w 99"/>
                <a:gd name="T21" fmla="*/ 15 h 21"/>
                <a:gd name="T22" fmla="*/ 77 w 99"/>
                <a:gd name="T23" fmla="*/ 15 h 21"/>
                <a:gd name="T24" fmla="*/ 76 w 99"/>
                <a:gd name="T25" fmla="*/ 14 h 21"/>
                <a:gd name="T26" fmla="*/ 71 w 99"/>
                <a:gd name="T27" fmla="*/ 14 h 21"/>
                <a:gd name="T28" fmla="*/ 70 w 99"/>
                <a:gd name="T29" fmla="*/ 12 h 21"/>
                <a:gd name="T30" fmla="*/ 66 w 99"/>
                <a:gd name="T31" fmla="*/ 12 h 21"/>
                <a:gd name="T32" fmla="*/ 65 w 99"/>
                <a:gd name="T33" fmla="*/ 11 h 21"/>
                <a:gd name="T34" fmla="*/ 61 w 99"/>
                <a:gd name="T35" fmla="*/ 11 h 21"/>
                <a:gd name="T36" fmla="*/ 60 w 99"/>
                <a:gd name="T37" fmla="*/ 10 h 21"/>
                <a:gd name="T38" fmla="*/ 55 w 99"/>
                <a:gd name="T39" fmla="*/ 10 h 21"/>
                <a:gd name="T40" fmla="*/ 54 w 99"/>
                <a:gd name="T41" fmla="*/ 9 h 21"/>
                <a:gd name="T42" fmla="*/ 49 w 99"/>
                <a:gd name="T43" fmla="*/ 9 h 21"/>
                <a:gd name="T44" fmla="*/ 48 w 99"/>
                <a:gd name="T45" fmla="*/ 7 h 21"/>
                <a:gd name="T46" fmla="*/ 43 w 99"/>
                <a:gd name="T47" fmla="*/ 7 h 21"/>
                <a:gd name="T48" fmla="*/ 41 w 99"/>
                <a:gd name="T49" fmla="*/ 6 h 21"/>
                <a:gd name="T50" fmla="*/ 35 w 99"/>
                <a:gd name="T51" fmla="*/ 6 h 21"/>
                <a:gd name="T52" fmla="*/ 34 w 99"/>
                <a:gd name="T53" fmla="*/ 5 h 21"/>
                <a:gd name="T54" fmla="*/ 28 w 99"/>
                <a:gd name="T55" fmla="*/ 5 h 21"/>
                <a:gd name="T56" fmla="*/ 27 w 99"/>
                <a:gd name="T57" fmla="*/ 4 h 21"/>
                <a:gd name="T58" fmla="*/ 20 w 99"/>
                <a:gd name="T59" fmla="*/ 4 h 21"/>
                <a:gd name="T60" fmla="*/ 19 w 99"/>
                <a:gd name="T61" fmla="*/ 2 h 21"/>
                <a:gd name="T62" fmla="*/ 13 w 99"/>
                <a:gd name="T63" fmla="*/ 2 h 21"/>
                <a:gd name="T64" fmla="*/ 12 w 99"/>
                <a:gd name="T65" fmla="*/ 1 h 21"/>
                <a:gd name="T66" fmla="*/ 4 w 99"/>
                <a:gd name="T67" fmla="*/ 1 h 21"/>
                <a:gd name="T68" fmla="*/ 3 w 99"/>
                <a:gd name="T69" fmla="*/ 0 h 21"/>
                <a:gd name="T70" fmla="*/ 0 w 99"/>
                <a:gd name="T71" fmla="*/ 0 h 2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9"/>
                <a:gd name="T109" fmla="*/ 0 h 21"/>
                <a:gd name="T110" fmla="*/ 99 w 99"/>
                <a:gd name="T111" fmla="*/ 21 h 2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9" h="21">
                  <a:moveTo>
                    <a:pt x="99" y="21"/>
                  </a:moveTo>
                  <a:lnTo>
                    <a:pt x="98" y="21"/>
                  </a:lnTo>
                  <a:lnTo>
                    <a:pt x="97" y="20"/>
                  </a:lnTo>
                  <a:lnTo>
                    <a:pt x="94" y="20"/>
                  </a:lnTo>
                  <a:lnTo>
                    <a:pt x="93" y="18"/>
                  </a:lnTo>
                  <a:lnTo>
                    <a:pt x="90" y="18"/>
                  </a:lnTo>
                  <a:lnTo>
                    <a:pt x="90" y="17"/>
                  </a:lnTo>
                  <a:lnTo>
                    <a:pt x="86" y="17"/>
                  </a:lnTo>
                  <a:lnTo>
                    <a:pt x="85" y="16"/>
                  </a:lnTo>
                  <a:lnTo>
                    <a:pt x="82" y="16"/>
                  </a:lnTo>
                  <a:lnTo>
                    <a:pt x="81" y="15"/>
                  </a:lnTo>
                  <a:lnTo>
                    <a:pt x="77" y="15"/>
                  </a:lnTo>
                  <a:lnTo>
                    <a:pt x="76" y="14"/>
                  </a:lnTo>
                  <a:lnTo>
                    <a:pt x="71" y="14"/>
                  </a:lnTo>
                  <a:lnTo>
                    <a:pt x="70" y="12"/>
                  </a:lnTo>
                  <a:lnTo>
                    <a:pt x="66" y="12"/>
                  </a:lnTo>
                  <a:lnTo>
                    <a:pt x="65" y="11"/>
                  </a:lnTo>
                  <a:lnTo>
                    <a:pt x="61" y="11"/>
                  </a:lnTo>
                  <a:lnTo>
                    <a:pt x="60" y="10"/>
                  </a:lnTo>
                  <a:lnTo>
                    <a:pt x="55" y="10"/>
                  </a:lnTo>
                  <a:lnTo>
                    <a:pt x="54" y="9"/>
                  </a:lnTo>
                  <a:lnTo>
                    <a:pt x="49" y="9"/>
                  </a:lnTo>
                  <a:lnTo>
                    <a:pt x="48" y="7"/>
                  </a:lnTo>
                  <a:lnTo>
                    <a:pt x="43" y="7"/>
                  </a:lnTo>
                  <a:lnTo>
                    <a:pt x="41" y="6"/>
                  </a:lnTo>
                  <a:lnTo>
                    <a:pt x="35" y="6"/>
                  </a:lnTo>
                  <a:lnTo>
                    <a:pt x="34" y="5"/>
                  </a:lnTo>
                  <a:lnTo>
                    <a:pt x="28" y="5"/>
                  </a:lnTo>
                  <a:lnTo>
                    <a:pt x="27" y="4"/>
                  </a:lnTo>
                  <a:lnTo>
                    <a:pt x="20" y="4"/>
                  </a:lnTo>
                  <a:lnTo>
                    <a:pt x="19" y="2"/>
                  </a:lnTo>
                  <a:lnTo>
                    <a:pt x="13" y="2"/>
                  </a:lnTo>
                  <a:lnTo>
                    <a:pt x="12" y="1"/>
                  </a:lnTo>
                  <a:lnTo>
                    <a:pt x="4" y="1"/>
                  </a:lnTo>
                  <a:lnTo>
                    <a:pt x="3" y="0"/>
                  </a:lnTo>
                  <a:lnTo>
                    <a:pt x="0"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24" name="Freeform 15">
              <a:extLst>
                <a:ext uri="{FF2B5EF4-FFF2-40B4-BE49-F238E27FC236}">
                  <a16:creationId xmlns:a16="http://schemas.microsoft.com/office/drawing/2014/main" id="{9A14AFEC-6FE4-2326-B9C8-DA4146E90D40}"/>
                </a:ext>
              </a:extLst>
            </p:cNvPr>
            <p:cNvSpPr>
              <a:spLocks/>
            </p:cNvSpPr>
            <p:nvPr/>
          </p:nvSpPr>
          <p:spPr bwMode="auto">
            <a:xfrm>
              <a:off x="1973" y="2058"/>
              <a:ext cx="100" cy="54"/>
            </a:xfrm>
            <a:custGeom>
              <a:avLst/>
              <a:gdLst>
                <a:gd name="T0" fmla="*/ 2 w 100"/>
                <a:gd name="T1" fmla="*/ 53 h 54"/>
                <a:gd name="T2" fmla="*/ 3 w 100"/>
                <a:gd name="T3" fmla="*/ 52 h 54"/>
                <a:gd name="T4" fmla="*/ 4 w 100"/>
                <a:gd name="T5" fmla="*/ 50 h 54"/>
                <a:gd name="T6" fmla="*/ 9 w 100"/>
                <a:gd name="T7" fmla="*/ 45 h 54"/>
                <a:gd name="T8" fmla="*/ 10 w 100"/>
                <a:gd name="T9" fmla="*/ 43 h 54"/>
                <a:gd name="T10" fmla="*/ 11 w 100"/>
                <a:gd name="T11" fmla="*/ 41 h 54"/>
                <a:gd name="T12" fmla="*/ 15 w 100"/>
                <a:gd name="T13" fmla="*/ 38 h 54"/>
                <a:gd name="T14" fmla="*/ 16 w 100"/>
                <a:gd name="T15" fmla="*/ 37 h 54"/>
                <a:gd name="T16" fmla="*/ 18 w 100"/>
                <a:gd name="T17" fmla="*/ 35 h 54"/>
                <a:gd name="T18" fmla="*/ 20 w 100"/>
                <a:gd name="T19" fmla="*/ 34 h 54"/>
                <a:gd name="T20" fmla="*/ 21 w 100"/>
                <a:gd name="T21" fmla="*/ 32 h 54"/>
                <a:gd name="T22" fmla="*/ 24 w 100"/>
                <a:gd name="T23" fmla="*/ 31 h 54"/>
                <a:gd name="T24" fmla="*/ 27 w 100"/>
                <a:gd name="T25" fmla="*/ 27 h 54"/>
                <a:gd name="T26" fmla="*/ 31 w 100"/>
                <a:gd name="T27" fmla="*/ 25 h 54"/>
                <a:gd name="T28" fmla="*/ 34 w 100"/>
                <a:gd name="T29" fmla="*/ 24 h 54"/>
                <a:gd name="T30" fmla="*/ 36 w 100"/>
                <a:gd name="T31" fmla="*/ 22 h 54"/>
                <a:gd name="T32" fmla="*/ 37 w 100"/>
                <a:gd name="T33" fmla="*/ 21 h 54"/>
                <a:gd name="T34" fmla="*/ 40 w 100"/>
                <a:gd name="T35" fmla="*/ 20 h 54"/>
                <a:gd name="T36" fmla="*/ 42 w 100"/>
                <a:gd name="T37" fmla="*/ 19 h 54"/>
                <a:gd name="T38" fmla="*/ 45 w 100"/>
                <a:gd name="T39" fmla="*/ 18 h 54"/>
                <a:gd name="T40" fmla="*/ 47 w 100"/>
                <a:gd name="T41" fmla="*/ 16 h 54"/>
                <a:gd name="T42" fmla="*/ 51 w 100"/>
                <a:gd name="T43" fmla="*/ 14 h 54"/>
                <a:gd name="T44" fmla="*/ 55 w 100"/>
                <a:gd name="T45" fmla="*/ 13 h 54"/>
                <a:gd name="T46" fmla="*/ 57 w 100"/>
                <a:gd name="T47" fmla="*/ 11 h 54"/>
                <a:gd name="T48" fmla="*/ 61 w 100"/>
                <a:gd name="T49" fmla="*/ 10 h 54"/>
                <a:gd name="T50" fmla="*/ 63 w 100"/>
                <a:gd name="T51" fmla="*/ 9 h 54"/>
                <a:gd name="T52" fmla="*/ 67 w 100"/>
                <a:gd name="T53" fmla="*/ 8 h 54"/>
                <a:gd name="T54" fmla="*/ 71 w 100"/>
                <a:gd name="T55" fmla="*/ 6 h 54"/>
                <a:gd name="T56" fmla="*/ 76 w 100"/>
                <a:gd name="T57" fmla="*/ 5 h 54"/>
                <a:gd name="T58" fmla="*/ 81 w 100"/>
                <a:gd name="T59" fmla="*/ 4 h 54"/>
                <a:gd name="T60" fmla="*/ 88 w 100"/>
                <a:gd name="T61" fmla="*/ 3 h 54"/>
                <a:gd name="T62" fmla="*/ 95 w 100"/>
                <a:gd name="T63" fmla="*/ 2 h 54"/>
                <a:gd name="T64" fmla="*/ 100 w 100"/>
                <a:gd name="T65" fmla="*/ 0 h 5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0"/>
                <a:gd name="T100" fmla="*/ 0 h 54"/>
                <a:gd name="T101" fmla="*/ 100 w 100"/>
                <a:gd name="T102" fmla="*/ 54 h 5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0" h="54">
                  <a:moveTo>
                    <a:pt x="0" y="54"/>
                  </a:moveTo>
                  <a:lnTo>
                    <a:pt x="2" y="53"/>
                  </a:lnTo>
                  <a:lnTo>
                    <a:pt x="2" y="52"/>
                  </a:lnTo>
                  <a:lnTo>
                    <a:pt x="3" y="52"/>
                  </a:lnTo>
                  <a:lnTo>
                    <a:pt x="4" y="51"/>
                  </a:lnTo>
                  <a:lnTo>
                    <a:pt x="4" y="50"/>
                  </a:lnTo>
                  <a:lnTo>
                    <a:pt x="7" y="47"/>
                  </a:lnTo>
                  <a:lnTo>
                    <a:pt x="9" y="45"/>
                  </a:lnTo>
                  <a:lnTo>
                    <a:pt x="9" y="43"/>
                  </a:lnTo>
                  <a:lnTo>
                    <a:pt x="10" y="43"/>
                  </a:lnTo>
                  <a:lnTo>
                    <a:pt x="11" y="42"/>
                  </a:lnTo>
                  <a:lnTo>
                    <a:pt x="11" y="41"/>
                  </a:lnTo>
                  <a:lnTo>
                    <a:pt x="13" y="41"/>
                  </a:lnTo>
                  <a:lnTo>
                    <a:pt x="15" y="38"/>
                  </a:lnTo>
                  <a:lnTo>
                    <a:pt x="15" y="37"/>
                  </a:lnTo>
                  <a:lnTo>
                    <a:pt x="16" y="37"/>
                  </a:lnTo>
                  <a:lnTo>
                    <a:pt x="18" y="36"/>
                  </a:lnTo>
                  <a:lnTo>
                    <a:pt x="18" y="35"/>
                  </a:lnTo>
                  <a:lnTo>
                    <a:pt x="19" y="35"/>
                  </a:lnTo>
                  <a:lnTo>
                    <a:pt x="20" y="34"/>
                  </a:lnTo>
                  <a:lnTo>
                    <a:pt x="21" y="34"/>
                  </a:lnTo>
                  <a:lnTo>
                    <a:pt x="21" y="32"/>
                  </a:lnTo>
                  <a:lnTo>
                    <a:pt x="23" y="31"/>
                  </a:lnTo>
                  <a:lnTo>
                    <a:pt x="24" y="31"/>
                  </a:lnTo>
                  <a:lnTo>
                    <a:pt x="26" y="29"/>
                  </a:lnTo>
                  <a:lnTo>
                    <a:pt x="27" y="27"/>
                  </a:lnTo>
                  <a:lnTo>
                    <a:pt x="29" y="27"/>
                  </a:lnTo>
                  <a:lnTo>
                    <a:pt x="31" y="25"/>
                  </a:lnTo>
                  <a:lnTo>
                    <a:pt x="32" y="24"/>
                  </a:lnTo>
                  <a:lnTo>
                    <a:pt x="34" y="24"/>
                  </a:lnTo>
                  <a:lnTo>
                    <a:pt x="35" y="22"/>
                  </a:lnTo>
                  <a:lnTo>
                    <a:pt x="36" y="22"/>
                  </a:lnTo>
                  <a:lnTo>
                    <a:pt x="36" y="21"/>
                  </a:lnTo>
                  <a:lnTo>
                    <a:pt x="37" y="21"/>
                  </a:lnTo>
                  <a:lnTo>
                    <a:pt x="39" y="20"/>
                  </a:lnTo>
                  <a:lnTo>
                    <a:pt x="40" y="20"/>
                  </a:lnTo>
                  <a:lnTo>
                    <a:pt x="41" y="19"/>
                  </a:lnTo>
                  <a:lnTo>
                    <a:pt x="42" y="19"/>
                  </a:lnTo>
                  <a:lnTo>
                    <a:pt x="44" y="18"/>
                  </a:lnTo>
                  <a:lnTo>
                    <a:pt x="45" y="18"/>
                  </a:lnTo>
                  <a:lnTo>
                    <a:pt x="46" y="16"/>
                  </a:lnTo>
                  <a:lnTo>
                    <a:pt x="47" y="16"/>
                  </a:lnTo>
                  <a:lnTo>
                    <a:pt x="50" y="14"/>
                  </a:lnTo>
                  <a:lnTo>
                    <a:pt x="51" y="14"/>
                  </a:lnTo>
                  <a:lnTo>
                    <a:pt x="52" y="13"/>
                  </a:lnTo>
                  <a:lnTo>
                    <a:pt x="55" y="13"/>
                  </a:lnTo>
                  <a:lnTo>
                    <a:pt x="56" y="11"/>
                  </a:lnTo>
                  <a:lnTo>
                    <a:pt x="57" y="11"/>
                  </a:lnTo>
                  <a:lnTo>
                    <a:pt x="58" y="10"/>
                  </a:lnTo>
                  <a:lnTo>
                    <a:pt x="61" y="10"/>
                  </a:lnTo>
                  <a:lnTo>
                    <a:pt x="62" y="9"/>
                  </a:lnTo>
                  <a:lnTo>
                    <a:pt x="63" y="9"/>
                  </a:lnTo>
                  <a:lnTo>
                    <a:pt x="64" y="8"/>
                  </a:lnTo>
                  <a:lnTo>
                    <a:pt x="67" y="8"/>
                  </a:lnTo>
                  <a:lnTo>
                    <a:pt x="68" y="6"/>
                  </a:lnTo>
                  <a:lnTo>
                    <a:pt x="71" y="6"/>
                  </a:lnTo>
                  <a:lnTo>
                    <a:pt x="72" y="5"/>
                  </a:lnTo>
                  <a:lnTo>
                    <a:pt x="76" y="5"/>
                  </a:lnTo>
                  <a:lnTo>
                    <a:pt x="77" y="4"/>
                  </a:lnTo>
                  <a:lnTo>
                    <a:pt x="81" y="4"/>
                  </a:lnTo>
                  <a:lnTo>
                    <a:pt x="82" y="3"/>
                  </a:lnTo>
                  <a:lnTo>
                    <a:pt x="88" y="3"/>
                  </a:lnTo>
                  <a:lnTo>
                    <a:pt x="89" y="2"/>
                  </a:lnTo>
                  <a:lnTo>
                    <a:pt x="95" y="2"/>
                  </a:lnTo>
                  <a:lnTo>
                    <a:pt x="97" y="0"/>
                  </a:lnTo>
                  <a:lnTo>
                    <a:pt x="100"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25" name="Freeform 16">
              <a:extLst>
                <a:ext uri="{FF2B5EF4-FFF2-40B4-BE49-F238E27FC236}">
                  <a16:creationId xmlns:a16="http://schemas.microsoft.com/office/drawing/2014/main" id="{1BDC04EC-51E8-6906-FB05-9B44A66FCCA5}"/>
                </a:ext>
              </a:extLst>
            </p:cNvPr>
            <p:cNvSpPr>
              <a:spLocks/>
            </p:cNvSpPr>
            <p:nvPr/>
          </p:nvSpPr>
          <p:spPr bwMode="auto">
            <a:xfrm>
              <a:off x="2251" y="1906"/>
              <a:ext cx="90" cy="40"/>
            </a:xfrm>
            <a:custGeom>
              <a:avLst/>
              <a:gdLst>
                <a:gd name="T0" fmla="*/ 90 w 90"/>
                <a:gd name="T1" fmla="*/ 40 h 40"/>
                <a:gd name="T2" fmla="*/ 87 w 90"/>
                <a:gd name="T3" fmla="*/ 38 h 40"/>
                <a:gd name="T4" fmla="*/ 86 w 90"/>
                <a:gd name="T5" fmla="*/ 36 h 40"/>
                <a:gd name="T6" fmla="*/ 85 w 90"/>
                <a:gd name="T7" fmla="*/ 36 h 40"/>
                <a:gd name="T8" fmla="*/ 85 w 90"/>
                <a:gd name="T9" fmla="*/ 35 h 40"/>
                <a:gd name="T10" fmla="*/ 82 w 90"/>
                <a:gd name="T11" fmla="*/ 33 h 40"/>
                <a:gd name="T12" fmla="*/ 81 w 90"/>
                <a:gd name="T13" fmla="*/ 33 h 40"/>
                <a:gd name="T14" fmla="*/ 81 w 90"/>
                <a:gd name="T15" fmla="*/ 32 h 40"/>
                <a:gd name="T16" fmla="*/ 80 w 90"/>
                <a:gd name="T17" fmla="*/ 32 h 40"/>
                <a:gd name="T18" fmla="*/ 77 w 90"/>
                <a:gd name="T19" fmla="*/ 29 h 40"/>
                <a:gd name="T20" fmla="*/ 76 w 90"/>
                <a:gd name="T21" fmla="*/ 29 h 40"/>
                <a:gd name="T22" fmla="*/ 76 w 90"/>
                <a:gd name="T23" fmla="*/ 28 h 40"/>
                <a:gd name="T24" fmla="*/ 75 w 90"/>
                <a:gd name="T25" fmla="*/ 28 h 40"/>
                <a:gd name="T26" fmla="*/ 73 w 90"/>
                <a:gd name="T27" fmla="*/ 25 h 40"/>
                <a:gd name="T28" fmla="*/ 71 w 90"/>
                <a:gd name="T29" fmla="*/ 25 h 40"/>
                <a:gd name="T30" fmla="*/ 71 w 90"/>
                <a:gd name="T31" fmla="*/ 24 h 40"/>
                <a:gd name="T32" fmla="*/ 70 w 90"/>
                <a:gd name="T33" fmla="*/ 24 h 40"/>
                <a:gd name="T34" fmla="*/ 68 w 90"/>
                <a:gd name="T35" fmla="*/ 22 h 40"/>
                <a:gd name="T36" fmla="*/ 65 w 90"/>
                <a:gd name="T37" fmla="*/ 22 h 40"/>
                <a:gd name="T38" fmla="*/ 65 w 90"/>
                <a:gd name="T39" fmla="*/ 20 h 40"/>
                <a:gd name="T40" fmla="*/ 64 w 90"/>
                <a:gd name="T41" fmla="*/ 20 h 40"/>
                <a:gd name="T42" fmla="*/ 61 w 90"/>
                <a:gd name="T43" fmla="*/ 18 h 40"/>
                <a:gd name="T44" fmla="*/ 59 w 90"/>
                <a:gd name="T45" fmla="*/ 18 h 40"/>
                <a:gd name="T46" fmla="*/ 59 w 90"/>
                <a:gd name="T47" fmla="*/ 17 h 40"/>
                <a:gd name="T48" fmla="*/ 58 w 90"/>
                <a:gd name="T49" fmla="*/ 17 h 40"/>
                <a:gd name="T50" fmla="*/ 57 w 90"/>
                <a:gd name="T51" fmla="*/ 16 h 40"/>
                <a:gd name="T52" fmla="*/ 55 w 90"/>
                <a:gd name="T53" fmla="*/ 16 h 40"/>
                <a:gd name="T54" fmla="*/ 54 w 90"/>
                <a:gd name="T55" fmla="*/ 14 h 40"/>
                <a:gd name="T56" fmla="*/ 52 w 90"/>
                <a:gd name="T57" fmla="*/ 14 h 40"/>
                <a:gd name="T58" fmla="*/ 50 w 90"/>
                <a:gd name="T59" fmla="*/ 13 h 40"/>
                <a:gd name="T60" fmla="*/ 49 w 90"/>
                <a:gd name="T61" fmla="*/ 13 h 40"/>
                <a:gd name="T62" fmla="*/ 48 w 90"/>
                <a:gd name="T63" fmla="*/ 12 h 40"/>
                <a:gd name="T64" fmla="*/ 47 w 90"/>
                <a:gd name="T65" fmla="*/ 12 h 40"/>
                <a:gd name="T66" fmla="*/ 45 w 90"/>
                <a:gd name="T67" fmla="*/ 11 h 40"/>
                <a:gd name="T68" fmla="*/ 43 w 90"/>
                <a:gd name="T69" fmla="*/ 11 h 40"/>
                <a:gd name="T70" fmla="*/ 43 w 90"/>
                <a:gd name="T71" fmla="*/ 9 h 40"/>
                <a:gd name="T72" fmla="*/ 40 w 90"/>
                <a:gd name="T73" fmla="*/ 9 h 40"/>
                <a:gd name="T74" fmla="*/ 39 w 90"/>
                <a:gd name="T75" fmla="*/ 8 h 40"/>
                <a:gd name="T76" fmla="*/ 37 w 90"/>
                <a:gd name="T77" fmla="*/ 8 h 40"/>
                <a:gd name="T78" fmla="*/ 36 w 90"/>
                <a:gd name="T79" fmla="*/ 7 h 40"/>
                <a:gd name="T80" fmla="*/ 33 w 90"/>
                <a:gd name="T81" fmla="*/ 7 h 40"/>
                <a:gd name="T82" fmla="*/ 32 w 90"/>
                <a:gd name="T83" fmla="*/ 6 h 40"/>
                <a:gd name="T84" fmla="*/ 29 w 90"/>
                <a:gd name="T85" fmla="*/ 6 h 40"/>
                <a:gd name="T86" fmla="*/ 28 w 90"/>
                <a:gd name="T87" fmla="*/ 4 h 40"/>
                <a:gd name="T88" fmla="*/ 24 w 90"/>
                <a:gd name="T89" fmla="*/ 4 h 40"/>
                <a:gd name="T90" fmla="*/ 23 w 90"/>
                <a:gd name="T91" fmla="*/ 3 h 40"/>
                <a:gd name="T92" fmla="*/ 20 w 90"/>
                <a:gd name="T93" fmla="*/ 3 h 40"/>
                <a:gd name="T94" fmla="*/ 18 w 90"/>
                <a:gd name="T95" fmla="*/ 2 h 40"/>
                <a:gd name="T96" fmla="*/ 12 w 90"/>
                <a:gd name="T97" fmla="*/ 2 h 40"/>
                <a:gd name="T98" fmla="*/ 11 w 90"/>
                <a:gd name="T99" fmla="*/ 1 h 40"/>
                <a:gd name="T100" fmla="*/ 5 w 90"/>
                <a:gd name="T101" fmla="*/ 1 h 40"/>
                <a:gd name="T102" fmla="*/ 3 w 90"/>
                <a:gd name="T103" fmla="*/ 0 h 40"/>
                <a:gd name="T104" fmla="*/ 0 w 90"/>
                <a:gd name="T105" fmla="*/ 0 h 4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90"/>
                <a:gd name="T160" fmla="*/ 0 h 40"/>
                <a:gd name="T161" fmla="*/ 90 w 90"/>
                <a:gd name="T162" fmla="*/ 40 h 4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90" h="40">
                  <a:moveTo>
                    <a:pt x="90" y="40"/>
                  </a:moveTo>
                  <a:lnTo>
                    <a:pt x="87" y="38"/>
                  </a:lnTo>
                  <a:lnTo>
                    <a:pt x="86" y="36"/>
                  </a:lnTo>
                  <a:lnTo>
                    <a:pt x="85" y="36"/>
                  </a:lnTo>
                  <a:lnTo>
                    <a:pt x="85" y="35"/>
                  </a:lnTo>
                  <a:lnTo>
                    <a:pt x="82" y="33"/>
                  </a:lnTo>
                  <a:lnTo>
                    <a:pt x="81" y="33"/>
                  </a:lnTo>
                  <a:lnTo>
                    <a:pt x="81" y="32"/>
                  </a:lnTo>
                  <a:lnTo>
                    <a:pt x="80" y="32"/>
                  </a:lnTo>
                  <a:lnTo>
                    <a:pt x="77" y="29"/>
                  </a:lnTo>
                  <a:lnTo>
                    <a:pt x="76" y="29"/>
                  </a:lnTo>
                  <a:lnTo>
                    <a:pt x="76" y="28"/>
                  </a:lnTo>
                  <a:lnTo>
                    <a:pt x="75" y="28"/>
                  </a:lnTo>
                  <a:lnTo>
                    <a:pt x="73" y="25"/>
                  </a:lnTo>
                  <a:lnTo>
                    <a:pt x="71" y="25"/>
                  </a:lnTo>
                  <a:lnTo>
                    <a:pt x="71" y="24"/>
                  </a:lnTo>
                  <a:lnTo>
                    <a:pt x="70" y="24"/>
                  </a:lnTo>
                  <a:lnTo>
                    <a:pt x="68" y="22"/>
                  </a:lnTo>
                  <a:lnTo>
                    <a:pt x="65" y="22"/>
                  </a:lnTo>
                  <a:lnTo>
                    <a:pt x="65" y="20"/>
                  </a:lnTo>
                  <a:lnTo>
                    <a:pt x="64" y="20"/>
                  </a:lnTo>
                  <a:lnTo>
                    <a:pt x="61" y="18"/>
                  </a:lnTo>
                  <a:lnTo>
                    <a:pt x="59" y="18"/>
                  </a:lnTo>
                  <a:lnTo>
                    <a:pt x="59" y="17"/>
                  </a:lnTo>
                  <a:lnTo>
                    <a:pt x="58" y="17"/>
                  </a:lnTo>
                  <a:lnTo>
                    <a:pt x="57" y="16"/>
                  </a:lnTo>
                  <a:lnTo>
                    <a:pt x="55" y="16"/>
                  </a:lnTo>
                  <a:lnTo>
                    <a:pt x="54" y="14"/>
                  </a:lnTo>
                  <a:lnTo>
                    <a:pt x="52" y="14"/>
                  </a:lnTo>
                  <a:lnTo>
                    <a:pt x="50" y="13"/>
                  </a:lnTo>
                  <a:lnTo>
                    <a:pt x="49" y="13"/>
                  </a:lnTo>
                  <a:lnTo>
                    <a:pt x="48" y="12"/>
                  </a:lnTo>
                  <a:lnTo>
                    <a:pt x="47" y="12"/>
                  </a:lnTo>
                  <a:lnTo>
                    <a:pt x="45" y="11"/>
                  </a:lnTo>
                  <a:lnTo>
                    <a:pt x="43" y="11"/>
                  </a:lnTo>
                  <a:lnTo>
                    <a:pt x="43" y="9"/>
                  </a:lnTo>
                  <a:lnTo>
                    <a:pt x="40" y="9"/>
                  </a:lnTo>
                  <a:lnTo>
                    <a:pt x="39" y="8"/>
                  </a:lnTo>
                  <a:lnTo>
                    <a:pt x="37" y="8"/>
                  </a:lnTo>
                  <a:lnTo>
                    <a:pt x="36" y="7"/>
                  </a:lnTo>
                  <a:lnTo>
                    <a:pt x="33" y="7"/>
                  </a:lnTo>
                  <a:lnTo>
                    <a:pt x="32" y="6"/>
                  </a:lnTo>
                  <a:lnTo>
                    <a:pt x="29" y="6"/>
                  </a:lnTo>
                  <a:lnTo>
                    <a:pt x="28" y="4"/>
                  </a:lnTo>
                  <a:lnTo>
                    <a:pt x="24" y="4"/>
                  </a:lnTo>
                  <a:lnTo>
                    <a:pt x="23" y="3"/>
                  </a:lnTo>
                  <a:lnTo>
                    <a:pt x="20" y="3"/>
                  </a:lnTo>
                  <a:lnTo>
                    <a:pt x="18" y="2"/>
                  </a:lnTo>
                  <a:lnTo>
                    <a:pt x="12" y="2"/>
                  </a:lnTo>
                  <a:lnTo>
                    <a:pt x="11" y="1"/>
                  </a:lnTo>
                  <a:lnTo>
                    <a:pt x="5" y="1"/>
                  </a:lnTo>
                  <a:lnTo>
                    <a:pt x="3" y="0"/>
                  </a:lnTo>
                  <a:lnTo>
                    <a:pt x="0"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26" name="Freeform 17">
              <a:extLst>
                <a:ext uri="{FF2B5EF4-FFF2-40B4-BE49-F238E27FC236}">
                  <a16:creationId xmlns:a16="http://schemas.microsoft.com/office/drawing/2014/main" id="{60FCE5AF-205F-C06A-1130-45BBCC555F10}"/>
                </a:ext>
              </a:extLst>
            </p:cNvPr>
            <p:cNvSpPr>
              <a:spLocks/>
            </p:cNvSpPr>
            <p:nvPr/>
          </p:nvSpPr>
          <p:spPr bwMode="auto">
            <a:xfrm>
              <a:off x="2322" y="1742"/>
              <a:ext cx="61" cy="35"/>
            </a:xfrm>
            <a:custGeom>
              <a:avLst/>
              <a:gdLst>
                <a:gd name="T0" fmla="*/ 61 w 61"/>
                <a:gd name="T1" fmla="*/ 35 h 35"/>
                <a:gd name="T2" fmla="*/ 61 w 61"/>
                <a:gd name="T3" fmla="*/ 34 h 35"/>
                <a:gd name="T4" fmla="*/ 59 w 61"/>
                <a:gd name="T5" fmla="*/ 34 h 35"/>
                <a:gd name="T6" fmla="*/ 59 w 61"/>
                <a:gd name="T7" fmla="*/ 33 h 35"/>
                <a:gd name="T8" fmla="*/ 58 w 61"/>
                <a:gd name="T9" fmla="*/ 32 h 35"/>
                <a:gd name="T10" fmla="*/ 58 w 61"/>
                <a:gd name="T11" fmla="*/ 29 h 35"/>
                <a:gd name="T12" fmla="*/ 57 w 61"/>
                <a:gd name="T13" fmla="*/ 29 h 35"/>
                <a:gd name="T14" fmla="*/ 57 w 61"/>
                <a:gd name="T15" fmla="*/ 28 h 35"/>
                <a:gd name="T16" fmla="*/ 55 w 61"/>
                <a:gd name="T17" fmla="*/ 26 h 35"/>
                <a:gd name="T18" fmla="*/ 55 w 61"/>
                <a:gd name="T19" fmla="*/ 24 h 35"/>
                <a:gd name="T20" fmla="*/ 53 w 61"/>
                <a:gd name="T21" fmla="*/ 24 h 35"/>
                <a:gd name="T22" fmla="*/ 53 w 61"/>
                <a:gd name="T23" fmla="*/ 23 h 35"/>
                <a:gd name="T24" fmla="*/ 51 w 61"/>
                <a:gd name="T25" fmla="*/ 21 h 35"/>
                <a:gd name="T26" fmla="*/ 48 w 61"/>
                <a:gd name="T27" fmla="*/ 18 h 35"/>
                <a:gd name="T28" fmla="*/ 46 w 61"/>
                <a:gd name="T29" fmla="*/ 16 h 35"/>
                <a:gd name="T30" fmla="*/ 45 w 61"/>
                <a:gd name="T31" fmla="*/ 14 h 35"/>
                <a:gd name="T32" fmla="*/ 43 w 61"/>
                <a:gd name="T33" fmla="*/ 14 h 35"/>
                <a:gd name="T34" fmla="*/ 43 w 61"/>
                <a:gd name="T35" fmla="*/ 13 h 35"/>
                <a:gd name="T36" fmla="*/ 42 w 61"/>
                <a:gd name="T37" fmla="*/ 13 h 35"/>
                <a:gd name="T38" fmla="*/ 40 w 61"/>
                <a:gd name="T39" fmla="*/ 11 h 35"/>
                <a:gd name="T40" fmla="*/ 39 w 61"/>
                <a:gd name="T41" fmla="*/ 11 h 35"/>
                <a:gd name="T42" fmla="*/ 39 w 61"/>
                <a:gd name="T43" fmla="*/ 10 h 35"/>
                <a:gd name="T44" fmla="*/ 36 w 61"/>
                <a:gd name="T45" fmla="*/ 10 h 35"/>
                <a:gd name="T46" fmla="*/ 36 w 61"/>
                <a:gd name="T47" fmla="*/ 8 h 35"/>
                <a:gd name="T48" fmla="*/ 34 w 61"/>
                <a:gd name="T49" fmla="*/ 8 h 35"/>
                <a:gd name="T50" fmla="*/ 34 w 61"/>
                <a:gd name="T51" fmla="*/ 7 h 35"/>
                <a:gd name="T52" fmla="*/ 32 w 61"/>
                <a:gd name="T53" fmla="*/ 7 h 35"/>
                <a:gd name="T54" fmla="*/ 31 w 61"/>
                <a:gd name="T55" fmla="*/ 6 h 35"/>
                <a:gd name="T56" fmla="*/ 29 w 61"/>
                <a:gd name="T57" fmla="*/ 6 h 35"/>
                <a:gd name="T58" fmla="*/ 29 w 61"/>
                <a:gd name="T59" fmla="*/ 5 h 35"/>
                <a:gd name="T60" fmla="*/ 25 w 61"/>
                <a:gd name="T61" fmla="*/ 5 h 35"/>
                <a:gd name="T62" fmla="*/ 25 w 61"/>
                <a:gd name="T63" fmla="*/ 3 h 35"/>
                <a:gd name="T64" fmla="*/ 21 w 61"/>
                <a:gd name="T65" fmla="*/ 3 h 35"/>
                <a:gd name="T66" fmla="*/ 21 w 61"/>
                <a:gd name="T67" fmla="*/ 2 h 35"/>
                <a:gd name="T68" fmla="*/ 16 w 61"/>
                <a:gd name="T69" fmla="*/ 2 h 35"/>
                <a:gd name="T70" fmla="*/ 16 w 61"/>
                <a:gd name="T71" fmla="*/ 1 h 35"/>
                <a:gd name="T72" fmla="*/ 9 w 61"/>
                <a:gd name="T73" fmla="*/ 1 h 35"/>
                <a:gd name="T74" fmla="*/ 8 w 61"/>
                <a:gd name="T75" fmla="*/ 0 h 35"/>
                <a:gd name="T76" fmla="*/ 0 w 61"/>
                <a:gd name="T77" fmla="*/ 0 h 3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1"/>
                <a:gd name="T118" fmla="*/ 0 h 35"/>
                <a:gd name="T119" fmla="*/ 61 w 61"/>
                <a:gd name="T120" fmla="*/ 35 h 3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1" h="35">
                  <a:moveTo>
                    <a:pt x="61" y="35"/>
                  </a:moveTo>
                  <a:lnTo>
                    <a:pt x="61" y="34"/>
                  </a:lnTo>
                  <a:lnTo>
                    <a:pt x="59" y="34"/>
                  </a:lnTo>
                  <a:lnTo>
                    <a:pt x="59" y="33"/>
                  </a:lnTo>
                  <a:lnTo>
                    <a:pt x="58" y="32"/>
                  </a:lnTo>
                  <a:lnTo>
                    <a:pt x="58" y="29"/>
                  </a:lnTo>
                  <a:lnTo>
                    <a:pt x="57" y="29"/>
                  </a:lnTo>
                  <a:lnTo>
                    <a:pt x="57" y="28"/>
                  </a:lnTo>
                  <a:lnTo>
                    <a:pt x="55" y="26"/>
                  </a:lnTo>
                  <a:lnTo>
                    <a:pt x="55" y="24"/>
                  </a:lnTo>
                  <a:lnTo>
                    <a:pt x="53" y="24"/>
                  </a:lnTo>
                  <a:lnTo>
                    <a:pt x="53" y="23"/>
                  </a:lnTo>
                  <a:lnTo>
                    <a:pt x="51" y="21"/>
                  </a:lnTo>
                  <a:lnTo>
                    <a:pt x="48" y="18"/>
                  </a:lnTo>
                  <a:lnTo>
                    <a:pt x="46" y="16"/>
                  </a:lnTo>
                  <a:lnTo>
                    <a:pt x="45" y="14"/>
                  </a:lnTo>
                  <a:lnTo>
                    <a:pt x="43" y="14"/>
                  </a:lnTo>
                  <a:lnTo>
                    <a:pt x="43" y="13"/>
                  </a:lnTo>
                  <a:lnTo>
                    <a:pt x="42" y="13"/>
                  </a:lnTo>
                  <a:lnTo>
                    <a:pt x="40" y="11"/>
                  </a:lnTo>
                  <a:lnTo>
                    <a:pt x="39" y="11"/>
                  </a:lnTo>
                  <a:lnTo>
                    <a:pt x="39" y="10"/>
                  </a:lnTo>
                  <a:lnTo>
                    <a:pt x="36" y="10"/>
                  </a:lnTo>
                  <a:lnTo>
                    <a:pt x="36" y="8"/>
                  </a:lnTo>
                  <a:lnTo>
                    <a:pt x="34" y="8"/>
                  </a:lnTo>
                  <a:lnTo>
                    <a:pt x="34" y="7"/>
                  </a:lnTo>
                  <a:lnTo>
                    <a:pt x="32" y="7"/>
                  </a:lnTo>
                  <a:lnTo>
                    <a:pt x="31" y="6"/>
                  </a:lnTo>
                  <a:lnTo>
                    <a:pt x="29" y="6"/>
                  </a:lnTo>
                  <a:lnTo>
                    <a:pt x="29" y="5"/>
                  </a:lnTo>
                  <a:lnTo>
                    <a:pt x="25" y="5"/>
                  </a:lnTo>
                  <a:lnTo>
                    <a:pt x="25" y="3"/>
                  </a:lnTo>
                  <a:lnTo>
                    <a:pt x="21" y="3"/>
                  </a:lnTo>
                  <a:lnTo>
                    <a:pt x="21" y="2"/>
                  </a:lnTo>
                  <a:lnTo>
                    <a:pt x="16" y="2"/>
                  </a:lnTo>
                  <a:lnTo>
                    <a:pt x="16" y="1"/>
                  </a:lnTo>
                  <a:lnTo>
                    <a:pt x="9" y="1"/>
                  </a:lnTo>
                  <a:lnTo>
                    <a:pt x="8" y="0"/>
                  </a:lnTo>
                  <a:lnTo>
                    <a:pt x="0"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27" name="Freeform 18">
              <a:extLst>
                <a:ext uri="{FF2B5EF4-FFF2-40B4-BE49-F238E27FC236}">
                  <a16:creationId xmlns:a16="http://schemas.microsoft.com/office/drawing/2014/main" id="{69EFF959-AD70-F160-8436-345EBF6956C7}"/>
                </a:ext>
              </a:extLst>
            </p:cNvPr>
            <p:cNvSpPr>
              <a:spLocks/>
            </p:cNvSpPr>
            <p:nvPr/>
          </p:nvSpPr>
          <p:spPr bwMode="auto">
            <a:xfrm>
              <a:off x="2029" y="2319"/>
              <a:ext cx="58" cy="9"/>
            </a:xfrm>
            <a:custGeom>
              <a:avLst/>
              <a:gdLst>
                <a:gd name="T0" fmla="*/ 0 w 58"/>
                <a:gd name="T1" fmla="*/ 0 h 9"/>
                <a:gd name="T2" fmla="*/ 1 w 58"/>
                <a:gd name="T3" fmla="*/ 0 h 9"/>
                <a:gd name="T4" fmla="*/ 1 w 58"/>
                <a:gd name="T5" fmla="*/ 2 h 9"/>
                <a:gd name="T6" fmla="*/ 5 w 58"/>
                <a:gd name="T7" fmla="*/ 2 h 9"/>
                <a:gd name="T8" fmla="*/ 5 w 58"/>
                <a:gd name="T9" fmla="*/ 3 h 9"/>
                <a:gd name="T10" fmla="*/ 7 w 58"/>
                <a:gd name="T11" fmla="*/ 3 h 9"/>
                <a:gd name="T12" fmla="*/ 8 w 58"/>
                <a:gd name="T13" fmla="*/ 4 h 9"/>
                <a:gd name="T14" fmla="*/ 12 w 58"/>
                <a:gd name="T15" fmla="*/ 4 h 9"/>
                <a:gd name="T16" fmla="*/ 12 w 58"/>
                <a:gd name="T17" fmla="*/ 5 h 9"/>
                <a:gd name="T18" fmla="*/ 16 w 58"/>
                <a:gd name="T19" fmla="*/ 5 h 9"/>
                <a:gd name="T20" fmla="*/ 17 w 58"/>
                <a:gd name="T21" fmla="*/ 7 h 9"/>
                <a:gd name="T22" fmla="*/ 22 w 58"/>
                <a:gd name="T23" fmla="*/ 7 h 9"/>
                <a:gd name="T24" fmla="*/ 23 w 58"/>
                <a:gd name="T25" fmla="*/ 8 h 9"/>
                <a:gd name="T26" fmla="*/ 33 w 58"/>
                <a:gd name="T27" fmla="*/ 8 h 9"/>
                <a:gd name="T28" fmla="*/ 33 w 58"/>
                <a:gd name="T29" fmla="*/ 9 h 9"/>
                <a:gd name="T30" fmla="*/ 50 w 58"/>
                <a:gd name="T31" fmla="*/ 9 h 9"/>
                <a:gd name="T32" fmla="*/ 52 w 58"/>
                <a:gd name="T33" fmla="*/ 8 h 9"/>
                <a:gd name="T34" fmla="*/ 58 w 58"/>
                <a:gd name="T35" fmla="*/ 8 h 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8"/>
                <a:gd name="T55" fmla="*/ 0 h 9"/>
                <a:gd name="T56" fmla="*/ 58 w 58"/>
                <a:gd name="T57" fmla="*/ 9 h 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8" h="9">
                  <a:moveTo>
                    <a:pt x="0" y="0"/>
                  </a:moveTo>
                  <a:lnTo>
                    <a:pt x="1" y="0"/>
                  </a:lnTo>
                  <a:lnTo>
                    <a:pt x="1" y="2"/>
                  </a:lnTo>
                  <a:lnTo>
                    <a:pt x="5" y="2"/>
                  </a:lnTo>
                  <a:lnTo>
                    <a:pt x="5" y="3"/>
                  </a:lnTo>
                  <a:lnTo>
                    <a:pt x="7" y="3"/>
                  </a:lnTo>
                  <a:lnTo>
                    <a:pt x="8" y="4"/>
                  </a:lnTo>
                  <a:lnTo>
                    <a:pt x="12" y="4"/>
                  </a:lnTo>
                  <a:lnTo>
                    <a:pt x="12" y="5"/>
                  </a:lnTo>
                  <a:lnTo>
                    <a:pt x="16" y="5"/>
                  </a:lnTo>
                  <a:lnTo>
                    <a:pt x="17" y="7"/>
                  </a:lnTo>
                  <a:lnTo>
                    <a:pt x="22" y="7"/>
                  </a:lnTo>
                  <a:lnTo>
                    <a:pt x="23" y="8"/>
                  </a:lnTo>
                  <a:lnTo>
                    <a:pt x="33" y="8"/>
                  </a:lnTo>
                  <a:lnTo>
                    <a:pt x="33" y="9"/>
                  </a:lnTo>
                  <a:lnTo>
                    <a:pt x="50" y="9"/>
                  </a:lnTo>
                  <a:lnTo>
                    <a:pt x="52" y="8"/>
                  </a:lnTo>
                  <a:lnTo>
                    <a:pt x="58" y="8"/>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28" name="Freeform 19">
              <a:extLst>
                <a:ext uri="{FF2B5EF4-FFF2-40B4-BE49-F238E27FC236}">
                  <a16:creationId xmlns:a16="http://schemas.microsoft.com/office/drawing/2014/main" id="{FFACDBC2-13D2-924A-8424-9C3E4A82381F}"/>
                </a:ext>
              </a:extLst>
            </p:cNvPr>
            <p:cNvSpPr>
              <a:spLocks/>
            </p:cNvSpPr>
            <p:nvPr/>
          </p:nvSpPr>
          <p:spPr bwMode="auto">
            <a:xfrm>
              <a:off x="2330" y="2080"/>
              <a:ext cx="40" cy="20"/>
            </a:xfrm>
            <a:custGeom>
              <a:avLst/>
              <a:gdLst>
                <a:gd name="T0" fmla="*/ 40 w 40"/>
                <a:gd name="T1" fmla="*/ 20 h 20"/>
                <a:gd name="T2" fmla="*/ 38 w 40"/>
                <a:gd name="T3" fmla="*/ 18 h 20"/>
                <a:gd name="T4" fmla="*/ 37 w 40"/>
                <a:gd name="T5" fmla="*/ 16 h 20"/>
                <a:gd name="T6" fmla="*/ 35 w 40"/>
                <a:gd name="T7" fmla="*/ 16 h 20"/>
                <a:gd name="T8" fmla="*/ 35 w 40"/>
                <a:gd name="T9" fmla="*/ 15 h 20"/>
                <a:gd name="T10" fmla="*/ 34 w 40"/>
                <a:gd name="T11" fmla="*/ 15 h 20"/>
                <a:gd name="T12" fmla="*/ 34 w 40"/>
                <a:gd name="T13" fmla="*/ 14 h 20"/>
                <a:gd name="T14" fmla="*/ 33 w 40"/>
                <a:gd name="T15" fmla="*/ 14 h 20"/>
                <a:gd name="T16" fmla="*/ 33 w 40"/>
                <a:gd name="T17" fmla="*/ 13 h 20"/>
                <a:gd name="T18" fmla="*/ 32 w 40"/>
                <a:gd name="T19" fmla="*/ 13 h 20"/>
                <a:gd name="T20" fmla="*/ 31 w 40"/>
                <a:gd name="T21" fmla="*/ 12 h 20"/>
                <a:gd name="T22" fmla="*/ 29 w 40"/>
                <a:gd name="T23" fmla="*/ 12 h 20"/>
                <a:gd name="T24" fmla="*/ 29 w 40"/>
                <a:gd name="T25" fmla="*/ 10 h 20"/>
                <a:gd name="T26" fmla="*/ 28 w 40"/>
                <a:gd name="T27" fmla="*/ 10 h 20"/>
                <a:gd name="T28" fmla="*/ 27 w 40"/>
                <a:gd name="T29" fmla="*/ 9 h 20"/>
                <a:gd name="T30" fmla="*/ 26 w 40"/>
                <a:gd name="T31" fmla="*/ 9 h 20"/>
                <a:gd name="T32" fmla="*/ 26 w 40"/>
                <a:gd name="T33" fmla="*/ 8 h 20"/>
                <a:gd name="T34" fmla="*/ 23 w 40"/>
                <a:gd name="T35" fmla="*/ 8 h 20"/>
                <a:gd name="T36" fmla="*/ 23 w 40"/>
                <a:gd name="T37" fmla="*/ 7 h 20"/>
                <a:gd name="T38" fmla="*/ 21 w 40"/>
                <a:gd name="T39" fmla="*/ 7 h 20"/>
                <a:gd name="T40" fmla="*/ 21 w 40"/>
                <a:gd name="T41" fmla="*/ 5 h 20"/>
                <a:gd name="T42" fmla="*/ 18 w 40"/>
                <a:gd name="T43" fmla="*/ 5 h 20"/>
                <a:gd name="T44" fmla="*/ 17 w 40"/>
                <a:gd name="T45" fmla="*/ 4 h 20"/>
                <a:gd name="T46" fmla="*/ 15 w 40"/>
                <a:gd name="T47" fmla="*/ 4 h 20"/>
                <a:gd name="T48" fmla="*/ 15 w 40"/>
                <a:gd name="T49" fmla="*/ 3 h 20"/>
                <a:gd name="T50" fmla="*/ 11 w 40"/>
                <a:gd name="T51" fmla="*/ 3 h 20"/>
                <a:gd name="T52" fmla="*/ 10 w 40"/>
                <a:gd name="T53" fmla="*/ 2 h 20"/>
                <a:gd name="T54" fmla="*/ 5 w 40"/>
                <a:gd name="T55" fmla="*/ 2 h 20"/>
                <a:gd name="T56" fmla="*/ 5 w 40"/>
                <a:gd name="T57" fmla="*/ 0 h 20"/>
                <a:gd name="T58" fmla="*/ 0 w 40"/>
                <a:gd name="T59" fmla="*/ 0 h 2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0"/>
                <a:gd name="T91" fmla="*/ 0 h 20"/>
                <a:gd name="T92" fmla="*/ 40 w 40"/>
                <a:gd name="T93" fmla="*/ 20 h 2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0" h="20">
                  <a:moveTo>
                    <a:pt x="40" y="20"/>
                  </a:moveTo>
                  <a:lnTo>
                    <a:pt x="38" y="18"/>
                  </a:lnTo>
                  <a:lnTo>
                    <a:pt x="37" y="16"/>
                  </a:lnTo>
                  <a:lnTo>
                    <a:pt x="35" y="16"/>
                  </a:lnTo>
                  <a:lnTo>
                    <a:pt x="35" y="15"/>
                  </a:lnTo>
                  <a:lnTo>
                    <a:pt x="34" y="15"/>
                  </a:lnTo>
                  <a:lnTo>
                    <a:pt x="34" y="14"/>
                  </a:lnTo>
                  <a:lnTo>
                    <a:pt x="33" y="14"/>
                  </a:lnTo>
                  <a:lnTo>
                    <a:pt x="33" y="13"/>
                  </a:lnTo>
                  <a:lnTo>
                    <a:pt x="32" y="13"/>
                  </a:lnTo>
                  <a:lnTo>
                    <a:pt x="31" y="12"/>
                  </a:lnTo>
                  <a:lnTo>
                    <a:pt x="29" y="12"/>
                  </a:lnTo>
                  <a:lnTo>
                    <a:pt x="29" y="10"/>
                  </a:lnTo>
                  <a:lnTo>
                    <a:pt x="28" y="10"/>
                  </a:lnTo>
                  <a:lnTo>
                    <a:pt x="27" y="9"/>
                  </a:lnTo>
                  <a:lnTo>
                    <a:pt x="26" y="9"/>
                  </a:lnTo>
                  <a:lnTo>
                    <a:pt x="26" y="8"/>
                  </a:lnTo>
                  <a:lnTo>
                    <a:pt x="23" y="8"/>
                  </a:lnTo>
                  <a:lnTo>
                    <a:pt x="23" y="7"/>
                  </a:lnTo>
                  <a:lnTo>
                    <a:pt x="21" y="7"/>
                  </a:lnTo>
                  <a:lnTo>
                    <a:pt x="21" y="5"/>
                  </a:lnTo>
                  <a:lnTo>
                    <a:pt x="18" y="5"/>
                  </a:lnTo>
                  <a:lnTo>
                    <a:pt x="17" y="4"/>
                  </a:lnTo>
                  <a:lnTo>
                    <a:pt x="15" y="4"/>
                  </a:lnTo>
                  <a:lnTo>
                    <a:pt x="15" y="3"/>
                  </a:lnTo>
                  <a:lnTo>
                    <a:pt x="11" y="3"/>
                  </a:lnTo>
                  <a:lnTo>
                    <a:pt x="10" y="2"/>
                  </a:lnTo>
                  <a:lnTo>
                    <a:pt x="5" y="2"/>
                  </a:lnTo>
                  <a:lnTo>
                    <a:pt x="5" y="0"/>
                  </a:lnTo>
                  <a:lnTo>
                    <a:pt x="0"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29" name="Freeform 20">
              <a:extLst>
                <a:ext uri="{FF2B5EF4-FFF2-40B4-BE49-F238E27FC236}">
                  <a16:creationId xmlns:a16="http://schemas.microsoft.com/office/drawing/2014/main" id="{DC0883EE-917A-95F7-96E6-1796822E1789}"/>
                </a:ext>
              </a:extLst>
            </p:cNvPr>
            <p:cNvSpPr>
              <a:spLocks/>
            </p:cNvSpPr>
            <p:nvPr/>
          </p:nvSpPr>
          <p:spPr bwMode="auto">
            <a:xfrm>
              <a:off x="2019" y="1908"/>
              <a:ext cx="58" cy="32"/>
            </a:xfrm>
            <a:custGeom>
              <a:avLst/>
              <a:gdLst>
                <a:gd name="T0" fmla="*/ 0 w 58"/>
                <a:gd name="T1" fmla="*/ 32 h 32"/>
                <a:gd name="T2" fmla="*/ 1 w 58"/>
                <a:gd name="T3" fmla="*/ 31 h 32"/>
                <a:gd name="T4" fmla="*/ 1 w 58"/>
                <a:gd name="T5" fmla="*/ 30 h 32"/>
                <a:gd name="T6" fmla="*/ 2 w 58"/>
                <a:gd name="T7" fmla="*/ 30 h 32"/>
                <a:gd name="T8" fmla="*/ 4 w 58"/>
                <a:gd name="T9" fmla="*/ 28 h 32"/>
                <a:gd name="T10" fmla="*/ 4 w 58"/>
                <a:gd name="T11" fmla="*/ 27 h 32"/>
                <a:gd name="T12" fmla="*/ 5 w 58"/>
                <a:gd name="T13" fmla="*/ 27 h 32"/>
                <a:gd name="T14" fmla="*/ 5 w 58"/>
                <a:gd name="T15" fmla="*/ 26 h 32"/>
                <a:gd name="T16" fmla="*/ 6 w 58"/>
                <a:gd name="T17" fmla="*/ 26 h 32"/>
                <a:gd name="T18" fmla="*/ 7 w 58"/>
                <a:gd name="T19" fmla="*/ 25 h 32"/>
                <a:gd name="T20" fmla="*/ 7 w 58"/>
                <a:gd name="T21" fmla="*/ 23 h 32"/>
                <a:gd name="T22" fmla="*/ 9 w 58"/>
                <a:gd name="T23" fmla="*/ 23 h 32"/>
                <a:gd name="T24" fmla="*/ 10 w 58"/>
                <a:gd name="T25" fmla="*/ 22 h 32"/>
                <a:gd name="T26" fmla="*/ 11 w 58"/>
                <a:gd name="T27" fmla="*/ 22 h 32"/>
                <a:gd name="T28" fmla="*/ 11 w 58"/>
                <a:gd name="T29" fmla="*/ 21 h 32"/>
                <a:gd name="T30" fmla="*/ 12 w 58"/>
                <a:gd name="T31" fmla="*/ 21 h 32"/>
                <a:gd name="T32" fmla="*/ 12 w 58"/>
                <a:gd name="T33" fmla="*/ 20 h 32"/>
                <a:gd name="T34" fmla="*/ 14 w 58"/>
                <a:gd name="T35" fmla="*/ 20 h 32"/>
                <a:gd name="T36" fmla="*/ 15 w 58"/>
                <a:gd name="T37" fmla="*/ 18 h 32"/>
                <a:gd name="T38" fmla="*/ 16 w 58"/>
                <a:gd name="T39" fmla="*/ 18 h 32"/>
                <a:gd name="T40" fmla="*/ 16 w 58"/>
                <a:gd name="T41" fmla="*/ 17 h 32"/>
                <a:gd name="T42" fmla="*/ 17 w 58"/>
                <a:gd name="T43" fmla="*/ 17 h 32"/>
                <a:gd name="T44" fmla="*/ 17 w 58"/>
                <a:gd name="T45" fmla="*/ 16 h 32"/>
                <a:gd name="T46" fmla="*/ 18 w 58"/>
                <a:gd name="T47" fmla="*/ 16 h 32"/>
                <a:gd name="T48" fmla="*/ 20 w 58"/>
                <a:gd name="T49" fmla="*/ 15 h 32"/>
                <a:gd name="T50" fmla="*/ 21 w 58"/>
                <a:gd name="T51" fmla="*/ 15 h 32"/>
                <a:gd name="T52" fmla="*/ 22 w 58"/>
                <a:gd name="T53" fmla="*/ 14 h 32"/>
                <a:gd name="T54" fmla="*/ 23 w 58"/>
                <a:gd name="T55" fmla="*/ 14 h 32"/>
                <a:gd name="T56" fmla="*/ 23 w 58"/>
                <a:gd name="T57" fmla="*/ 12 h 32"/>
                <a:gd name="T58" fmla="*/ 26 w 58"/>
                <a:gd name="T59" fmla="*/ 12 h 32"/>
                <a:gd name="T60" fmla="*/ 26 w 58"/>
                <a:gd name="T61" fmla="*/ 11 h 32"/>
                <a:gd name="T62" fmla="*/ 28 w 58"/>
                <a:gd name="T63" fmla="*/ 11 h 32"/>
                <a:gd name="T64" fmla="*/ 28 w 58"/>
                <a:gd name="T65" fmla="*/ 10 h 32"/>
                <a:gd name="T66" fmla="*/ 31 w 58"/>
                <a:gd name="T67" fmla="*/ 10 h 32"/>
                <a:gd name="T68" fmla="*/ 31 w 58"/>
                <a:gd name="T69" fmla="*/ 9 h 32"/>
                <a:gd name="T70" fmla="*/ 33 w 58"/>
                <a:gd name="T71" fmla="*/ 9 h 32"/>
                <a:gd name="T72" fmla="*/ 33 w 58"/>
                <a:gd name="T73" fmla="*/ 7 h 32"/>
                <a:gd name="T74" fmla="*/ 36 w 58"/>
                <a:gd name="T75" fmla="*/ 7 h 32"/>
                <a:gd name="T76" fmla="*/ 37 w 58"/>
                <a:gd name="T77" fmla="*/ 6 h 32"/>
                <a:gd name="T78" fmla="*/ 39 w 58"/>
                <a:gd name="T79" fmla="*/ 6 h 32"/>
                <a:gd name="T80" fmla="*/ 39 w 58"/>
                <a:gd name="T81" fmla="*/ 5 h 32"/>
                <a:gd name="T82" fmla="*/ 42 w 58"/>
                <a:gd name="T83" fmla="*/ 5 h 32"/>
                <a:gd name="T84" fmla="*/ 43 w 58"/>
                <a:gd name="T85" fmla="*/ 4 h 32"/>
                <a:gd name="T86" fmla="*/ 46 w 58"/>
                <a:gd name="T87" fmla="*/ 4 h 32"/>
                <a:gd name="T88" fmla="*/ 47 w 58"/>
                <a:gd name="T89" fmla="*/ 2 h 32"/>
                <a:gd name="T90" fmla="*/ 51 w 58"/>
                <a:gd name="T91" fmla="*/ 2 h 32"/>
                <a:gd name="T92" fmla="*/ 52 w 58"/>
                <a:gd name="T93" fmla="*/ 1 h 32"/>
                <a:gd name="T94" fmla="*/ 55 w 58"/>
                <a:gd name="T95" fmla="*/ 1 h 32"/>
                <a:gd name="T96" fmla="*/ 55 w 58"/>
                <a:gd name="T97" fmla="*/ 0 h 32"/>
                <a:gd name="T98" fmla="*/ 58 w 58"/>
                <a:gd name="T99" fmla="*/ 0 h 3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8"/>
                <a:gd name="T151" fmla="*/ 0 h 32"/>
                <a:gd name="T152" fmla="*/ 58 w 58"/>
                <a:gd name="T153" fmla="*/ 32 h 3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8" h="32">
                  <a:moveTo>
                    <a:pt x="0" y="32"/>
                  </a:moveTo>
                  <a:lnTo>
                    <a:pt x="1" y="31"/>
                  </a:lnTo>
                  <a:lnTo>
                    <a:pt x="1" y="30"/>
                  </a:lnTo>
                  <a:lnTo>
                    <a:pt x="2" y="30"/>
                  </a:lnTo>
                  <a:lnTo>
                    <a:pt x="4" y="28"/>
                  </a:lnTo>
                  <a:lnTo>
                    <a:pt x="4" y="27"/>
                  </a:lnTo>
                  <a:lnTo>
                    <a:pt x="5" y="27"/>
                  </a:lnTo>
                  <a:lnTo>
                    <a:pt x="5" y="26"/>
                  </a:lnTo>
                  <a:lnTo>
                    <a:pt x="6" y="26"/>
                  </a:lnTo>
                  <a:lnTo>
                    <a:pt x="7" y="25"/>
                  </a:lnTo>
                  <a:lnTo>
                    <a:pt x="7" y="23"/>
                  </a:lnTo>
                  <a:lnTo>
                    <a:pt x="9" y="23"/>
                  </a:lnTo>
                  <a:lnTo>
                    <a:pt x="10" y="22"/>
                  </a:lnTo>
                  <a:lnTo>
                    <a:pt x="11" y="22"/>
                  </a:lnTo>
                  <a:lnTo>
                    <a:pt x="11" y="21"/>
                  </a:lnTo>
                  <a:lnTo>
                    <a:pt x="12" y="21"/>
                  </a:lnTo>
                  <a:lnTo>
                    <a:pt x="12" y="20"/>
                  </a:lnTo>
                  <a:lnTo>
                    <a:pt x="14" y="20"/>
                  </a:lnTo>
                  <a:lnTo>
                    <a:pt x="15" y="18"/>
                  </a:lnTo>
                  <a:lnTo>
                    <a:pt x="16" y="18"/>
                  </a:lnTo>
                  <a:lnTo>
                    <a:pt x="16" y="17"/>
                  </a:lnTo>
                  <a:lnTo>
                    <a:pt x="17" y="17"/>
                  </a:lnTo>
                  <a:lnTo>
                    <a:pt x="17" y="16"/>
                  </a:lnTo>
                  <a:lnTo>
                    <a:pt x="18" y="16"/>
                  </a:lnTo>
                  <a:lnTo>
                    <a:pt x="20" y="15"/>
                  </a:lnTo>
                  <a:lnTo>
                    <a:pt x="21" y="15"/>
                  </a:lnTo>
                  <a:lnTo>
                    <a:pt x="22" y="14"/>
                  </a:lnTo>
                  <a:lnTo>
                    <a:pt x="23" y="14"/>
                  </a:lnTo>
                  <a:lnTo>
                    <a:pt x="23" y="12"/>
                  </a:lnTo>
                  <a:lnTo>
                    <a:pt x="26" y="12"/>
                  </a:lnTo>
                  <a:lnTo>
                    <a:pt x="26" y="11"/>
                  </a:lnTo>
                  <a:lnTo>
                    <a:pt x="28" y="11"/>
                  </a:lnTo>
                  <a:lnTo>
                    <a:pt x="28" y="10"/>
                  </a:lnTo>
                  <a:lnTo>
                    <a:pt x="31" y="10"/>
                  </a:lnTo>
                  <a:lnTo>
                    <a:pt x="31" y="9"/>
                  </a:lnTo>
                  <a:lnTo>
                    <a:pt x="33" y="9"/>
                  </a:lnTo>
                  <a:lnTo>
                    <a:pt x="33" y="7"/>
                  </a:lnTo>
                  <a:lnTo>
                    <a:pt x="36" y="7"/>
                  </a:lnTo>
                  <a:lnTo>
                    <a:pt x="37" y="6"/>
                  </a:lnTo>
                  <a:lnTo>
                    <a:pt x="39" y="6"/>
                  </a:lnTo>
                  <a:lnTo>
                    <a:pt x="39" y="5"/>
                  </a:lnTo>
                  <a:lnTo>
                    <a:pt x="42" y="5"/>
                  </a:lnTo>
                  <a:lnTo>
                    <a:pt x="43" y="4"/>
                  </a:lnTo>
                  <a:lnTo>
                    <a:pt x="46" y="4"/>
                  </a:lnTo>
                  <a:lnTo>
                    <a:pt x="47" y="2"/>
                  </a:lnTo>
                  <a:lnTo>
                    <a:pt x="51" y="2"/>
                  </a:lnTo>
                  <a:lnTo>
                    <a:pt x="52" y="1"/>
                  </a:lnTo>
                  <a:lnTo>
                    <a:pt x="55" y="1"/>
                  </a:lnTo>
                  <a:lnTo>
                    <a:pt x="55" y="0"/>
                  </a:lnTo>
                  <a:lnTo>
                    <a:pt x="58"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30" name="Freeform 21">
              <a:extLst>
                <a:ext uri="{FF2B5EF4-FFF2-40B4-BE49-F238E27FC236}">
                  <a16:creationId xmlns:a16="http://schemas.microsoft.com/office/drawing/2014/main" id="{930CFF72-2B64-28C3-7A27-BE6E821E27D5}"/>
                </a:ext>
              </a:extLst>
            </p:cNvPr>
            <p:cNvSpPr>
              <a:spLocks/>
            </p:cNvSpPr>
            <p:nvPr/>
          </p:nvSpPr>
          <p:spPr bwMode="auto">
            <a:xfrm>
              <a:off x="2242" y="2180"/>
              <a:ext cx="26" cy="56"/>
            </a:xfrm>
            <a:custGeom>
              <a:avLst/>
              <a:gdLst>
                <a:gd name="T0" fmla="*/ 26 w 26"/>
                <a:gd name="T1" fmla="*/ 0 h 56"/>
                <a:gd name="T2" fmla="*/ 10 w 26"/>
                <a:gd name="T3" fmla="*/ 10 h 56"/>
                <a:gd name="T4" fmla="*/ 3 w 26"/>
                <a:gd name="T5" fmla="*/ 25 h 56"/>
                <a:gd name="T6" fmla="*/ 0 w 26"/>
                <a:gd name="T7" fmla="*/ 41 h 56"/>
                <a:gd name="T8" fmla="*/ 3 w 26"/>
                <a:gd name="T9" fmla="*/ 56 h 56"/>
                <a:gd name="T10" fmla="*/ 0 60000 65536"/>
                <a:gd name="T11" fmla="*/ 0 60000 65536"/>
                <a:gd name="T12" fmla="*/ 0 60000 65536"/>
                <a:gd name="T13" fmla="*/ 0 60000 65536"/>
                <a:gd name="T14" fmla="*/ 0 60000 65536"/>
                <a:gd name="T15" fmla="*/ 0 w 26"/>
                <a:gd name="T16" fmla="*/ 0 h 56"/>
                <a:gd name="T17" fmla="*/ 26 w 26"/>
                <a:gd name="T18" fmla="*/ 56 h 56"/>
              </a:gdLst>
              <a:ahLst/>
              <a:cxnLst>
                <a:cxn ang="T10">
                  <a:pos x="T0" y="T1"/>
                </a:cxn>
                <a:cxn ang="T11">
                  <a:pos x="T2" y="T3"/>
                </a:cxn>
                <a:cxn ang="T12">
                  <a:pos x="T4" y="T5"/>
                </a:cxn>
                <a:cxn ang="T13">
                  <a:pos x="T6" y="T7"/>
                </a:cxn>
                <a:cxn ang="T14">
                  <a:pos x="T8" y="T9"/>
                </a:cxn>
              </a:cxnLst>
              <a:rect l="T15" t="T16" r="T17" b="T18"/>
              <a:pathLst>
                <a:path w="26" h="56">
                  <a:moveTo>
                    <a:pt x="26" y="0"/>
                  </a:moveTo>
                  <a:lnTo>
                    <a:pt x="10" y="10"/>
                  </a:lnTo>
                  <a:lnTo>
                    <a:pt x="3" y="25"/>
                  </a:lnTo>
                  <a:lnTo>
                    <a:pt x="0" y="41"/>
                  </a:lnTo>
                  <a:lnTo>
                    <a:pt x="3" y="56"/>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31" name="Freeform 22">
              <a:extLst>
                <a:ext uri="{FF2B5EF4-FFF2-40B4-BE49-F238E27FC236}">
                  <a16:creationId xmlns:a16="http://schemas.microsoft.com/office/drawing/2014/main" id="{A01082B1-F1F1-E2F7-FB2C-E98A4D6979E3}"/>
                </a:ext>
              </a:extLst>
            </p:cNvPr>
            <p:cNvSpPr>
              <a:spLocks/>
            </p:cNvSpPr>
            <p:nvPr/>
          </p:nvSpPr>
          <p:spPr bwMode="auto">
            <a:xfrm>
              <a:off x="2066" y="1742"/>
              <a:ext cx="89" cy="26"/>
            </a:xfrm>
            <a:custGeom>
              <a:avLst/>
              <a:gdLst>
                <a:gd name="T0" fmla="*/ 0 w 89"/>
                <a:gd name="T1" fmla="*/ 26 h 26"/>
                <a:gd name="T2" fmla="*/ 2 w 89"/>
                <a:gd name="T3" fmla="*/ 23 h 26"/>
                <a:gd name="T4" fmla="*/ 5 w 89"/>
                <a:gd name="T5" fmla="*/ 21 h 26"/>
                <a:gd name="T6" fmla="*/ 6 w 89"/>
                <a:gd name="T7" fmla="*/ 21 h 26"/>
                <a:gd name="T8" fmla="*/ 8 w 89"/>
                <a:gd name="T9" fmla="*/ 18 h 26"/>
                <a:gd name="T10" fmla="*/ 10 w 89"/>
                <a:gd name="T11" fmla="*/ 18 h 26"/>
                <a:gd name="T12" fmla="*/ 10 w 89"/>
                <a:gd name="T13" fmla="*/ 17 h 26"/>
                <a:gd name="T14" fmla="*/ 12 w 89"/>
                <a:gd name="T15" fmla="*/ 17 h 26"/>
                <a:gd name="T16" fmla="*/ 12 w 89"/>
                <a:gd name="T17" fmla="*/ 16 h 26"/>
                <a:gd name="T18" fmla="*/ 13 w 89"/>
                <a:gd name="T19" fmla="*/ 16 h 26"/>
                <a:gd name="T20" fmla="*/ 13 w 89"/>
                <a:gd name="T21" fmla="*/ 14 h 26"/>
                <a:gd name="T22" fmla="*/ 16 w 89"/>
                <a:gd name="T23" fmla="*/ 14 h 26"/>
                <a:gd name="T24" fmla="*/ 16 w 89"/>
                <a:gd name="T25" fmla="*/ 13 h 26"/>
                <a:gd name="T26" fmla="*/ 17 w 89"/>
                <a:gd name="T27" fmla="*/ 13 h 26"/>
                <a:gd name="T28" fmla="*/ 18 w 89"/>
                <a:gd name="T29" fmla="*/ 12 h 26"/>
                <a:gd name="T30" fmla="*/ 20 w 89"/>
                <a:gd name="T31" fmla="*/ 12 h 26"/>
                <a:gd name="T32" fmla="*/ 21 w 89"/>
                <a:gd name="T33" fmla="*/ 11 h 26"/>
                <a:gd name="T34" fmla="*/ 23 w 89"/>
                <a:gd name="T35" fmla="*/ 11 h 26"/>
                <a:gd name="T36" fmla="*/ 24 w 89"/>
                <a:gd name="T37" fmla="*/ 10 h 26"/>
                <a:gd name="T38" fmla="*/ 26 w 89"/>
                <a:gd name="T39" fmla="*/ 10 h 26"/>
                <a:gd name="T40" fmla="*/ 27 w 89"/>
                <a:gd name="T41" fmla="*/ 8 h 26"/>
                <a:gd name="T42" fmla="*/ 29 w 89"/>
                <a:gd name="T43" fmla="*/ 8 h 26"/>
                <a:gd name="T44" fmla="*/ 31 w 89"/>
                <a:gd name="T45" fmla="*/ 7 h 26"/>
                <a:gd name="T46" fmla="*/ 33 w 89"/>
                <a:gd name="T47" fmla="*/ 7 h 26"/>
                <a:gd name="T48" fmla="*/ 34 w 89"/>
                <a:gd name="T49" fmla="*/ 6 h 26"/>
                <a:gd name="T50" fmla="*/ 38 w 89"/>
                <a:gd name="T51" fmla="*/ 6 h 26"/>
                <a:gd name="T52" fmla="*/ 38 w 89"/>
                <a:gd name="T53" fmla="*/ 5 h 26"/>
                <a:gd name="T54" fmla="*/ 43 w 89"/>
                <a:gd name="T55" fmla="*/ 5 h 26"/>
                <a:gd name="T56" fmla="*/ 43 w 89"/>
                <a:gd name="T57" fmla="*/ 3 h 26"/>
                <a:gd name="T58" fmla="*/ 48 w 89"/>
                <a:gd name="T59" fmla="*/ 3 h 26"/>
                <a:gd name="T60" fmla="*/ 49 w 89"/>
                <a:gd name="T61" fmla="*/ 2 h 26"/>
                <a:gd name="T62" fmla="*/ 57 w 89"/>
                <a:gd name="T63" fmla="*/ 2 h 26"/>
                <a:gd name="T64" fmla="*/ 58 w 89"/>
                <a:gd name="T65" fmla="*/ 1 h 26"/>
                <a:gd name="T66" fmla="*/ 68 w 89"/>
                <a:gd name="T67" fmla="*/ 1 h 26"/>
                <a:gd name="T68" fmla="*/ 69 w 89"/>
                <a:gd name="T69" fmla="*/ 0 h 26"/>
                <a:gd name="T70" fmla="*/ 89 w 89"/>
                <a:gd name="T71" fmla="*/ 0 h 2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9"/>
                <a:gd name="T109" fmla="*/ 0 h 26"/>
                <a:gd name="T110" fmla="*/ 89 w 89"/>
                <a:gd name="T111" fmla="*/ 26 h 2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9" h="26">
                  <a:moveTo>
                    <a:pt x="0" y="26"/>
                  </a:moveTo>
                  <a:lnTo>
                    <a:pt x="2" y="23"/>
                  </a:lnTo>
                  <a:lnTo>
                    <a:pt x="5" y="21"/>
                  </a:lnTo>
                  <a:lnTo>
                    <a:pt x="6" y="21"/>
                  </a:lnTo>
                  <a:lnTo>
                    <a:pt x="8" y="18"/>
                  </a:lnTo>
                  <a:lnTo>
                    <a:pt x="10" y="18"/>
                  </a:lnTo>
                  <a:lnTo>
                    <a:pt x="10" y="17"/>
                  </a:lnTo>
                  <a:lnTo>
                    <a:pt x="12" y="17"/>
                  </a:lnTo>
                  <a:lnTo>
                    <a:pt x="12" y="16"/>
                  </a:lnTo>
                  <a:lnTo>
                    <a:pt x="13" y="16"/>
                  </a:lnTo>
                  <a:lnTo>
                    <a:pt x="13" y="14"/>
                  </a:lnTo>
                  <a:lnTo>
                    <a:pt x="16" y="14"/>
                  </a:lnTo>
                  <a:lnTo>
                    <a:pt x="16" y="13"/>
                  </a:lnTo>
                  <a:lnTo>
                    <a:pt x="17" y="13"/>
                  </a:lnTo>
                  <a:lnTo>
                    <a:pt x="18" y="12"/>
                  </a:lnTo>
                  <a:lnTo>
                    <a:pt x="20" y="12"/>
                  </a:lnTo>
                  <a:lnTo>
                    <a:pt x="21" y="11"/>
                  </a:lnTo>
                  <a:lnTo>
                    <a:pt x="23" y="11"/>
                  </a:lnTo>
                  <a:lnTo>
                    <a:pt x="24" y="10"/>
                  </a:lnTo>
                  <a:lnTo>
                    <a:pt x="26" y="10"/>
                  </a:lnTo>
                  <a:lnTo>
                    <a:pt x="27" y="8"/>
                  </a:lnTo>
                  <a:lnTo>
                    <a:pt x="29" y="8"/>
                  </a:lnTo>
                  <a:lnTo>
                    <a:pt x="31" y="7"/>
                  </a:lnTo>
                  <a:lnTo>
                    <a:pt x="33" y="7"/>
                  </a:lnTo>
                  <a:lnTo>
                    <a:pt x="34" y="6"/>
                  </a:lnTo>
                  <a:lnTo>
                    <a:pt x="38" y="6"/>
                  </a:lnTo>
                  <a:lnTo>
                    <a:pt x="38" y="5"/>
                  </a:lnTo>
                  <a:lnTo>
                    <a:pt x="43" y="5"/>
                  </a:lnTo>
                  <a:lnTo>
                    <a:pt x="43" y="3"/>
                  </a:lnTo>
                  <a:lnTo>
                    <a:pt x="48" y="3"/>
                  </a:lnTo>
                  <a:lnTo>
                    <a:pt x="49" y="2"/>
                  </a:lnTo>
                  <a:lnTo>
                    <a:pt x="57" y="2"/>
                  </a:lnTo>
                  <a:lnTo>
                    <a:pt x="58" y="1"/>
                  </a:lnTo>
                  <a:lnTo>
                    <a:pt x="68" y="1"/>
                  </a:lnTo>
                  <a:lnTo>
                    <a:pt x="69" y="0"/>
                  </a:lnTo>
                  <a:lnTo>
                    <a:pt x="89"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32" name="Freeform 23">
              <a:extLst>
                <a:ext uri="{FF2B5EF4-FFF2-40B4-BE49-F238E27FC236}">
                  <a16:creationId xmlns:a16="http://schemas.microsoft.com/office/drawing/2014/main" id="{762EAC08-73DD-D1FA-44DA-85FE7576563E}"/>
                </a:ext>
              </a:extLst>
            </p:cNvPr>
            <p:cNvSpPr>
              <a:spLocks/>
            </p:cNvSpPr>
            <p:nvPr/>
          </p:nvSpPr>
          <p:spPr bwMode="auto">
            <a:xfrm>
              <a:off x="2145" y="1356"/>
              <a:ext cx="175" cy="963"/>
            </a:xfrm>
            <a:custGeom>
              <a:avLst/>
              <a:gdLst>
                <a:gd name="T0" fmla="*/ 61 w 175"/>
                <a:gd name="T1" fmla="*/ 963 h 963"/>
                <a:gd name="T2" fmla="*/ 24 w 175"/>
                <a:gd name="T3" fmla="*/ 922 h 963"/>
                <a:gd name="T4" fmla="*/ 6 w 175"/>
                <a:gd name="T5" fmla="*/ 881 h 963"/>
                <a:gd name="T6" fmla="*/ 0 w 175"/>
                <a:gd name="T7" fmla="*/ 823 h 963"/>
                <a:gd name="T8" fmla="*/ 0 w 175"/>
                <a:gd name="T9" fmla="*/ 785 h 963"/>
                <a:gd name="T10" fmla="*/ 10 w 175"/>
                <a:gd name="T11" fmla="*/ 744 h 963"/>
                <a:gd name="T12" fmla="*/ 31 w 175"/>
                <a:gd name="T13" fmla="*/ 700 h 963"/>
                <a:gd name="T14" fmla="*/ 29 w 175"/>
                <a:gd name="T15" fmla="*/ 658 h 963"/>
                <a:gd name="T16" fmla="*/ 34 w 175"/>
                <a:gd name="T17" fmla="*/ 612 h 963"/>
                <a:gd name="T18" fmla="*/ 42 w 175"/>
                <a:gd name="T19" fmla="*/ 574 h 963"/>
                <a:gd name="T20" fmla="*/ 55 w 175"/>
                <a:gd name="T21" fmla="*/ 534 h 963"/>
                <a:gd name="T22" fmla="*/ 55 w 175"/>
                <a:gd name="T23" fmla="*/ 511 h 963"/>
                <a:gd name="T24" fmla="*/ 61 w 175"/>
                <a:gd name="T25" fmla="*/ 461 h 963"/>
                <a:gd name="T26" fmla="*/ 75 w 175"/>
                <a:gd name="T27" fmla="*/ 416 h 963"/>
                <a:gd name="T28" fmla="*/ 93 w 175"/>
                <a:gd name="T29" fmla="*/ 380 h 963"/>
                <a:gd name="T30" fmla="*/ 97 w 175"/>
                <a:gd name="T31" fmla="*/ 345 h 963"/>
                <a:gd name="T32" fmla="*/ 101 w 175"/>
                <a:gd name="T33" fmla="*/ 299 h 963"/>
                <a:gd name="T34" fmla="*/ 107 w 175"/>
                <a:gd name="T35" fmla="*/ 260 h 963"/>
                <a:gd name="T36" fmla="*/ 123 w 175"/>
                <a:gd name="T37" fmla="*/ 214 h 963"/>
                <a:gd name="T38" fmla="*/ 129 w 175"/>
                <a:gd name="T39" fmla="*/ 181 h 963"/>
                <a:gd name="T40" fmla="*/ 134 w 175"/>
                <a:gd name="T41" fmla="*/ 157 h 963"/>
                <a:gd name="T42" fmla="*/ 135 w 175"/>
                <a:gd name="T43" fmla="*/ 142 h 963"/>
                <a:gd name="T44" fmla="*/ 144 w 175"/>
                <a:gd name="T45" fmla="*/ 118 h 963"/>
                <a:gd name="T46" fmla="*/ 160 w 175"/>
                <a:gd name="T47" fmla="*/ 80 h 963"/>
                <a:gd name="T48" fmla="*/ 175 w 175"/>
                <a:gd name="T49" fmla="*/ 49 h 963"/>
                <a:gd name="T50" fmla="*/ 172 w 175"/>
                <a:gd name="T51" fmla="*/ 36 h 963"/>
                <a:gd name="T52" fmla="*/ 167 w 175"/>
                <a:gd name="T53" fmla="*/ 19 h 963"/>
                <a:gd name="T54" fmla="*/ 165 w 175"/>
                <a:gd name="T55" fmla="*/ 0 h 96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5"/>
                <a:gd name="T85" fmla="*/ 0 h 963"/>
                <a:gd name="T86" fmla="*/ 175 w 175"/>
                <a:gd name="T87" fmla="*/ 963 h 96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5" h="963">
                  <a:moveTo>
                    <a:pt x="61" y="963"/>
                  </a:moveTo>
                  <a:lnTo>
                    <a:pt x="24" y="922"/>
                  </a:lnTo>
                  <a:lnTo>
                    <a:pt x="6" y="881"/>
                  </a:lnTo>
                  <a:lnTo>
                    <a:pt x="0" y="823"/>
                  </a:lnTo>
                  <a:lnTo>
                    <a:pt x="0" y="785"/>
                  </a:lnTo>
                  <a:lnTo>
                    <a:pt x="10" y="744"/>
                  </a:lnTo>
                  <a:lnTo>
                    <a:pt x="31" y="700"/>
                  </a:lnTo>
                  <a:lnTo>
                    <a:pt x="29" y="658"/>
                  </a:lnTo>
                  <a:lnTo>
                    <a:pt x="34" y="612"/>
                  </a:lnTo>
                  <a:lnTo>
                    <a:pt x="42" y="574"/>
                  </a:lnTo>
                  <a:lnTo>
                    <a:pt x="55" y="534"/>
                  </a:lnTo>
                  <a:lnTo>
                    <a:pt x="55" y="511"/>
                  </a:lnTo>
                  <a:lnTo>
                    <a:pt x="61" y="461"/>
                  </a:lnTo>
                  <a:lnTo>
                    <a:pt x="75" y="416"/>
                  </a:lnTo>
                  <a:lnTo>
                    <a:pt x="93" y="380"/>
                  </a:lnTo>
                  <a:lnTo>
                    <a:pt x="97" y="345"/>
                  </a:lnTo>
                  <a:lnTo>
                    <a:pt x="101" y="299"/>
                  </a:lnTo>
                  <a:lnTo>
                    <a:pt x="107" y="260"/>
                  </a:lnTo>
                  <a:lnTo>
                    <a:pt x="123" y="214"/>
                  </a:lnTo>
                  <a:lnTo>
                    <a:pt x="129" y="181"/>
                  </a:lnTo>
                  <a:lnTo>
                    <a:pt x="134" y="157"/>
                  </a:lnTo>
                  <a:lnTo>
                    <a:pt x="135" y="142"/>
                  </a:lnTo>
                  <a:lnTo>
                    <a:pt x="144" y="118"/>
                  </a:lnTo>
                  <a:lnTo>
                    <a:pt x="160" y="80"/>
                  </a:lnTo>
                  <a:lnTo>
                    <a:pt x="175" y="49"/>
                  </a:lnTo>
                  <a:lnTo>
                    <a:pt x="172" y="36"/>
                  </a:lnTo>
                  <a:lnTo>
                    <a:pt x="167" y="19"/>
                  </a:lnTo>
                  <a:lnTo>
                    <a:pt x="165"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33" name="Freeform 24">
              <a:extLst>
                <a:ext uri="{FF2B5EF4-FFF2-40B4-BE49-F238E27FC236}">
                  <a16:creationId xmlns:a16="http://schemas.microsoft.com/office/drawing/2014/main" id="{717C6B59-939E-01E0-1BBB-F838207B5E90}"/>
                </a:ext>
              </a:extLst>
            </p:cNvPr>
            <p:cNvSpPr>
              <a:spLocks/>
            </p:cNvSpPr>
            <p:nvPr/>
          </p:nvSpPr>
          <p:spPr bwMode="auto">
            <a:xfrm>
              <a:off x="2109" y="1333"/>
              <a:ext cx="182" cy="994"/>
            </a:xfrm>
            <a:custGeom>
              <a:avLst/>
              <a:gdLst>
                <a:gd name="T0" fmla="*/ 27 w 182"/>
                <a:gd name="T1" fmla="*/ 994 h 994"/>
                <a:gd name="T2" fmla="*/ 15 w 182"/>
                <a:gd name="T3" fmla="*/ 959 h 994"/>
                <a:gd name="T4" fmla="*/ 6 w 182"/>
                <a:gd name="T5" fmla="*/ 921 h 994"/>
                <a:gd name="T6" fmla="*/ 2 w 182"/>
                <a:gd name="T7" fmla="*/ 887 h 994"/>
                <a:gd name="T8" fmla="*/ 0 w 182"/>
                <a:gd name="T9" fmla="*/ 851 h 994"/>
                <a:gd name="T10" fmla="*/ 2 w 182"/>
                <a:gd name="T11" fmla="*/ 819 h 994"/>
                <a:gd name="T12" fmla="*/ 11 w 182"/>
                <a:gd name="T13" fmla="*/ 782 h 994"/>
                <a:gd name="T14" fmla="*/ 23 w 182"/>
                <a:gd name="T15" fmla="*/ 750 h 994"/>
                <a:gd name="T16" fmla="*/ 41 w 182"/>
                <a:gd name="T17" fmla="*/ 719 h 994"/>
                <a:gd name="T18" fmla="*/ 38 w 182"/>
                <a:gd name="T19" fmla="*/ 678 h 994"/>
                <a:gd name="T20" fmla="*/ 41 w 182"/>
                <a:gd name="T21" fmla="*/ 655 h 994"/>
                <a:gd name="T22" fmla="*/ 46 w 182"/>
                <a:gd name="T23" fmla="*/ 624 h 994"/>
                <a:gd name="T24" fmla="*/ 63 w 182"/>
                <a:gd name="T25" fmla="*/ 565 h 994"/>
                <a:gd name="T26" fmla="*/ 64 w 182"/>
                <a:gd name="T27" fmla="*/ 533 h 994"/>
                <a:gd name="T28" fmla="*/ 70 w 182"/>
                <a:gd name="T29" fmla="*/ 499 h 994"/>
                <a:gd name="T30" fmla="*/ 73 w 182"/>
                <a:gd name="T31" fmla="*/ 474 h 994"/>
                <a:gd name="T32" fmla="*/ 84 w 182"/>
                <a:gd name="T33" fmla="*/ 443 h 994"/>
                <a:gd name="T34" fmla="*/ 91 w 182"/>
                <a:gd name="T35" fmla="*/ 427 h 994"/>
                <a:gd name="T36" fmla="*/ 101 w 182"/>
                <a:gd name="T37" fmla="*/ 400 h 994"/>
                <a:gd name="T38" fmla="*/ 104 w 182"/>
                <a:gd name="T39" fmla="*/ 350 h 994"/>
                <a:gd name="T40" fmla="*/ 112 w 182"/>
                <a:gd name="T41" fmla="*/ 299 h 994"/>
                <a:gd name="T42" fmla="*/ 123 w 182"/>
                <a:gd name="T43" fmla="*/ 258 h 994"/>
                <a:gd name="T44" fmla="*/ 136 w 182"/>
                <a:gd name="T45" fmla="*/ 230 h 994"/>
                <a:gd name="T46" fmla="*/ 141 w 182"/>
                <a:gd name="T47" fmla="*/ 186 h 994"/>
                <a:gd name="T48" fmla="*/ 150 w 182"/>
                <a:gd name="T49" fmla="*/ 145 h 994"/>
                <a:gd name="T50" fmla="*/ 166 w 182"/>
                <a:gd name="T51" fmla="*/ 101 h 994"/>
                <a:gd name="T52" fmla="*/ 182 w 182"/>
                <a:gd name="T53" fmla="*/ 66 h 994"/>
                <a:gd name="T54" fmla="*/ 174 w 182"/>
                <a:gd name="T55" fmla="*/ 0 h 99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82"/>
                <a:gd name="T85" fmla="*/ 0 h 994"/>
                <a:gd name="T86" fmla="*/ 182 w 182"/>
                <a:gd name="T87" fmla="*/ 994 h 99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82" h="994">
                  <a:moveTo>
                    <a:pt x="27" y="994"/>
                  </a:moveTo>
                  <a:lnTo>
                    <a:pt x="15" y="959"/>
                  </a:lnTo>
                  <a:lnTo>
                    <a:pt x="6" y="921"/>
                  </a:lnTo>
                  <a:lnTo>
                    <a:pt x="2" y="887"/>
                  </a:lnTo>
                  <a:lnTo>
                    <a:pt x="0" y="851"/>
                  </a:lnTo>
                  <a:lnTo>
                    <a:pt x="2" y="819"/>
                  </a:lnTo>
                  <a:lnTo>
                    <a:pt x="11" y="782"/>
                  </a:lnTo>
                  <a:lnTo>
                    <a:pt x="23" y="750"/>
                  </a:lnTo>
                  <a:lnTo>
                    <a:pt x="41" y="719"/>
                  </a:lnTo>
                  <a:lnTo>
                    <a:pt x="38" y="678"/>
                  </a:lnTo>
                  <a:lnTo>
                    <a:pt x="41" y="655"/>
                  </a:lnTo>
                  <a:lnTo>
                    <a:pt x="46" y="624"/>
                  </a:lnTo>
                  <a:lnTo>
                    <a:pt x="63" y="565"/>
                  </a:lnTo>
                  <a:lnTo>
                    <a:pt x="64" y="533"/>
                  </a:lnTo>
                  <a:lnTo>
                    <a:pt x="70" y="499"/>
                  </a:lnTo>
                  <a:lnTo>
                    <a:pt x="73" y="474"/>
                  </a:lnTo>
                  <a:lnTo>
                    <a:pt x="84" y="443"/>
                  </a:lnTo>
                  <a:lnTo>
                    <a:pt x="91" y="427"/>
                  </a:lnTo>
                  <a:lnTo>
                    <a:pt x="101" y="400"/>
                  </a:lnTo>
                  <a:lnTo>
                    <a:pt x="104" y="350"/>
                  </a:lnTo>
                  <a:lnTo>
                    <a:pt x="112" y="299"/>
                  </a:lnTo>
                  <a:lnTo>
                    <a:pt x="123" y="258"/>
                  </a:lnTo>
                  <a:lnTo>
                    <a:pt x="136" y="230"/>
                  </a:lnTo>
                  <a:lnTo>
                    <a:pt x="141" y="186"/>
                  </a:lnTo>
                  <a:lnTo>
                    <a:pt x="150" y="145"/>
                  </a:lnTo>
                  <a:lnTo>
                    <a:pt x="166" y="101"/>
                  </a:lnTo>
                  <a:lnTo>
                    <a:pt x="182" y="66"/>
                  </a:lnTo>
                  <a:lnTo>
                    <a:pt x="174"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34" name="Freeform 25">
              <a:extLst>
                <a:ext uri="{FF2B5EF4-FFF2-40B4-BE49-F238E27FC236}">
                  <a16:creationId xmlns:a16="http://schemas.microsoft.com/office/drawing/2014/main" id="{85CFD405-4B4C-2AFC-CA2B-C8DEEC0B97A4}"/>
                </a:ext>
              </a:extLst>
            </p:cNvPr>
            <p:cNvSpPr>
              <a:spLocks/>
            </p:cNvSpPr>
            <p:nvPr/>
          </p:nvSpPr>
          <p:spPr bwMode="auto">
            <a:xfrm>
              <a:off x="2121" y="1134"/>
              <a:ext cx="424" cy="85"/>
            </a:xfrm>
            <a:custGeom>
              <a:avLst/>
              <a:gdLst>
                <a:gd name="T0" fmla="*/ 0 w 424"/>
                <a:gd name="T1" fmla="*/ 9 h 85"/>
                <a:gd name="T2" fmla="*/ 23 w 424"/>
                <a:gd name="T3" fmla="*/ 3 h 85"/>
                <a:gd name="T4" fmla="*/ 61 w 424"/>
                <a:gd name="T5" fmla="*/ 0 h 85"/>
                <a:gd name="T6" fmla="*/ 90 w 424"/>
                <a:gd name="T7" fmla="*/ 0 h 85"/>
                <a:gd name="T8" fmla="*/ 133 w 424"/>
                <a:gd name="T9" fmla="*/ 8 h 85"/>
                <a:gd name="T10" fmla="*/ 173 w 424"/>
                <a:gd name="T11" fmla="*/ 20 h 85"/>
                <a:gd name="T12" fmla="*/ 215 w 424"/>
                <a:gd name="T13" fmla="*/ 39 h 85"/>
                <a:gd name="T14" fmla="*/ 260 w 424"/>
                <a:gd name="T15" fmla="*/ 45 h 85"/>
                <a:gd name="T16" fmla="*/ 311 w 424"/>
                <a:gd name="T17" fmla="*/ 53 h 85"/>
                <a:gd name="T18" fmla="*/ 355 w 424"/>
                <a:gd name="T19" fmla="*/ 69 h 85"/>
                <a:gd name="T20" fmla="*/ 389 w 424"/>
                <a:gd name="T21" fmla="*/ 83 h 85"/>
                <a:gd name="T22" fmla="*/ 407 w 424"/>
                <a:gd name="T23" fmla="*/ 82 h 85"/>
                <a:gd name="T24" fmla="*/ 424 w 424"/>
                <a:gd name="T25" fmla="*/ 85 h 8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24"/>
                <a:gd name="T40" fmla="*/ 0 h 85"/>
                <a:gd name="T41" fmla="*/ 424 w 424"/>
                <a:gd name="T42" fmla="*/ 85 h 8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24" h="85">
                  <a:moveTo>
                    <a:pt x="0" y="9"/>
                  </a:moveTo>
                  <a:lnTo>
                    <a:pt x="23" y="3"/>
                  </a:lnTo>
                  <a:lnTo>
                    <a:pt x="61" y="0"/>
                  </a:lnTo>
                  <a:lnTo>
                    <a:pt x="90" y="0"/>
                  </a:lnTo>
                  <a:lnTo>
                    <a:pt x="133" y="8"/>
                  </a:lnTo>
                  <a:lnTo>
                    <a:pt x="173" y="20"/>
                  </a:lnTo>
                  <a:lnTo>
                    <a:pt x="215" y="39"/>
                  </a:lnTo>
                  <a:lnTo>
                    <a:pt x="260" y="45"/>
                  </a:lnTo>
                  <a:lnTo>
                    <a:pt x="311" y="53"/>
                  </a:lnTo>
                  <a:lnTo>
                    <a:pt x="355" y="69"/>
                  </a:lnTo>
                  <a:lnTo>
                    <a:pt x="389" y="83"/>
                  </a:lnTo>
                  <a:lnTo>
                    <a:pt x="407" y="82"/>
                  </a:lnTo>
                  <a:lnTo>
                    <a:pt x="424" y="85"/>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35" name="Freeform 26">
              <a:extLst>
                <a:ext uri="{FF2B5EF4-FFF2-40B4-BE49-F238E27FC236}">
                  <a16:creationId xmlns:a16="http://schemas.microsoft.com/office/drawing/2014/main" id="{98B56E25-0856-DA30-74BD-7F4224A5E730}"/>
                </a:ext>
              </a:extLst>
            </p:cNvPr>
            <p:cNvSpPr>
              <a:spLocks/>
            </p:cNvSpPr>
            <p:nvPr/>
          </p:nvSpPr>
          <p:spPr bwMode="auto">
            <a:xfrm>
              <a:off x="2105" y="1160"/>
              <a:ext cx="434" cy="85"/>
            </a:xfrm>
            <a:custGeom>
              <a:avLst/>
              <a:gdLst>
                <a:gd name="T0" fmla="*/ 0 w 434"/>
                <a:gd name="T1" fmla="*/ 9 h 85"/>
                <a:gd name="T2" fmla="*/ 32 w 434"/>
                <a:gd name="T3" fmla="*/ 4 h 85"/>
                <a:gd name="T4" fmla="*/ 72 w 434"/>
                <a:gd name="T5" fmla="*/ 0 h 85"/>
                <a:gd name="T6" fmla="*/ 109 w 434"/>
                <a:gd name="T7" fmla="*/ 3 h 85"/>
                <a:gd name="T8" fmla="*/ 143 w 434"/>
                <a:gd name="T9" fmla="*/ 10 h 85"/>
                <a:gd name="T10" fmla="*/ 179 w 434"/>
                <a:gd name="T11" fmla="*/ 22 h 85"/>
                <a:gd name="T12" fmla="*/ 214 w 434"/>
                <a:gd name="T13" fmla="*/ 36 h 85"/>
                <a:gd name="T14" fmla="*/ 274 w 434"/>
                <a:gd name="T15" fmla="*/ 45 h 85"/>
                <a:gd name="T16" fmla="*/ 320 w 434"/>
                <a:gd name="T17" fmla="*/ 53 h 85"/>
                <a:gd name="T18" fmla="*/ 363 w 434"/>
                <a:gd name="T19" fmla="*/ 69 h 85"/>
                <a:gd name="T20" fmla="*/ 389 w 434"/>
                <a:gd name="T21" fmla="*/ 80 h 85"/>
                <a:gd name="T22" fmla="*/ 402 w 434"/>
                <a:gd name="T23" fmla="*/ 79 h 85"/>
                <a:gd name="T24" fmla="*/ 413 w 434"/>
                <a:gd name="T25" fmla="*/ 79 h 85"/>
                <a:gd name="T26" fmla="*/ 434 w 434"/>
                <a:gd name="T27" fmla="*/ 85 h 8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4"/>
                <a:gd name="T43" fmla="*/ 0 h 85"/>
                <a:gd name="T44" fmla="*/ 434 w 434"/>
                <a:gd name="T45" fmla="*/ 85 h 8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4" h="85">
                  <a:moveTo>
                    <a:pt x="0" y="9"/>
                  </a:moveTo>
                  <a:lnTo>
                    <a:pt x="32" y="4"/>
                  </a:lnTo>
                  <a:lnTo>
                    <a:pt x="72" y="0"/>
                  </a:lnTo>
                  <a:lnTo>
                    <a:pt x="109" y="3"/>
                  </a:lnTo>
                  <a:lnTo>
                    <a:pt x="143" y="10"/>
                  </a:lnTo>
                  <a:lnTo>
                    <a:pt x="179" y="22"/>
                  </a:lnTo>
                  <a:lnTo>
                    <a:pt x="214" y="36"/>
                  </a:lnTo>
                  <a:lnTo>
                    <a:pt x="274" y="45"/>
                  </a:lnTo>
                  <a:lnTo>
                    <a:pt x="320" y="53"/>
                  </a:lnTo>
                  <a:lnTo>
                    <a:pt x="363" y="69"/>
                  </a:lnTo>
                  <a:lnTo>
                    <a:pt x="389" y="80"/>
                  </a:lnTo>
                  <a:lnTo>
                    <a:pt x="402" y="79"/>
                  </a:lnTo>
                  <a:lnTo>
                    <a:pt x="413" y="79"/>
                  </a:lnTo>
                  <a:lnTo>
                    <a:pt x="434" y="85"/>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36" name="Freeform 27">
              <a:extLst>
                <a:ext uri="{FF2B5EF4-FFF2-40B4-BE49-F238E27FC236}">
                  <a16:creationId xmlns:a16="http://schemas.microsoft.com/office/drawing/2014/main" id="{E6D4DC2C-F36B-E5AD-ACDE-0239BBC41024}"/>
                </a:ext>
              </a:extLst>
            </p:cNvPr>
            <p:cNvSpPr>
              <a:spLocks/>
            </p:cNvSpPr>
            <p:nvPr/>
          </p:nvSpPr>
          <p:spPr bwMode="auto">
            <a:xfrm>
              <a:off x="2806" y="1163"/>
              <a:ext cx="1155" cy="1516"/>
            </a:xfrm>
            <a:custGeom>
              <a:avLst/>
              <a:gdLst>
                <a:gd name="T0" fmla="*/ 742 w 1155"/>
                <a:gd name="T1" fmla="*/ 90 h 1516"/>
                <a:gd name="T2" fmla="*/ 749 w 1155"/>
                <a:gd name="T3" fmla="*/ 194 h 1516"/>
                <a:gd name="T4" fmla="*/ 811 w 1155"/>
                <a:gd name="T5" fmla="*/ 241 h 1516"/>
                <a:gd name="T6" fmla="*/ 754 w 1155"/>
                <a:gd name="T7" fmla="*/ 311 h 1516"/>
                <a:gd name="T8" fmla="*/ 710 w 1155"/>
                <a:gd name="T9" fmla="*/ 372 h 1516"/>
                <a:gd name="T10" fmla="*/ 679 w 1155"/>
                <a:gd name="T11" fmla="*/ 456 h 1516"/>
                <a:gd name="T12" fmla="*/ 648 w 1155"/>
                <a:gd name="T13" fmla="*/ 544 h 1516"/>
                <a:gd name="T14" fmla="*/ 640 w 1155"/>
                <a:gd name="T15" fmla="*/ 667 h 1516"/>
                <a:gd name="T16" fmla="*/ 721 w 1155"/>
                <a:gd name="T17" fmla="*/ 748 h 1516"/>
                <a:gd name="T18" fmla="*/ 792 w 1155"/>
                <a:gd name="T19" fmla="*/ 864 h 1516"/>
                <a:gd name="T20" fmla="*/ 836 w 1155"/>
                <a:gd name="T21" fmla="*/ 961 h 1516"/>
                <a:gd name="T22" fmla="*/ 783 w 1155"/>
                <a:gd name="T23" fmla="*/ 1024 h 1516"/>
                <a:gd name="T24" fmla="*/ 627 w 1155"/>
                <a:gd name="T25" fmla="*/ 1081 h 1516"/>
                <a:gd name="T26" fmla="*/ 532 w 1155"/>
                <a:gd name="T27" fmla="*/ 1142 h 1516"/>
                <a:gd name="T28" fmla="*/ 423 w 1155"/>
                <a:gd name="T29" fmla="*/ 1201 h 1516"/>
                <a:gd name="T30" fmla="*/ 387 w 1155"/>
                <a:gd name="T31" fmla="*/ 1252 h 1516"/>
                <a:gd name="T32" fmla="*/ 347 w 1155"/>
                <a:gd name="T33" fmla="*/ 1210 h 1516"/>
                <a:gd name="T34" fmla="*/ 318 w 1155"/>
                <a:gd name="T35" fmla="*/ 1158 h 1516"/>
                <a:gd name="T36" fmla="*/ 276 w 1155"/>
                <a:gd name="T37" fmla="*/ 1128 h 1516"/>
                <a:gd name="T38" fmla="*/ 224 w 1155"/>
                <a:gd name="T39" fmla="*/ 1068 h 1516"/>
                <a:gd name="T40" fmla="*/ 139 w 1155"/>
                <a:gd name="T41" fmla="*/ 1050 h 1516"/>
                <a:gd name="T42" fmla="*/ 55 w 1155"/>
                <a:gd name="T43" fmla="*/ 1070 h 1516"/>
                <a:gd name="T44" fmla="*/ 0 w 1155"/>
                <a:gd name="T45" fmla="*/ 1194 h 1516"/>
                <a:gd name="T46" fmla="*/ 28 w 1155"/>
                <a:gd name="T47" fmla="*/ 1273 h 1516"/>
                <a:gd name="T48" fmla="*/ 122 w 1155"/>
                <a:gd name="T49" fmla="*/ 1315 h 1516"/>
                <a:gd name="T50" fmla="*/ 172 w 1155"/>
                <a:gd name="T51" fmla="*/ 1363 h 1516"/>
                <a:gd name="T52" fmla="*/ 193 w 1155"/>
                <a:gd name="T53" fmla="*/ 1423 h 1516"/>
                <a:gd name="T54" fmla="*/ 247 w 1155"/>
                <a:gd name="T55" fmla="*/ 1459 h 1516"/>
                <a:gd name="T56" fmla="*/ 298 w 1155"/>
                <a:gd name="T57" fmla="*/ 1506 h 1516"/>
                <a:gd name="T58" fmla="*/ 420 w 1155"/>
                <a:gd name="T59" fmla="*/ 1509 h 1516"/>
                <a:gd name="T60" fmla="*/ 500 w 1155"/>
                <a:gd name="T61" fmla="*/ 1463 h 1516"/>
                <a:gd name="T62" fmla="*/ 592 w 1155"/>
                <a:gd name="T63" fmla="*/ 1433 h 1516"/>
                <a:gd name="T64" fmla="*/ 753 w 1155"/>
                <a:gd name="T65" fmla="*/ 1338 h 1516"/>
                <a:gd name="T66" fmla="*/ 933 w 1155"/>
                <a:gd name="T67" fmla="*/ 1259 h 1516"/>
                <a:gd name="T68" fmla="*/ 1058 w 1155"/>
                <a:gd name="T69" fmla="*/ 1188 h 1516"/>
                <a:gd name="T70" fmla="*/ 1143 w 1155"/>
                <a:gd name="T71" fmla="*/ 1107 h 1516"/>
                <a:gd name="T72" fmla="*/ 1134 w 1155"/>
                <a:gd name="T73" fmla="*/ 943 h 1516"/>
                <a:gd name="T74" fmla="*/ 1096 w 1155"/>
                <a:gd name="T75" fmla="*/ 865 h 1516"/>
                <a:gd name="T76" fmla="*/ 1069 w 1155"/>
                <a:gd name="T77" fmla="*/ 781 h 1516"/>
                <a:gd name="T78" fmla="*/ 1019 w 1155"/>
                <a:gd name="T79" fmla="*/ 707 h 1516"/>
                <a:gd name="T80" fmla="*/ 963 w 1155"/>
                <a:gd name="T81" fmla="*/ 592 h 1516"/>
                <a:gd name="T82" fmla="*/ 937 w 1155"/>
                <a:gd name="T83" fmla="*/ 534 h 1516"/>
                <a:gd name="T84" fmla="*/ 991 w 1155"/>
                <a:gd name="T85" fmla="*/ 441 h 1516"/>
                <a:gd name="T86" fmla="*/ 1039 w 1155"/>
                <a:gd name="T87" fmla="*/ 358 h 1516"/>
                <a:gd name="T88" fmla="*/ 1065 w 1155"/>
                <a:gd name="T89" fmla="*/ 234 h 1516"/>
                <a:gd name="T90" fmla="*/ 1079 w 1155"/>
                <a:gd name="T91" fmla="*/ 125 h 1516"/>
                <a:gd name="T92" fmla="*/ 1001 w 1155"/>
                <a:gd name="T93" fmla="*/ 20 h 1516"/>
                <a:gd name="T94" fmla="*/ 873 w 1155"/>
                <a:gd name="T95" fmla="*/ 7 h 1516"/>
                <a:gd name="T96" fmla="*/ 779 w 1155"/>
                <a:gd name="T97" fmla="*/ 32 h 15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155"/>
                <a:gd name="T148" fmla="*/ 0 h 1516"/>
                <a:gd name="T149" fmla="*/ 1155 w 1155"/>
                <a:gd name="T150" fmla="*/ 1516 h 15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155" h="1516">
                  <a:moveTo>
                    <a:pt x="779" y="32"/>
                  </a:moveTo>
                  <a:lnTo>
                    <a:pt x="759" y="53"/>
                  </a:lnTo>
                  <a:lnTo>
                    <a:pt x="742" y="90"/>
                  </a:lnTo>
                  <a:lnTo>
                    <a:pt x="733" y="127"/>
                  </a:lnTo>
                  <a:lnTo>
                    <a:pt x="738" y="164"/>
                  </a:lnTo>
                  <a:lnTo>
                    <a:pt x="749" y="194"/>
                  </a:lnTo>
                  <a:lnTo>
                    <a:pt x="763" y="214"/>
                  </a:lnTo>
                  <a:lnTo>
                    <a:pt x="783" y="232"/>
                  </a:lnTo>
                  <a:lnTo>
                    <a:pt x="811" y="241"/>
                  </a:lnTo>
                  <a:lnTo>
                    <a:pt x="785" y="259"/>
                  </a:lnTo>
                  <a:lnTo>
                    <a:pt x="768" y="278"/>
                  </a:lnTo>
                  <a:lnTo>
                    <a:pt x="754" y="311"/>
                  </a:lnTo>
                  <a:lnTo>
                    <a:pt x="748" y="340"/>
                  </a:lnTo>
                  <a:lnTo>
                    <a:pt x="732" y="347"/>
                  </a:lnTo>
                  <a:lnTo>
                    <a:pt x="710" y="372"/>
                  </a:lnTo>
                  <a:lnTo>
                    <a:pt x="695" y="395"/>
                  </a:lnTo>
                  <a:lnTo>
                    <a:pt x="682" y="423"/>
                  </a:lnTo>
                  <a:lnTo>
                    <a:pt x="679" y="456"/>
                  </a:lnTo>
                  <a:lnTo>
                    <a:pt x="682" y="491"/>
                  </a:lnTo>
                  <a:lnTo>
                    <a:pt x="664" y="514"/>
                  </a:lnTo>
                  <a:lnTo>
                    <a:pt x="648" y="544"/>
                  </a:lnTo>
                  <a:lnTo>
                    <a:pt x="632" y="593"/>
                  </a:lnTo>
                  <a:lnTo>
                    <a:pt x="635" y="630"/>
                  </a:lnTo>
                  <a:lnTo>
                    <a:pt x="640" y="667"/>
                  </a:lnTo>
                  <a:lnTo>
                    <a:pt x="665" y="705"/>
                  </a:lnTo>
                  <a:lnTo>
                    <a:pt x="689" y="724"/>
                  </a:lnTo>
                  <a:lnTo>
                    <a:pt x="721" y="748"/>
                  </a:lnTo>
                  <a:lnTo>
                    <a:pt x="733" y="799"/>
                  </a:lnTo>
                  <a:lnTo>
                    <a:pt x="754" y="831"/>
                  </a:lnTo>
                  <a:lnTo>
                    <a:pt x="792" y="864"/>
                  </a:lnTo>
                  <a:lnTo>
                    <a:pt x="805" y="902"/>
                  </a:lnTo>
                  <a:lnTo>
                    <a:pt x="815" y="930"/>
                  </a:lnTo>
                  <a:lnTo>
                    <a:pt x="836" y="961"/>
                  </a:lnTo>
                  <a:lnTo>
                    <a:pt x="837" y="990"/>
                  </a:lnTo>
                  <a:lnTo>
                    <a:pt x="818" y="1007"/>
                  </a:lnTo>
                  <a:lnTo>
                    <a:pt x="783" y="1024"/>
                  </a:lnTo>
                  <a:lnTo>
                    <a:pt x="757" y="1040"/>
                  </a:lnTo>
                  <a:lnTo>
                    <a:pt x="672" y="1063"/>
                  </a:lnTo>
                  <a:lnTo>
                    <a:pt x="627" y="1081"/>
                  </a:lnTo>
                  <a:lnTo>
                    <a:pt x="588" y="1098"/>
                  </a:lnTo>
                  <a:lnTo>
                    <a:pt x="558" y="1121"/>
                  </a:lnTo>
                  <a:lnTo>
                    <a:pt x="532" y="1142"/>
                  </a:lnTo>
                  <a:lnTo>
                    <a:pt x="468" y="1169"/>
                  </a:lnTo>
                  <a:lnTo>
                    <a:pt x="440" y="1188"/>
                  </a:lnTo>
                  <a:lnTo>
                    <a:pt x="423" y="1201"/>
                  </a:lnTo>
                  <a:lnTo>
                    <a:pt x="405" y="1225"/>
                  </a:lnTo>
                  <a:lnTo>
                    <a:pt x="394" y="1252"/>
                  </a:lnTo>
                  <a:lnTo>
                    <a:pt x="387" y="1252"/>
                  </a:lnTo>
                  <a:lnTo>
                    <a:pt x="379" y="1241"/>
                  </a:lnTo>
                  <a:lnTo>
                    <a:pt x="370" y="1226"/>
                  </a:lnTo>
                  <a:lnTo>
                    <a:pt x="347" y="1210"/>
                  </a:lnTo>
                  <a:lnTo>
                    <a:pt x="342" y="1190"/>
                  </a:lnTo>
                  <a:lnTo>
                    <a:pt x="330" y="1173"/>
                  </a:lnTo>
                  <a:lnTo>
                    <a:pt x="318" y="1158"/>
                  </a:lnTo>
                  <a:lnTo>
                    <a:pt x="314" y="1152"/>
                  </a:lnTo>
                  <a:lnTo>
                    <a:pt x="299" y="1141"/>
                  </a:lnTo>
                  <a:lnTo>
                    <a:pt x="276" y="1128"/>
                  </a:lnTo>
                  <a:lnTo>
                    <a:pt x="260" y="1100"/>
                  </a:lnTo>
                  <a:lnTo>
                    <a:pt x="245" y="1082"/>
                  </a:lnTo>
                  <a:lnTo>
                    <a:pt x="224" y="1068"/>
                  </a:lnTo>
                  <a:lnTo>
                    <a:pt x="209" y="1060"/>
                  </a:lnTo>
                  <a:lnTo>
                    <a:pt x="180" y="1050"/>
                  </a:lnTo>
                  <a:lnTo>
                    <a:pt x="139" y="1050"/>
                  </a:lnTo>
                  <a:lnTo>
                    <a:pt x="138" y="1049"/>
                  </a:lnTo>
                  <a:lnTo>
                    <a:pt x="87" y="1054"/>
                  </a:lnTo>
                  <a:lnTo>
                    <a:pt x="55" y="1070"/>
                  </a:lnTo>
                  <a:lnTo>
                    <a:pt x="24" y="1103"/>
                  </a:lnTo>
                  <a:lnTo>
                    <a:pt x="7" y="1144"/>
                  </a:lnTo>
                  <a:lnTo>
                    <a:pt x="0" y="1194"/>
                  </a:lnTo>
                  <a:lnTo>
                    <a:pt x="11" y="1243"/>
                  </a:lnTo>
                  <a:lnTo>
                    <a:pt x="28" y="1268"/>
                  </a:lnTo>
                  <a:lnTo>
                    <a:pt x="28" y="1273"/>
                  </a:lnTo>
                  <a:lnTo>
                    <a:pt x="45" y="1286"/>
                  </a:lnTo>
                  <a:lnTo>
                    <a:pt x="77" y="1305"/>
                  </a:lnTo>
                  <a:lnTo>
                    <a:pt x="122" y="1315"/>
                  </a:lnTo>
                  <a:lnTo>
                    <a:pt x="137" y="1334"/>
                  </a:lnTo>
                  <a:lnTo>
                    <a:pt x="151" y="1354"/>
                  </a:lnTo>
                  <a:lnTo>
                    <a:pt x="172" y="1363"/>
                  </a:lnTo>
                  <a:lnTo>
                    <a:pt x="177" y="1389"/>
                  </a:lnTo>
                  <a:lnTo>
                    <a:pt x="182" y="1406"/>
                  </a:lnTo>
                  <a:lnTo>
                    <a:pt x="193" y="1423"/>
                  </a:lnTo>
                  <a:lnTo>
                    <a:pt x="206" y="1442"/>
                  </a:lnTo>
                  <a:lnTo>
                    <a:pt x="234" y="1453"/>
                  </a:lnTo>
                  <a:lnTo>
                    <a:pt x="247" y="1459"/>
                  </a:lnTo>
                  <a:lnTo>
                    <a:pt x="255" y="1471"/>
                  </a:lnTo>
                  <a:lnTo>
                    <a:pt x="271" y="1488"/>
                  </a:lnTo>
                  <a:lnTo>
                    <a:pt x="298" y="1506"/>
                  </a:lnTo>
                  <a:lnTo>
                    <a:pt x="333" y="1514"/>
                  </a:lnTo>
                  <a:lnTo>
                    <a:pt x="370" y="1516"/>
                  </a:lnTo>
                  <a:lnTo>
                    <a:pt x="420" y="1509"/>
                  </a:lnTo>
                  <a:lnTo>
                    <a:pt x="453" y="1498"/>
                  </a:lnTo>
                  <a:lnTo>
                    <a:pt x="483" y="1480"/>
                  </a:lnTo>
                  <a:lnTo>
                    <a:pt x="500" y="1463"/>
                  </a:lnTo>
                  <a:lnTo>
                    <a:pt x="515" y="1444"/>
                  </a:lnTo>
                  <a:lnTo>
                    <a:pt x="552" y="1442"/>
                  </a:lnTo>
                  <a:lnTo>
                    <a:pt x="592" y="1433"/>
                  </a:lnTo>
                  <a:lnTo>
                    <a:pt x="636" y="1419"/>
                  </a:lnTo>
                  <a:lnTo>
                    <a:pt x="691" y="1389"/>
                  </a:lnTo>
                  <a:lnTo>
                    <a:pt x="753" y="1338"/>
                  </a:lnTo>
                  <a:lnTo>
                    <a:pt x="810" y="1315"/>
                  </a:lnTo>
                  <a:lnTo>
                    <a:pt x="854" y="1284"/>
                  </a:lnTo>
                  <a:lnTo>
                    <a:pt x="933" y="1259"/>
                  </a:lnTo>
                  <a:lnTo>
                    <a:pt x="975" y="1235"/>
                  </a:lnTo>
                  <a:lnTo>
                    <a:pt x="1016" y="1203"/>
                  </a:lnTo>
                  <a:lnTo>
                    <a:pt x="1058" y="1188"/>
                  </a:lnTo>
                  <a:lnTo>
                    <a:pt x="1091" y="1169"/>
                  </a:lnTo>
                  <a:lnTo>
                    <a:pt x="1120" y="1144"/>
                  </a:lnTo>
                  <a:lnTo>
                    <a:pt x="1143" y="1107"/>
                  </a:lnTo>
                  <a:lnTo>
                    <a:pt x="1155" y="1060"/>
                  </a:lnTo>
                  <a:lnTo>
                    <a:pt x="1153" y="996"/>
                  </a:lnTo>
                  <a:lnTo>
                    <a:pt x="1134" y="943"/>
                  </a:lnTo>
                  <a:lnTo>
                    <a:pt x="1114" y="908"/>
                  </a:lnTo>
                  <a:lnTo>
                    <a:pt x="1096" y="890"/>
                  </a:lnTo>
                  <a:lnTo>
                    <a:pt x="1096" y="865"/>
                  </a:lnTo>
                  <a:lnTo>
                    <a:pt x="1091" y="837"/>
                  </a:lnTo>
                  <a:lnTo>
                    <a:pt x="1081" y="807"/>
                  </a:lnTo>
                  <a:lnTo>
                    <a:pt x="1069" y="781"/>
                  </a:lnTo>
                  <a:lnTo>
                    <a:pt x="1045" y="760"/>
                  </a:lnTo>
                  <a:lnTo>
                    <a:pt x="1021" y="747"/>
                  </a:lnTo>
                  <a:lnTo>
                    <a:pt x="1019" y="707"/>
                  </a:lnTo>
                  <a:lnTo>
                    <a:pt x="1008" y="671"/>
                  </a:lnTo>
                  <a:lnTo>
                    <a:pt x="991" y="632"/>
                  </a:lnTo>
                  <a:lnTo>
                    <a:pt x="963" y="592"/>
                  </a:lnTo>
                  <a:lnTo>
                    <a:pt x="937" y="563"/>
                  </a:lnTo>
                  <a:lnTo>
                    <a:pt x="923" y="549"/>
                  </a:lnTo>
                  <a:lnTo>
                    <a:pt x="937" y="534"/>
                  </a:lnTo>
                  <a:lnTo>
                    <a:pt x="960" y="512"/>
                  </a:lnTo>
                  <a:lnTo>
                    <a:pt x="985" y="475"/>
                  </a:lnTo>
                  <a:lnTo>
                    <a:pt x="991" y="441"/>
                  </a:lnTo>
                  <a:lnTo>
                    <a:pt x="996" y="406"/>
                  </a:lnTo>
                  <a:lnTo>
                    <a:pt x="1024" y="384"/>
                  </a:lnTo>
                  <a:lnTo>
                    <a:pt x="1039" y="358"/>
                  </a:lnTo>
                  <a:lnTo>
                    <a:pt x="1048" y="321"/>
                  </a:lnTo>
                  <a:lnTo>
                    <a:pt x="1039" y="264"/>
                  </a:lnTo>
                  <a:lnTo>
                    <a:pt x="1065" y="234"/>
                  </a:lnTo>
                  <a:lnTo>
                    <a:pt x="1079" y="207"/>
                  </a:lnTo>
                  <a:lnTo>
                    <a:pt x="1082" y="170"/>
                  </a:lnTo>
                  <a:lnTo>
                    <a:pt x="1079" y="125"/>
                  </a:lnTo>
                  <a:lnTo>
                    <a:pt x="1060" y="82"/>
                  </a:lnTo>
                  <a:lnTo>
                    <a:pt x="1034" y="47"/>
                  </a:lnTo>
                  <a:lnTo>
                    <a:pt x="1001" y="20"/>
                  </a:lnTo>
                  <a:lnTo>
                    <a:pt x="950" y="3"/>
                  </a:lnTo>
                  <a:lnTo>
                    <a:pt x="916" y="0"/>
                  </a:lnTo>
                  <a:lnTo>
                    <a:pt x="873" y="7"/>
                  </a:lnTo>
                  <a:lnTo>
                    <a:pt x="823" y="13"/>
                  </a:lnTo>
                  <a:lnTo>
                    <a:pt x="783" y="30"/>
                  </a:lnTo>
                  <a:lnTo>
                    <a:pt x="779" y="32"/>
                  </a:lnTo>
                  <a:close/>
                </a:path>
              </a:pathLst>
            </a:custGeom>
            <a:gradFill rotWithShape="1">
              <a:gsLst>
                <a:gs pos="0">
                  <a:srgbClr val="E77105"/>
                </a:gs>
                <a:gs pos="100000">
                  <a:srgbClr val="F8981D"/>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7" name="Freeform 28">
              <a:extLst>
                <a:ext uri="{FF2B5EF4-FFF2-40B4-BE49-F238E27FC236}">
                  <a16:creationId xmlns:a16="http://schemas.microsoft.com/office/drawing/2014/main" id="{A1AA147B-5D0E-AEEA-32E5-51DD281FC199}"/>
                </a:ext>
              </a:extLst>
            </p:cNvPr>
            <p:cNvSpPr>
              <a:spLocks/>
            </p:cNvSpPr>
            <p:nvPr/>
          </p:nvSpPr>
          <p:spPr bwMode="auto">
            <a:xfrm>
              <a:off x="3125" y="2354"/>
              <a:ext cx="31" cy="6"/>
            </a:xfrm>
            <a:custGeom>
              <a:avLst/>
              <a:gdLst>
                <a:gd name="T0" fmla="*/ 31 w 31"/>
                <a:gd name="T1" fmla="*/ 6 h 6"/>
                <a:gd name="T2" fmla="*/ 30 w 31"/>
                <a:gd name="T3" fmla="*/ 6 h 6"/>
                <a:gd name="T4" fmla="*/ 30 w 31"/>
                <a:gd name="T5" fmla="*/ 5 h 6"/>
                <a:gd name="T6" fmla="*/ 27 w 31"/>
                <a:gd name="T7" fmla="*/ 5 h 6"/>
                <a:gd name="T8" fmla="*/ 26 w 31"/>
                <a:gd name="T9" fmla="*/ 4 h 6"/>
                <a:gd name="T10" fmla="*/ 22 w 31"/>
                <a:gd name="T11" fmla="*/ 4 h 6"/>
                <a:gd name="T12" fmla="*/ 22 w 31"/>
                <a:gd name="T13" fmla="*/ 2 h 6"/>
                <a:gd name="T14" fmla="*/ 19 w 31"/>
                <a:gd name="T15" fmla="*/ 2 h 6"/>
                <a:gd name="T16" fmla="*/ 19 w 31"/>
                <a:gd name="T17" fmla="*/ 1 h 6"/>
                <a:gd name="T18" fmla="*/ 7 w 31"/>
                <a:gd name="T19" fmla="*/ 1 h 6"/>
                <a:gd name="T20" fmla="*/ 7 w 31"/>
                <a:gd name="T21" fmla="*/ 0 h 6"/>
                <a:gd name="T22" fmla="*/ 6 w 31"/>
                <a:gd name="T23" fmla="*/ 1 h 6"/>
                <a:gd name="T24" fmla="*/ 0 w 31"/>
                <a:gd name="T25" fmla="*/ 1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
                <a:gd name="T40" fmla="*/ 0 h 6"/>
                <a:gd name="T41" fmla="*/ 31 w 31"/>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 h="6">
                  <a:moveTo>
                    <a:pt x="31" y="6"/>
                  </a:moveTo>
                  <a:lnTo>
                    <a:pt x="30" y="6"/>
                  </a:lnTo>
                  <a:lnTo>
                    <a:pt x="30" y="5"/>
                  </a:lnTo>
                  <a:lnTo>
                    <a:pt x="27" y="5"/>
                  </a:lnTo>
                  <a:lnTo>
                    <a:pt x="26" y="4"/>
                  </a:lnTo>
                  <a:lnTo>
                    <a:pt x="22" y="4"/>
                  </a:lnTo>
                  <a:lnTo>
                    <a:pt x="22" y="2"/>
                  </a:lnTo>
                  <a:lnTo>
                    <a:pt x="19" y="2"/>
                  </a:lnTo>
                  <a:lnTo>
                    <a:pt x="19" y="1"/>
                  </a:lnTo>
                  <a:lnTo>
                    <a:pt x="7" y="1"/>
                  </a:lnTo>
                  <a:lnTo>
                    <a:pt x="7" y="0"/>
                  </a:lnTo>
                  <a:lnTo>
                    <a:pt x="6" y="1"/>
                  </a:lnTo>
                  <a:lnTo>
                    <a:pt x="0" y="1"/>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38" name="Freeform 29">
              <a:extLst>
                <a:ext uri="{FF2B5EF4-FFF2-40B4-BE49-F238E27FC236}">
                  <a16:creationId xmlns:a16="http://schemas.microsoft.com/office/drawing/2014/main" id="{44DAD843-6260-9B0D-AEE3-A33E1FECD435}"/>
                </a:ext>
              </a:extLst>
            </p:cNvPr>
            <p:cNvSpPr>
              <a:spLocks/>
            </p:cNvSpPr>
            <p:nvPr/>
          </p:nvSpPr>
          <p:spPr bwMode="auto">
            <a:xfrm>
              <a:off x="2923" y="2430"/>
              <a:ext cx="5" cy="35"/>
            </a:xfrm>
            <a:custGeom>
              <a:avLst/>
              <a:gdLst>
                <a:gd name="T0" fmla="*/ 5 w 5"/>
                <a:gd name="T1" fmla="*/ 35 h 35"/>
                <a:gd name="T2" fmla="*/ 5 w 5"/>
                <a:gd name="T3" fmla="*/ 32 h 35"/>
                <a:gd name="T4" fmla="*/ 3 w 5"/>
                <a:gd name="T5" fmla="*/ 31 h 35"/>
                <a:gd name="T6" fmla="*/ 3 w 5"/>
                <a:gd name="T7" fmla="*/ 25 h 35"/>
                <a:gd name="T8" fmla="*/ 2 w 5"/>
                <a:gd name="T9" fmla="*/ 24 h 35"/>
                <a:gd name="T10" fmla="*/ 2 w 5"/>
                <a:gd name="T11" fmla="*/ 16 h 35"/>
                <a:gd name="T12" fmla="*/ 1 w 5"/>
                <a:gd name="T13" fmla="*/ 15 h 35"/>
                <a:gd name="T14" fmla="*/ 1 w 5"/>
                <a:gd name="T15" fmla="*/ 6 h 35"/>
                <a:gd name="T16" fmla="*/ 0 w 5"/>
                <a:gd name="T17" fmla="*/ 5 h 35"/>
                <a:gd name="T18" fmla="*/ 0 w 5"/>
                <a:gd name="T19" fmla="*/ 0 h 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
                <a:gd name="T31" fmla="*/ 0 h 35"/>
                <a:gd name="T32" fmla="*/ 5 w 5"/>
                <a:gd name="T33" fmla="*/ 35 h 3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 h="35">
                  <a:moveTo>
                    <a:pt x="5" y="35"/>
                  </a:moveTo>
                  <a:lnTo>
                    <a:pt x="5" y="32"/>
                  </a:lnTo>
                  <a:lnTo>
                    <a:pt x="3" y="31"/>
                  </a:lnTo>
                  <a:lnTo>
                    <a:pt x="3" y="25"/>
                  </a:lnTo>
                  <a:lnTo>
                    <a:pt x="2" y="24"/>
                  </a:lnTo>
                  <a:lnTo>
                    <a:pt x="2" y="16"/>
                  </a:lnTo>
                  <a:lnTo>
                    <a:pt x="1" y="15"/>
                  </a:lnTo>
                  <a:lnTo>
                    <a:pt x="1" y="6"/>
                  </a:lnTo>
                  <a:lnTo>
                    <a:pt x="0" y="5"/>
                  </a:lnTo>
                  <a:lnTo>
                    <a:pt x="0"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39" name="Freeform 30">
              <a:extLst>
                <a:ext uri="{FF2B5EF4-FFF2-40B4-BE49-F238E27FC236}">
                  <a16:creationId xmlns:a16="http://schemas.microsoft.com/office/drawing/2014/main" id="{8FB15A09-0394-1A22-DE94-364F9F66F332}"/>
                </a:ext>
              </a:extLst>
            </p:cNvPr>
            <p:cNvSpPr>
              <a:spLocks/>
            </p:cNvSpPr>
            <p:nvPr/>
          </p:nvSpPr>
          <p:spPr bwMode="auto">
            <a:xfrm>
              <a:off x="3018" y="2268"/>
              <a:ext cx="63" cy="11"/>
            </a:xfrm>
            <a:custGeom>
              <a:avLst/>
              <a:gdLst>
                <a:gd name="T0" fmla="*/ 63 w 63"/>
                <a:gd name="T1" fmla="*/ 11 h 11"/>
                <a:gd name="T2" fmla="*/ 61 w 63"/>
                <a:gd name="T3" fmla="*/ 11 h 11"/>
                <a:gd name="T4" fmla="*/ 60 w 63"/>
                <a:gd name="T5" fmla="*/ 10 h 11"/>
                <a:gd name="T6" fmla="*/ 59 w 63"/>
                <a:gd name="T7" fmla="*/ 10 h 11"/>
                <a:gd name="T8" fmla="*/ 58 w 63"/>
                <a:gd name="T9" fmla="*/ 8 h 11"/>
                <a:gd name="T10" fmla="*/ 56 w 63"/>
                <a:gd name="T11" fmla="*/ 8 h 11"/>
                <a:gd name="T12" fmla="*/ 55 w 63"/>
                <a:gd name="T13" fmla="*/ 7 h 11"/>
                <a:gd name="T14" fmla="*/ 53 w 63"/>
                <a:gd name="T15" fmla="*/ 7 h 11"/>
                <a:gd name="T16" fmla="*/ 53 w 63"/>
                <a:gd name="T17" fmla="*/ 6 h 11"/>
                <a:gd name="T18" fmla="*/ 49 w 63"/>
                <a:gd name="T19" fmla="*/ 6 h 11"/>
                <a:gd name="T20" fmla="*/ 48 w 63"/>
                <a:gd name="T21" fmla="*/ 5 h 11"/>
                <a:gd name="T22" fmla="*/ 45 w 63"/>
                <a:gd name="T23" fmla="*/ 5 h 11"/>
                <a:gd name="T24" fmla="*/ 44 w 63"/>
                <a:gd name="T25" fmla="*/ 3 h 11"/>
                <a:gd name="T26" fmla="*/ 40 w 63"/>
                <a:gd name="T27" fmla="*/ 3 h 11"/>
                <a:gd name="T28" fmla="*/ 40 w 63"/>
                <a:gd name="T29" fmla="*/ 2 h 11"/>
                <a:gd name="T30" fmla="*/ 35 w 63"/>
                <a:gd name="T31" fmla="*/ 2 h 11"/>
                <a:gd name="T32" fmla="*/ 34 w 63"/>
                <a:gd name="T33" fmla="*/ 1 h 11"/>
                <a:gd name="T34" fmla="*/ 28 w 63"/>
                <a:gd name="T35" fmla="*/ 1 h 11"/>
                <a:gd name="T36" fmla="*/ 28 w 63"/>
                <a:gd name="T37" fmla="*/ 0 h 11"/>
                <a:gd name="T38" fmla="*/ 0 w 63"/>
                <a:gd name="T39" fmla="*/ 0 h 1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3"/>
                <a:gd name="T61" fmla="*/ 0 h 11"/>
                <a:gd name="T62" fmla="*/ 63 w 63"/>
                <a:gd name="T63" fmla="*/ 11 h 1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3" h="11">
                  <a:moveTo>
                    <a:pt x="63" y="11"/>
                  </a:moveTo>
                  <a:lnTo>
                    <a:pt x="61" y="11"/>
                  </a:lnTo>
                  <a:lnTo>
                    <a:pt x="60" y="10"/>
                  </a:lnTo>
                  <a:lnTo>
                    <a:pt x="59" y="10"/>
                  </a:lnTo>
                  <a:lnTo>
                    <a:pt x="58" y="8"/>
                  </a:lnTo>
                  <a:lnTo>
                    <a:pt x="56" y="8"/>
                  </a:lnTo>
                  <a:lnTo>
                    <a:pt x="55" y="7"/>
                  </a:lnTo>
                  <a:lnTo>
                    <a:pt x="53" y="7"/>
                  </a:lnTo>
                  <a:lnTo>
                    <a:pt x="53" y="6"/>
                  </a:lnTo>
                  <a:lnTo>
                    <a:pt x="49" y="6"/>
                  </a:lnTo>
                  <a:lnTo>
                    <a:pt x="48" y="5"/>
                  </a:lnTo>
                  <a:lnTo>
                    <a:pt x="45" y="5"/>
                  </a:lnTo>
                  <a:lnTo>
                    <a:pt x="44" y="3"/>
                  </a:lnTo>
                  <a:lnTo>
                    <a:pt x="40" y="3"/>
                  </a:lnTo>
                  <a:lnTo>
                    <a:pt x="40" y="2"/>
                  </a:lnTo>
                  <a:lnTo>
                    <a:pt x="35" y="2"/>
                  </a:lnTo>
                  <a:lnTo>
                    <a:pt x="34" y="1"/>
                  </a:lnTo>
                  <a:lnTo>
                    <a:pt x="28" y="1"/>
                  </a:lnTo>
                  <a:lnTo>
                    <a:pt x="28" y="0"/>
                  </a:lnTo>
                  <a:lnTo>
                    <a:pt x="0"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40" name="Freeform 31">
              <a:extLst>
                <a:ext uri="{FF2B5EF4-FFF2-40B4-BE49-F238E27FC236}">
                  <a16:creationId xmlns:a16="http://schemas.microsoft.com/office/drawing/2014/main" id="{817B069F-4683-2DCF-0D75-F3FCAB4B2A09}"/>
                </a:ext>
              </a:extLst>
            </p:cNvPr>
            <p:cNvSpPr>
              <a:spLocks/>
            </p:cNvSpPr>
            <p:nvPr/>
          </p:nvSpPr>
          <p:spPr bwMode="auto">
            <a:xfrm>
              <a:off x="3119" y="2401"/>
              <a:ext cx="73" cy="76"/>
            </a:xfrm>
            <a:custGeom>
              <a:avLst/>
              <a:gdLst>
                <a:gd name="T0" fmla="*/ 73 w 73"/>
                <a:gd name="T1" fmla="*/ 0 h 76"/>
                <a:gd name="T2" fmla="*/ 71 w 73"/>
                <a:gd name="T3" fmla="*/ 0 h 76"/>
                <a:gd name="T4" fmla="*/ 70 w 73"/>
                <a:gd name="T5" fmla="*/ 1 h 76"/>
                <a:gd name="T6" fmla="*/ 68 w 73"/>
                <a:gd name="T7" fmla="*/ 1 h 76"/>
                <a:gd name="T8" fmla="*/ 66 w 73"/>
                <a:gd name="T9" fmla="*/ 2 h 76"/>
                <a:gd name="T10" fmla="*/ 64 w 73"/>
                <a:gd name="T11" fmla="*/ 2 h 76"/>
                <a:gd name="T12" fmla="*/ 63 w 73"/>
                <a:gd name="T13" fmla="*/ 3 h 76"/>
                <a:gd name="T14" fmla="*/ 61 w 73"/>
                <a:gd name="T15" fmla="*/ 3 h 76"/>
                <a:gd name="T16" fmla="*/ 60 w 73"/>
                <a:gd name="T17" fmla="*/ 5 h 76"/>
                <a:gd name="T18" fmla="*/ 58 w 73"/>
                <a:gd name="T19" fmla="*/ 5 h 76"/>
                <a:gd name="T20" fmla="*/ 57 w 73"/>
                <a:gd name="T21" fmla="*/ 6 h 76"/>
                <a:gd name="T22" fmla="*/ 55 w 73"/>
                <a:gd name="T23" fmla="*/ 6 h 76"/>
                <a:gd name="T24" fmla="*/ 54 w 73"/>
                <a:gd name="T25" fmla="*/ 7 h 76"/>
                <a:gd name="T26" fmla="*/ 53 w 73"/>
                <a:gd name="T27" fmla="*/ 7 h 76"/>
                <a:gd name="T28" fmla="*/ 52 w 73"/>
                <a:gd name="T29" fmla="*/ 8 h 76"/>
                <a:gd name="T30" fmla="*/ 49 w 73"/>
                <a:gd name="T31" fmla="*/ 8 h 76"/>
                <a:gd name="T32" fmla="*/ 48 w 73"/>
                <a:gd name="T33" fmla="*/ 10 h 76"/>
                <a:gd name="T34" fmla="*/ 47 w 73"/>
                <a:gd name="T35" fmla="*/ 10 h 76"/>
                <a:gd name="T36" fmla="*/ 44 w 73"/>
                <a:gd name="T37" fmla="*/ 12 h 76"/>
                <a:gd name="T38" fmla="*/ 43 w 73"/>
                <a:gd name="T39" fmla="*/ 12 h 76"/>
                <a:gd name="T40" fmla="*/ 42 w 73"/>
                <a:gd name="T41" fmla="*/ 13 h 76"/>
                <a:gd name="T42" fmla="*/ 41 w 73"/>
                <a:gd name="T43" fmla="*/ 13 h 76"/>
                <a:gd name="T44" fmla="*/ 38 w 73"/>
                <a:gd name="T45" fmla="*/ 16 h 76"/>
                <a:gd name="T46" fmla="*/ 37 w 73"/>
                <a:gd name="T47" fmla="*/ 17 h 76"/>
                <a:gd name="T48" fmla="*/ 36 w 73"/>
                <a:gd name="T49" fmla="*/ 17 h 76"/>
                <a:gd name="T50" fmla="*/ 33 w 73"/>
                <a:gd name="T51" fmla="*/ 19 h 76"/>
                <a:gd name="T52" fmla="*/ 32 w 73"/>
                <a:gd name="T53" fmla="*/ 19 h 76"/>
                <a:gd name="T54" fmla="*/ 31 w 73"/>
                <a:gd name="T55" fmla="*/ 21 h 76"/>
                <a:gd name="T56" fmla="*/ 31 w 73"/>
                <a:gd name="T57" fmla="*/ 22 h 76"/>
                <a:gd name="T58" fmla="*/ 29 w 73"/>
                <a:gd name="T59" fmla="*/ 22 h 76"/>
                <a:gd name="T60" fmla="*/ 27 w 73"/>
                <a:gd name="T61" fmla="*/ 24 h 76"/>
                <a:gd name="T62" fmla="*/ 25 w 73"/>
                <a:gd name="T63" fmla="*/ 27 h 76"/>
                <a:gd name="T64" fmla="*/ 22 w 73"/>
                <a:gd name="T65" fmla="*/ 29 h 76"/>
                <a:gd name="T66" fmla="*/ 21 w 73"/>
                <a:gd name="T67" fmla="*/ 31 h 76"/>
                <a:gd name="T68" fmla="*/ 21 w 73"/>
                <a:gd name="T69" fmla="*/ 32 h 76"/>
                <a:gd name="T70" fmla="*/ 20 w 73"/>
                <a:gd name="T71" fmla="*/ 32 h 76"/>
                <a:gd name="T72" fmla="*/ 18 w 73"/>
                <a:gd name="T73" fmla="*/ 33 h 76"/>
                <a:gd name="T74" fmla="*/ 18 w 73"/>
                <a:gd name="T75" fmla="*/ 34 h 76"/>
                <a:gd name="T76" fmla="*/ 16 w 73"/>
                <a:gd name="T77" fmla="*/ 37 h 76"/>
                <a:gd name="T78" fmla="*/ 16 w 73"/>
                <a:gd name="T79" fmla="*/ 38 h 76"/>
                <a:gd name="T80" fmla="*/ 13 w 73"/>
                <a:gd name="T81" fmla="*/ 40 h 76"/>
                <a:gd name="T82" fmla="*/ 13 w 73"/>
                <a:gd name="T83" fmla="*/ 42 h 76"/>
                <a:gd name="T84" fmla="*/ 11 w 73"/>
                <a:gd name="T85" fmla="*/ 44 h 76"/>
                <a:gd name="T86" fmla="*/ 11 w 73"/>
                <a:gd name="T87" fmla="*/ 45 h 76"/>
                <a:gd name="T88" fmla="*/ 10 w 73"/>
                <a:gd name="T89" fmla="*/ 47 h 76"/>
                <a:gd name="T90" fmla="*/ 10 w 73"/>
                <a:gd name="T91" fmla="*/ 48 h 76"/>
                <a:gd name="T92" fmla="*/ 8 w 73"/>
                <a:gd name="T93" fmla="*/ 48 h 76"/>
                <a:gd name="T94" fmla="*/ 8 w 73"/>
                <a:gd name="T95" fmla="*/ 50 h 76"/>
                <a:gd name="T96" fmla="*/ 7 w 73"/>
                <a:gd name="T97" fmla="*/ 51 h 76"/>
                <a:gd name="T98" fmla="*/ 7 w 73"/>
                <a:gd name="T99" fmla="*/ 53 h 76"/>
                <a:gd name="T100" fmla="*/ 6 w 73"/>
                <a:gd name="T101" fmla="*/ 54 h 76"/>
                <a:gd name="T102" fmla="*/ 6 w 73"/>
                <a:gd name="T103" fmla="*/ 55 h 76"/>
                <a:gd name="T104" fmla="*/ 5 w 73"/>
                <a:gd name="T105" fmla="*/ 56 h 76"/>
                <a:gd name="T106" fmla="*/ 5 w 73"/>
                <a:gd name="T107" fmla="*/ 59 h 76"/>
                <a:gd name="T108" fmla="*/ 4 w 73"/>
                <a:gd name="T109" fmla="*/ 60 h 76"/>
                <a:gd name="T110" fmla="*/ 4 w 73"/>
                <a:gd name="T111" fmla="*/ 63 h 76"/>
                <a:gd name="T112" fmla="*/ 2 w 73"/>
                <a:gd name="T113" fmla="*/ 64 h 76"/>
                <a:gd name="T114" fmla="*/ 2 w 73"/>
                <a:gd name="T115" fmla="*/ 67 h 76"/>
                <a:gd name="T116" fmla="*/ 1 w 73"/>
                <a:gd name="T117" fmla="*/ 69 h 76"/>
                <a:gd name="T118" fmla="*/ 1 w 73"/>
                <a:gd name="T119" fmla="*/ 71 h 76"/>
                <a:gd name="T120" fmla="*/ 0 w 73"/>
                <a:gd name="T121" fmla="*/ 72 h 76"/>
                <a:gd name="T122" fmla="*/ 0 w 73"/>
                <a:gd name="T123" fmla="*/ 76 h 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3"/>
                <a:gd name="T187" fmla="*/ 0 h 76"/>
                <a:gd name="T188" fmla="*/ 73 w 73"/>
                <a:gd name="T189" fmla="*/ 76 h 7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3" h="76">
                  <a:moveTo>
                    <a:pt x="73" y="0"/>
                  </a:moveTo>
                  <a:lnTo>
                    <a:pt x="71" y="0"/>
                  </a:lnTo>
                  <a:lnTo>
                    <a:pt x="70" y="1"/>
                  </a:lnTo>
                  <a:lnTo>
                    <a:pt x="68" y="1"/>
                  </a:lnTo>
                  <a:lnTo>
                    <a:pt x="66" y="2"/>
                  </a:lnTo>
                  <a:lnTo>
                    <a:pt x="64" y="2"/>
                  </a:lnTo>
                  <a:lnTo>
                    <a:pt x="63" y="3"/>
                  </a:lnTo>
                  <a:lnTo>
                    <a:pt x="61" y="3"/>
                  </a:lnTo>
                  <a:lnTo>
                    <a:pt x="60" y="5"/>
                  </a:lnTo>
                  <a:lnTo>
                    <a:pt x="58" y="5"/>
                  </a:lnTo>
                  <a:lnTo>
                    <a:pt x="57" y="6"/>
                  </a:lnTo>
                  <a:lnTo>
                    <a:pt x="55" y="6"/>
                  </a:lnTo>
                  <a:lnTo>
                    <a:pt x="54" y="7"/>
                  </a:lnTo>
                  <a:lnTo>
                    <a:pt x="53" y="7"/>
                  </a:lnTo>
                  <a:lnTo>
                    <a:pt x="52" y="8"/>
                  </a:lnTo>
                  <a:lnTo>
                    <a:pt x="49" y="8"/>
                  </a:lnTo>
                  <a:lnTo>
                    <a:pt x="48" y="10"/>
                  </a:lnTo>
                  <a:lnTo>
                    <a:pt x="47" y="10"/>
                  </a:lnTo>
                  <a:lnTo>
                    <a:pt x="44" y="12"/>
                  </a:lnTo>
                  <a:lnTo>
                    <a:pt x="43" y="12"/>
                  </a:lnTo>
                  <a:lnTo>
                    <a:pt x="42" y="13"/>
                  </a:lnTo>
                  <a:lnTo>
                    <a:pt x="41" y="13"/>
                  </a:lnTo>
                  <a:lnTo>
                    <a:pt x="38" y="16"/>
                  </a:lnTo>
                  <a:lnTo>
                    <a:pt x="37" y="17"/>
                  </a:lnTo>
                  <a:lnTo>
                    <a:pt x="36" y="17"/>
                  </a:lnTo>
                  <a:lnTo>
                    <a:pt x="33" y="19"/>
                  </a:lnTo>
                  <a:lnTo>
                    <a:pt x="32" y="19"/>
                  </a:lnTo>
                  <a:lnTo>
                    <a:pt x="31" y="21"/>
                  </a:lnTo>
                  <a:lnTo>
                    <a:pt x="31" y="22"/>
                  </a:lnTo>
                  <a:lnTo>
                    <a:pt x="29" y="22"/>
                  </a:lnTo>
                  <a:lnTo>
                    <a:pt x="27" y="24"/>
                  </a:lnTo>
                  <a:lnTo>
                    <a:pt x="25" y="27"/>
                  </a:lnTo>
                  <a:lnTo>
                    <a:pt x="22" y="29"/>
                  </a:lnTo>
                  <a:lnTo>
                    <a:pt x="21" y="31"/>
                  </a:lnTo>
                  <a:lnTo>
                    <a:pt x="21" y="32"/>
                  </a:lnTo>
                  <a:lnTo>
                    <a:pt x="20" y="32"/>
                  </a:lnTo>
                  <a:lnTo>
                    <a:pt x="18" y="33"/>
                  </a:lnTo>
                  <a:lnTo>
                    <a:pt x="18" y="34"/>
                  </a:lnTo>
                  <a:lnTo>
                    <a:pt x="16" y="37"/>
                  </a:lnTo>
                  <a:lnTo>
                    <a:pt x="16" y="38"/>
                  </a:lnTo>
                  <a:lnTo>
                    <a:pt x="13" y="40"/>
                  </a:lnTo>
                  <a:lnTo>
                    <a:pt x="13" y="42"/>
                  </a:lnTo>
                  <a:lnTo>
                    <a:pt x="11" y="44"/>
                  </a:lnTo>
                  <a:lnTo>
                    <a:pt x="11" y="45"/>
                  </a:lnTo>
                  <a:lnTo>
                    <a:pt x="10" y="47"/>
                  </a:lnTo>
                  <a:lnTo>
                    <a:pt x="10" y="48"/>
                  </a:lnTo>
                  <a:lnTo>
                    <a:pt x="8" y="48"/>
                  </a:lnTo>
                  <a:lnTo>
                    <a:pt x="8" y="50"/>
                  </a:lnTo>
                  <a:lnTo>
                    <a:pt x="7" y="51"/>
                  </a:lnTo>
                  <a:lnTo>
                    <a:pt x="7" y="53"/>
                  </a:lnTo>
                  <a:lnTo>
                    <a:pt x="6" y="54"/>
                  </a:lnTo>
                  <a:lnTo>
                    <a:pt x="6" y="55"/>
                  </a:lnTo>
                  <a:lnTo>
                    <a:pt x="5" y="56"/>
                  </a:lnTo>
                  <a:lnTo>
                    <a:pt x="5" y="59"/>
                  </a:lnTo>
                  <a:lnTo>
                    <a:pt x="4" y="60"/>
                  </a:lnTo>
                  <a:lnTo>
                    <a:pt x="4" y="63"/>
                  </a:lnTo>
                  <a:lnTo>
                    <a:pt x="2" y="64"/>
                  </a:lnTo>
                  <a:lnTo>
                    <a:pt x="2" y="67"/>
                  </a:lnTo>
                  <a:lnTo>
                    <a:pt x="1" y="69"/>
                  </a:lnTo>
                  <a:lnTo>
                    <a:pt x="1" y="71"/>
                  </a:lnTo>
                  <a:lnTo>
                    <a:pt x="0" y="72"/>
                  </a:lnTo>
                  <a:lnTo>
                    <a:pt x="0" y="76"/>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41" name="Freeform 32">
              <a:extLst>
                <a:ext uri="{FF2B5EF4-FFF2-40B4-BE49-F238E27FC236}">
                  <a16:creationId xmlns:a16="http://schemas.microsoft.com/office/drawing/2014/main" id="{3842B180-AB42-FE3F-BBD4-1A36D4457AD8}"/>
                </a:ext>
              </a:extLst>
            </p:cNvPr>
            <p:cNvSpPr>
              <a:spLocks/>
            </p:cNvSpPr>
            <p:nvPr/>
          </p:nvSpPr>
          <p:spPr bwMode="auto">
            <a:xfrm>
              <a:off x="3266" y="2579"/>
              <a:ext cx="56" cy="16"/>
            </a:xfrm>
            <a:custGeom>
              <a:avLst/>
              <a:gdLst>
                <a:gd name="T0" fmla="*/ 56 w 56"/>
                <a:gd name="T1" fmla="*/ 16 h 16"/>
                <a:gd name="T2" fmla="*/ 53 w 56"/>
                <a:gd name="T3" fmla="*/ 16 h 16"/>
                <a:gd name="T4" fmla="*/ 51 w 56"/>
                <a:gd name="T5" fmla="*/ 15 h 16"/>
                <a:gd name="T6" fmla="*/ 46 w 56"/>
                <a:gd name="T7" fmla="*/ 15 h 16"/>
                <a:gd name="T8" fmla="*/ 46 w 56"/>
                <a:gd name="T9" fmla="*/ 14 h 16"/>
                <a:gd name="T10" fmla="*/ 41 w 56"/>
                <a:gd name="T11" fmla="*/ 14 h 16"/>
                <a:gd name="T12" fmla="*/ 40 w 56"/>
                <a:gd name="T13" fmla="*/ 13 h 16"/>
                <a:gd name="T14" fmla="*/ 37 w 56"/>
                <a:gd name="T15" fmla="*/ 13 h 16"/>
                <a:gd name="T16" fmla="*/ 37 w 56"/>
                <a:gd name="T17" fmla="*/ 11 h 16"/>
                <a:gd name="T18" fmla="*/ 32 w 56"/>
                <a:gd name="T19" fmla="*/ 11 h 16"/>
                <a:gd name="T20" fmla="*/ 32 w 56"/>
                <a:gd name="T21" fmla="*/ 10 h 16"/>
                <a:gd name="T22" fmla="*/ 28 w 56"/>
                <a:gd name="T23" fmla="*/ 10 h 16"/>
                <a:gd name="T24" fmla="*/ 28 w 56"/>
                <a:gd name="T25" fmla="*/ 9 h 16"/>
                <a:gd name="T26" fmla="*/ 24 w 56"/>
                <a:gd name="T27" fmla="*/ 9 h 16"/>
                <a:gd name="T28" fmla="*/ 24 w 56"/>
                <a:gd name="T29" fmla="*/ 8 h 16"/>
                <a:gd name="T30" fmla="*/ 21 w 56"/>
                <a:gd name="T31" fmla="*/ 8 h 16"/>
                <a:gd name="T32" fmla="*/ 19 w 56"/>
                <a:gd name="T33" fmla="*/ 6 h 16"/>
                <a:gd name="T34" fmla="*/ 17 w 56"/>
                <a:gd name="T35" fmla="*/ 6 h 16"/>
                <a:gd name="T36" fmla="*/ 16 w 56"/>
                <a:gd name="T37" fmla="*/ 5 h 16"/>
                <a:gd name="T38" fmla="*/ 12 w 56"/>
                <a:gd name="T39" fmla="*/ 5 h 16"/>
                <a:gd name="T40" fmla="*/ 12 w 56"/>
                <a:gd name="T41" fmla="*/ 4 h 16"/>
                <a:gd name="T42" fmla="*/ 9 w 56"/>
                <a:gd name="T43" fmla="*/ 4 h 16"/>
                <a:gd name="T44" fmla="*/ 8 w 56"/>
                <a:gd name="T45" fmla="*/ 3 h 16"/>
                <a:gd name="T46" fmla="*/ 6 w 56"/>
                <a:gd name="T47" fmla="*/ 3 h 16"/>
                <a:gd name="T48" fmla="*/ 5 w 56"/>
                <a:gd name="T49" fmla="*/ 2 h 16"/>
                <a:gd name="T50" fmla="*/ 2 w 56"/>
                <a:gd name="T51" fmla="*/ 2 h 16"/>
                <a:gd name="T52" fmla="*/ 1 w 56"/>
                <a:gd name="T53" fmla="*/ 0 h 16"/>
                <a:gd name="T54" fmla="*/ 0 w 56"/>
                <a:gd name="T55" fmla="*/ 0 h 1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6"/>
                <a:gd name="T85" fmla="*/ 0 h 16"/>
                <a:gd name="T86" fmla="*/ 56 w 56"/>
                <a:gd name="T87" fmla="*/ 16 h 1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6" h="16">
                  <a:moveTo>
                    <a:pt x="56" y="16"/>
                  </a:moveTo>
                  <a:lnTo>
                    <a:pt x="53" y="16"/>
                  </a:lnTo>
                  <a:lnTo>
                    <a:pt x="51" y="15"/>
                  </a:lnTo>
                  <a:lnTo>
                    <a:pt x="46" y="15"/>
                  </a:lnTo>
                  <a:lnTo>
                    <a:pt x="46" y="14"/>
                  </a:lnTo>
                  <a:lnTo>
                    <a:pt x="41" y="14"/>
                  </a:lnTo>
                  <a:lnTo>
                    <a:pt x="40" y="13"/>
                  </a:lnTo>
                  <a:lnTo>
                    <a:pt x="37" y="13"/>
                  </a:lnTo>
                  <a:lnTo>
                    <a:pt x="37" y="11"/>
                  </a:lnTo>
                  <a:lnTo>
                    <a:pt x="32" y="11"/>
                  </a:lnTo>
                  <a:lnTo>
                    <a:pt x="32" y="10"/>
                  </a:lnTo>
                  <a:lnTo>
                    <a:pt x="28" y="10"/>
                  </a:lnTo>
                  <a:lnTo>
                    <a:pt x="28" y="9"/>
                  </a:lnTo>
                  <a:lnTo>
                    <a:pt x="24" y="9"/>
                  </a:lnTo>
                  <a:lnTo>
                    <a:pt x="24" y="8"/>
                  </a:lnTo>
                  <a:lnTo>
                    <a:pt x="21" y="8"/>
                  </a:lnTo>
                  <a:lnTo>
                    <a:pt x="19" y="6"/>
                  </a:lnTo>
                  <a:lnTo>
                    <a:pt x="17" y="6"/>
                  </a:lnTo>
                  <a:lnTo>
                    <a:pt x="16" y="5"/>
                  </a:lnTo>
                  <a:lnTo>
                    <a:pt x="12" y="5"/>
                  </a:lnTo>
                  <a:lnTo>
                    <a:pt x="12" y="4"/>
                  </a:lnTo>
                  <a:lnTo>
                    <a:pt x="9" y="4"/>
                  </a:lnTo>
                  <a:lnTo>
                    <a:pt x="8" y="3"/>
                  </a:lnTo>
                  <a:lnTo>
                    <a:pt x="6" y="3"/>
                  </a:lnTo>
                  <a:lnTo>
                    <a:pt x="5" y="2"/>
                  </a:lnTo>
                  <a:lnTo>
                    <a:pt x="2" y="2"/>
                  </a:lnTo>
                  <a:lnTo>
                    <a:pt x="1" y="0"/>
                  </a:lnTo>
                  <a:lnTo>
                    <a:pt x="0"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42" name="Freeform 33">
              <a:extLst>
                <a:ext uri="{FF2B5EF4-FFF2-40B4-BE49-F238E27FC236}">
                  <a16:creationId xmlns:a16="http://schemas.microsoft.com/office/drawing/2014/main" id="{7BA832A5-D346-6E3C-B6CF-6EA7BA6074BE}"/>
                </a:ext>
              </a:extLst>
            </p:cNvPr>
            <p:cNvSpPr>
              <a:spLocks/>
            </p:cNvSpPr>
            <p:nvPr/>
          </p:nvSpPr>
          <p:spPr bwMode="auto">
            <a:xfrm>
              <a:off x="3643" y="2114"/>
              <a:ext cx="48" cy="24"/>
            </a:xfrm>
            <a:custGeom>
              <a:avLst/>
              <a:gdLst>
                <a:gd name="T0" fmla="*/ 0 w 48"/>
                <a:gd name="T1" fmla="*/ 24 h 24"/>
                <a:gd name="T2" fmla="*/ 0 w 48"/>
                <a:gd name="T3" fmla="*/ 23 h 24"/>
                <a:gd name="T4" fmla="*/ 1 w 48"/>
                <a:gd name="T5" fmla="*/ 23 h 24"/>
                <a:gd name="T6" fmla="*/ 1 w 48"/>
                <a:gd name="T7" fmla="*/ 22 h 24"/>
                <a:gd name="T8" fmla="*/ 2 w 48"/>
                <a:gd name="T9" fmla="*/ 22 h 24"/>
                <a:gd name="T10" fmla="*/ 2 w 48"/>
                <a:gd name="T11" fmla="*/ 21 h 24"/>
                <a:gd name="T12" fmla="*/ 5 w 48"/>
                <a:gd name="T13" fmla="*/ 18 h 24"/>
                <a:gd name="T14" fmla="*/ 7 w 48"/>
                <a:gd name="T15" fmla="*/ 16 h 24"/>
                <a:gd name="T16" fmla="*/ 9 w 48"/>
                <a:gd name="T17" fmla="*/ 16 h 24"/>
                <a:gd name="T18" fmla="*/ 9 w 48"/>
                <a:gd name="T19" fmla="*/ 14 h 24"/>
                <a:gd name="T20" fmla="*/ 10 w 48"/>
                <a:gd name="T21" fmla="*/ 14 h 24"/>
                <a:gd name="T22" fmla="*/ 10 w 48"/>
                <a:gd name="T23" fmla="*/ 13 h 24"/>
                <a:gd name="T24" fmla="*/ 11 w 48"/>
                <a:gd name="T25" fmla="*/ 13 h 24"/>
                <a:gd name="T26" fmla="*/ 11 w 48"/>
                <a:gd name="T27" fmla="*/ 12 h 24"/>
                <a:gd name="T28" fmla="*/ 12 w 48"/>
                <a:gd name="T29" fmla="*/ 12 h 24"/>
                <a:gd name="T30" fmla="*/ 13 w 48"/>
                <a:gd name="T31" fmla="*/ 11 h 24"/>
                <a:gd name="T32" fmla="*/ 15 w 48"/>
                <a:gd name="T33" fmla="*/ 11 h 24"/>
                <a:gd name="T34" fmla="*/ 15 w 48"/>
                <a:gd name="T35" fmla="*/ 10 h 24"/>
                <a:gd name="T36" fmla="*/ 17 w 48"/>
                <a:gd name="T37" fmla="*/ 10 h 24"/>
                <a:gd name="T38" fmla="*/ 17 w 48"/>
                <a:gd name="T39" fmla="*/ 8 h 24"/>
                <a:gd name="T40" fmla="*/ 20 w 48"/>
                <a:gd name="T41" fmla="*/ 8 h 24"/>
                <a:gd name="T42" fmla="*/ 20 w 48"/>
                <a:gd name="T43" fmla="*/ 7 h 24"/>
                <a:gd name="T44" fmla="*/ 22 w 48"/>
                <a:gd name="T45" fmla="*/ 7 h 24"/>
                <a:gd name="T46" fmla="*/ 22 w 48"/>
                <a:gd name="T47" fmla="*/ 6 h 24"/>
                <a:gd name="T48" fmla="*/ 25 w 48"/>
                <a:gd name="T49" fmla="*/ 6 h 24"/>
                <a:gd name="T50" fmla="*/ 26 w 48"/>
                <a:gd name="T51" fmla="*/ 5 h 24"/>
                <a:gd name="T52" fmla="*/ 28 w 48"/>
                <a:gd name="T53" fmla="*/ 5 h 24"/>
                <a:gd name="T54" fmla="*/ 29 w 48"/>
                <a:gd name="T55" fmla="*/ 3 h 24"/>
                <a:gd name="T56" fmla="*/ 32 w 48"/>
                <a:gd name="T57" fmla="*/ 3 h 24"/>
                <a:gd name="T58" fmla="*/ 33 w 48"/>
                <a:gd name="T59" fmla="*/ 2 h 24"/>
                <a:gd name="T60" fmla="*/ 38 w 48"/>
                <a:gd name="T61" fmla="*/ 2 h 24"/>
                <a:gd name="T62" fmla="*/ 38 w 48"/>
                <a:gd name="T63" fmla="*/ 1 h 24"/>
                <a:gd name="T64" fmla="*/ 44 w 48"/>
                <a:gd name="T65" fmla="*/ 1 h 24"/>
                <a:gd name="T66" fmla="*/ 44 w 48"/>
                <a:gd name="T67" fmla="*/ 0 h 24"/>
                <a:gd name="T68" fmla="*/ 48 w 48"/>
                <a:gd name="T69" fmla="*/ 0 h 2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8"/>
                <a:gd name="T106" fmla="*/ 0 h 24"/>
                <a:gd name="T107" fmla="*/ 48 w 48"/>
                <a:gd name="T108" fmla="*/ 24 h 2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8" h="24">
                  <a:moveTo>
                    <a:pt x="0" y="24"/>
                  </a:moveTo>
                  <a:lnTo>
                    <a:pt x="0" y="23"/>
                  </a:lnTo>
                  <a:lnTo>
                    <a:pt x="1" y="23"/>
                  </a:lnTo>
                  <a:lnTo>
                    <a:pt x="1" y="22"/>
                  </a:lnTo>
                  <a:lnTo>
                    <a:pt x="2" y="22"/>
                  </a:lnTo>
                  <a:lnTo>
                    <a:pt x="2" y="21"/>
                  </a:lnTo>
                  <a:lnTo>
                    <a:pt x="5" y="18"/>
                  </a:lnTo>
                  <a:lnTo>
                    <a:pt x="7" y="16"/>
                  </a:lnTo>
                  <a:lnTo>
                    <a:pt x="9" y="16"/>
                  </a:lnTo>
                  <a:lnTo>
                    <a:pt x="9" y="14"/>
                  </a:lnTo>
                  <a:lnTo>
                    <a:pt x="10" y="14"/>
                  </a:lnTo>
                  <a:lnTo>
                    <a:pt x="10" y="13"/>
                  </a:lnTo>
                  <a:lnTo>
                    <a:pt x="11" y="13"/>
                  </a:lnTo>
                  <a:lnTo>
                    <a:pt x="11" y="12"/>
                  </a:lnTo>
                  <a:lnTo>
                    <a:pt x="12" y="12"/>
                  </a:lnTo>
                  <a:lnTo>
                    <a:pt x="13" y="11"/>
                  </a:lnTo>
                  <a:lnTo>
                    <a:pt x="15" y="11"/>
                  </a:lnTo>
                  <a:lnTo>
                    <a:pt x="15" y="10"/>
                  </a:lnTo>
                  <a:lnTo>
                    <a:pt x="17" y="10"/>
                  </a:lnTo>
                  <a:lnTo>
                    <a:pt x="17" y="8"/>
                  </a:lnTo>
                  <a:lnTo>
                    <a:pt x="20" y="8"/>
                  </a:lnTo>
                  <a:lnTo>
                    <a:pt x="20" y="7"/>
                  </a:lnTo>
                  <a:lnTo>
                    <a:pt x="22" y="7"/>
                  </a:lnTo>
                  <a:lnTo>
                    <a:pt x="22" y="6"/>
                  </a:lnTo>
                  <a:lnTo>
                    <a:pt x="25" y="6"/>
                  </a:lnTo>
                  <a:lnTo>
                    <a:pt x="26" y="5"/>
                  </a:lnTo>
                  <a:lnTo>
                    <a:pt x="28" y="5"/>
                  </a:lnTo>
                  <a:lnTo>
                    <a:pt x="29" y="3"/>
                  </a:lnTo>
                  <a:lnTo>
                    <a:pt x="32" y="3"/>
                  </a:lnTo>
                  <a:lnTo>
                    <a:pt x="33" y="2"/>
                  </a:lnTo>
                  <a:lnTo>
                    <a:pt x="38" y="2"/>
                  </a:lnTo>
                  <a:lnTo>
                    <a:pt x="38" y="1"/>
                  </a:lnTo>
                  <a:lnTo>
                    <a:pt x="44" y="1"/>
                  </a:lnTo>
                  <a:lnTo>
                    <a:pt x="44" y="0"/>
                  </a:lnTo>
                  <a:lnTo>
                    <a:pt x="48"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43" name="Freeform 34">
              <a:extLst>
                <a:ext uri="{FF2B5EF4-FFF2-40B4-BE49-F238E27FC236}">
                  <a16:creationId xmlns:a16="http://schemas.microsoft.com/office/drawing/2014/main" id="{877A20B8-D0E2-ACBD-5B0E-E2CB8A87C86B}"/>
                </a:ext>
              </a:extLst>
            </p:cNvPr>
            <p:cNvSpPr>
              <a:spLocks/>
            </p:cNvSpPr>
            <p:nvPr/>
          </p:nvSpPr>
          <p:spPr bwMode="auto">
            <a:xfrm>
              <a:off x="3836" y="2019"/>
              <a:ext cx="67" cy="22"/>
            </a:xfrm>
            <a:custGeom>
              <a:avLst/>
              <a:gdLst>
                <a:gd name="T0" fmla="*/ 67 w 67"/>
                <a:gd name="T1" fmla="*/ 22 h 22"/>
                <a:gd name="T2" fmla="*/ 66 w 67"/>
                <a:gd name="T3" fmla="*/ 21 h 22"/>
                <a:gd name="T4" fmla="*/ 65 w 67"/>
                <a:gd name="T5" fmla="*/ 21 h 22"/>
                <a:gd name="T6" fmla="*/ 65 w 67"/>
                <a:gd name="T7" fmla="*/ 20 h 22"/>
                <a:gd name="T8" fmla="*/ 63 w 67"/>
                <a:gd name="T9" fmla="*/ 20 h 22"/>
                <a:gd name="T10" fmla="*/ 63 w 67"/>
                <a:gd name="T11" fmla="*/ 18 h 22"/>
                <a:gd name="T12" fmla="*/ 62 w 67"/>
                <a:gd name="T13" fmla="*/ 18 h 22"/>
                <a:gd name="T14" fmla="*/ 61 w 67"/>
                <a:gd name="T15" fmla="*/ 17 h 22"/>
                <a:gd name="T16" fmla="*/ 60 w 67"/>
                <a:gd name="T17" fmla="*/ 17 h 22"/>
                <a:gd name="T18" fmla="*/ 60 w 67"/>
                <a:gd name="T19" fmla="*/ 16 h 22"/>
                <a:gd name="T20" fmla="*/ 58 w 67"/>
                <a:gd name="T21" fmla="*/ 16 h 22"/>
                <a:gd name="T22" fmla="*/ 58 w 67"/>
                <a:gd name="T23" fmla="*/ 15 h 22"/>
                <a:gd name="T24" fmla="*/ 57 w 67"/>
                <a:gd name="T25" fmla="*/ 15 h 22"/>
                <a:gd name="T26" fmla="*/ 56 w 67"/>
                <a:gd name="T27" fmla="*/ 13 h 22"/>
                <a:gd name="T28" fmla="*/ 55 w 67"/>
                <a:gd name="T29" fmla="*/ 13 h 22"/>
                <a:gd name="T30" fmla="*/ 53 w 67"/>
                <a:gd name="T31" fmla="*/ 12 h 22"/>
                <a:gd name="T32" fmla="*/ 52 w 67"/>
                <a:gd name="T33" fmla="*/ 12 h 22"/>
                <a:gd name="T34" fmla="*/ 52 w 67"/>
                <a:gd name="T35" fmla="*/ 11 h 22"/>
                <a:gd name="T36" fmla="*/ 50 w 67"/>
                <a:gd name="T37" fmla="*/ 11 h 22"/>
                <a:gd name="T38" fmla="*/ 50 w 67"/>
                <a:gd name="T39" fmla="*/ 10 h 22"/>
                <a:gd name="T40" fmla="*/ 47 w 67"/>
                <a:gd name="T41" fmla="*/ 10 h 22"/>
                <a:gd name="T42" fmla="*/ 46 w 67"/>
                <a:gd name="T43" fmla="*/ 8 h 22"/>
                <a:gd name="T44" fmla="*/ 44 w 67"/>
                <a:gd name="T45" fmla="*/ 8 h 22"/>
                <a:gd name="T46" fmla="*/ 44 w 67"/>
                <a:gd name="T47" fmla="*/ 7 h 22"/>
                <a:gd name="T48" fmla="*/ 40 w 67"/>
                <a:gd name="T49" fmla="*/ 7 h 22"/>
                <a:gd name="T50" fmla="*/ 40 w 67"/>
                <a:gd name="T51" fmla="*/ 6 h 22"/>
                <a:gd name="T52" fmla="*/ 37 w 67"/>
                <a:gd name="T53" fmla="*/ 6 h 22"/>
                <a:gd name="T54" fmla="*/ 36 w 67"/>
                <a:gd name="T55" fmla="*/ 5 h 22"/>
                <a:gd name="T56" fmla="*/ 33 w 67"/>
                <a:gd name="T57" fmla="*/ 5 h 22"/>
                <a:gd name="T58" fmla="*/ 33 w 67"/>
                <a:gd name="T59" fmla="*/ 4 h 22"/>
                <a:gd name="T60" fmla="*/ 28 w 67"/>
                <a:gd name="T61" fmla="*/ 4 h 22"/>
                <a:gd name="T62" fmla="*/ 26 w 67"/>
                <a:gd name="T63" fmla="*/ 2 h 22"/>
                <a:gd name="T64" fmla="*/ 21 w 67"/>
                <a:gd name="T65" fmla="*/ 2 h 22"/>
                <a:gd name="T66" fmla="*/ 20 w 67"/>
                <a:gd name="T67" fmla="*/ 1 h 22"/>
                <a:gd name="T68" fmla="*/ 12 w 67"/>
                <a:gd name="T69" fmla="*/ 1 h 22"/>
                <a:gd name="T70" fmla="*/ 10 w 67"/>
                <a:gd name="T71" fmla="*/ 0 h 22"/>
                <a:gd name="T72" fmla="*/ 0 w 67"/>
                <a:gd name="T73" fmla="*/ 0 h 2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7"/>
                <a:gd name="T112" fmla="*/ 0 h 22"/>
                <a:gd name="T113" fmla="*/ 67 w 67"/>
                <a:gd name="T114" fmla="*/ 22 h 2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7" h="22">
                  <a:moveTo>
                    <a:pt x="67" y="22"/>
                  </a:moveTo>
                  <a:lnTo>
                    <a:pt x="66" y="21"/>
                  </a:lnTo>
                  <a:lnTo>
                    <a:pt x="65" y="21"/>
                  </a:lnTo>
                  <a:lnTo>
                    <a:pt x="65" y="20"/>
                  </a:lnTo>
                  <a:lnTo>
                    <a:pt x="63" y="20"/>
                  </a:lnTo>
                  <a:lnTo>
                    <a:pt x="63" y="18"/>
                  </a:lnTo>
                  <a:lnTo>
                    <a:pt x="62" y="18"/>
                  </a:lnTo>
                  <a:lnTo>
                    <a:pt x="61" y="17"/>
                  </a:lnTo>
                  <a:lnTo>
                    <a:pt x="60" y="17"/>
                  </a:lnTo>
                  <a:lnTo>
                    <a:pt x="60" y="16"/>
                  </a:lnTo>
                  <a:lnTo>
                    <a:pt x="58" y="16"/>
                  </a:lnTo>
                  <a:lnTo>
                    <a:pt x="58" y="15"/>
                  </a:lnTo>
                  <a:lnTo>
                    <a:pt x="57" y="15"/>
                  </a:lnTo>
                  <a:lnTo>
                    <a:pt x="56" y="13"/>
                  </a:lnTo>
                  <a:lnTo>
                    <a:pt x="55" y="13"/>
                  </a:lnTo>
                  <a:lnTo>
                    <a:pt x="53" y="12"/>
                  </a:lnTo>
                  <a:lnTo>
                    <a:pt x="52" y="12"/>
                  </a:lnTo>
                  <a:lnTo>
                    <a:pt x="52" y="11"/>
                  </a:lnTo>
                  <a:lnTo>
                    <a:pt x="50" y="11"/>
                  </a:lnTo>
                  <a:lnTo>
                    <a:pt x="50" y="10"/>
                  </a:lnTo>
                  <a:lnTo>
                    <a:pt x="47" y="10"/>
                  </a:lnTo>
                  <a:lnTo>
                    <a:pt x="46" y="8"/>
                  </a:lnTo>
                  <a:lnTo>
                    <a:pt x="44" y="8"/>
                  </a:lnTo>
                  <a:lnTo>
                    <a:pt x="44" y="7"/>
                  </a:lnTo>
                  <a:lnTo>
                    <a:pt x="40" y="7"/>
                  </a:lnTo>
                  <a:lnTo>
                    <a:pt x="40" y="6"/>
                  </a:lnTo>
                  <a:lnTo>
                    <a:pt x="37" y="6"/>
                  </a:lnTo>
                  <a:lnTo>
                    <a:pt x="36" y="5"/>
                  </a:lnTo>
                  <a:lnTo>
                    <a:pt x="33" y="5"/>
                  </a:lnTo>
                  <a:lnTo>
                    <a:pt x="33" y="4"/>
                  </a:lnTo>
                  <a:lnTo>
                    <a:pt x="28" y="4"/>
                  </a:lnTo>
                  <a:lnTo>
                    <a:pt x="26" y="2"/>
                  </a:lnTo>
                  <a:lnTo>
                    <a:pt x="21" y="2"/>
                  </a:lnTo>
                  <a:lnTo>
                    <a:pt x="20" y="1"/>
                  </a:lnTo>
                  <a:lnTo>
                    <a:pt x="12" y="1"/>
                  </a:lnTo>
                  <a:lnTo>
                    <a:pt x="10" y="0"/>
                  </a:lnTo>
                  <a:lnTo>
                    <a:pt x="0"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44" name="Freeform 35">
              <a:extLst>
                <a:ext uri="{FF2B5EF4-FFF2-40B4-BE49-F238E27FC236}">
                  <a16:creationId xmlns:a16="http://schemas.microsoft.com/office/drawing/2014/main" id="{6D6D7B88-5F71-2E31-22D5-109FDC8DFB8F}"/>
                </a:ext>
              </a:extLst>
            </p:cNvPr>
            <p:cNvSpPr>
              <a:spLocks/>
            </p:cNvSpPr>
            <p:nvPr/>
          </p:nvSpPr>
          <p:spPr bwMode="auto">
            <a:xfrm>
              <a:off x="3764" y="1882"/>
              <a:ext cx="64" cy="16"/>
            </a:xfrm>
            <a:custGeom>
              <a:avLst/>
              <a:gdLst>
                <a:gd name="T0" fmla="*/ 64 w 64"/>
                <a:gd name="T1" fmla="*/ 16 h 16"/>
                <a:gd name="T2" fmla="*/ 63 w 64"/>
                <a:gd name="T3" fmla="*/ 16 h 16"/>
                <a:gd name="T4" fmla="*/ 63 w 64"/>
                <a:gd name="T5" fmla="*/ 15 h 16"/>
                <a:gd name="T6" fmla="*/ 60 w 64"/>
                <a:gd name="T7" fmla="*/ 15 h 16"/>
                <a:gd name="T8" fmla="*/ 60 w 64"/>
                <a:gd name="T9" fmla="*/ 14 h 16"/>
                <a:gd name="T10" fmla="*/ 59 w 64"/>
                <a:gd name="T11" fmla="*/ 14 h 16"/>
                <a:gd name="T12" fmla="*/ 58 w 64"/>
                <a:gd name="T13" fmla="*/ 12 h 16"/>
                <a:gd name="T14" fmla="*/ 55 w 64"/>
                <a:gd name="T15" fmla="*/ 12 h 16"/>
                <a:gd name="T16" fmla="*/ 55 w 64"/>
                <a:gd name="T17" fmla="*/ 11 h 16"/>
                <a:gd name="T18" fmla="*/ 53 w 64"/>
                <a:gd name="T19" fmla="*/ 11 h 16"/>
                <a:gd name="T20" fmla="*/ 52 w 64"/>
                <a:gd name="T21" fmla="*/ 10 h 16"/>
                <a:gd name="T22" fmla="*/ 49 w 64"/>
                <a:gd name="T23" fmla="*/ 10 h 16"/>
                <a:gd name="T24" fmla="*/ 49 w 64"/>
                <a:gd name="T25" fmla="*/ 9 h 16"/>
                <a:gd name="T26" fmla="*/ 47 w 64"/>
                <a:gd name="T27" fmla="*/ 9 h 16"/>
                <a:gd name="T28" fmla="*/ 45 w 64"/>
                <a:gd name="T29" fmla="*/ 8 h 16"/>
                <a:gd name="T30" fmla="*/ 43 w 64"/>
                <a:gd name="T31" fmla="*/ 8 h 16"/>
                <a:gd name="T32" fmla="*/ 42 w 64"/>
                <a:gd name="T33" fmla="*/ 6 h 16"/>
                <a:gd name="T34" fmla="*/ 38 w 64"/>
                <a:gd name="T35" fmla="*/ 6 h 16"/>
                <a:gd name="T36" fmla="*/ 37 w 64"/>
                <a:gd name="T37" fmla="*/ 5 h 16"/>
                <a:gd name="T38" fmla="*/ 33 w 64"/>
                <a:gd name="T39" fmla="*/ 5 h 16"/>
                <a:gd name="T40" fmla="*/ 33 w 64"/>
                <a:gd name="T41" fmla="*/ 4 h 16"/>
                <a:gd name="T42" fmla="*/ 28 w 64"/>
                <a:gd name="T43" fmla="*/ 4 h 16"/>
                <a:gd name="T44" fmla="*/ 27 w 64"/>
                <a:gd name="T45" fmla="*/ 3 h 16"/>
                <a:gd name="T46" fmla="*/ 21 w 64"/>
                <a:gd name="T47" fmla="*/ 3 h 16"/>
                <a:gd name="T48" fmla="*/ 19 w 64"/>
                <a:gd name="T49" fmla="*/ 1 h 16"/>
                <a:gd name="T50" fmla="*/ 10 w 64"/>
                <a:gd name="T51" fmla="*/ 1 h 16"/>
                <a:gd name="T52" fmla="*/ 8 w 64"/>
                <a:gd name="T53" fmla="*/ 0 h 16"/>
                <a:gd name="T54" fmla="*/ 0 w 64"/>
                <a:gd name="T55" fmla="*/ 0 h 1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4"/>
                <a:gd name="T85" fmla="*/ 0 h 16"/>
                <a:gd name="T86" fmla="*/ 64 w 64"/>
                <a:gd name="T87" fmla="*/ 16 h 1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4" h="16">
                  <a:moveTo>
                    <a:pt x="64" y="16"/>
                  </a:moveTo>
                  <a:lnTo>
                    <a:pt x="63" y="16"/>
                  </a:lnTo>
                  <a:lnTo>
                    <a:pt x="63" y="15"/>
                  </a:lnTo>
                  <a:lnTo>
                    <a:pt x="60" y="15"/>
                  </a:lnTo>
                  <a:lnTo>
                    <a:pt x="60" y="14"/>
                  </a:lnTo>
                  <a:lnTo>
                    <a:pt x="59" y="14"/>
                  </a:lnTo>
                  <a:lnTo>
                    <a:pt x="58" y="12"/>
                  </a:lnTo>
                  <a:lnTo>
                    <a:pt x="55" y="12"/>
                  </a:lnTo>
                  <a:lnTo>
                    <a:pt x="55" y="11"/>
                  </a:lnTo>
                  <a:lnTo>
                    <a:pt x="53" y="11"/>
                  </a:lnTo>
                  <a:lnTo>
                    <a:pt x="52" y="10"/>
                  </a:lnTo>
                  <a:lnTo>
                    <a:pt x="49" y="10"/>
                  </a:lnTo>
                  <a:lnTo>
                    <a:pt x="49" y="9"/>
                  </a:lnTo>
                  <a:lnTo>
                    <a:pt x="47" y="9"/>
                  </a:lnTo>
                  <a:lnTo>
                    <a:pt x="45" y="8"/>
                  </a:lnTo>
                  <a:lnTo>
                    <a:pt x="43" y="8"/>
                  </a:lnTo>
                  <a:lnTo>
                    <a:pt x="42" y="6"/>
                  </a:lnTo>
                  <a:lnTo>
                    <a:pt x="38" y="6"/>
                  </a:lnTo>
                  <a:lnTo>
                    <a:pt x="37" y="5"/>
                  </a:lnTo>
                  <a:lnTo>
                    <a:pt x="33" y="5"/>
                  </a:lnTo>
                  <a:lnTo>
                    <a:pt x="33" y="4"/>
                  </a:lnTo>
                  <a:lnTo>
                    <a:pt x="28" y="4"/>
                  </a:lnTo>
                  <a:lnTo>
                    <a:pt x="27" y="3"/>
                  </a:lnTo>
                  <a:lnTo>
                    <a:pt x="21" y="3"/>
                  </a:lnTo>
                  <a:lnTo>
                    <a:pt x="19" y="1"/>
                  </a:lnTo>
                  <a:lnTo>
                    <a:pt x="10" y="1"/>
                  </a:lnTo>
                  <a:lnTo>
                    <a:pt x="8" y="0"/>
                  </a:lnTo>
                  <a:lnTo>
                    <a:pt x="0"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45" name="Freeform 36">
              <a:extLst>
                <a:ext uri="{FF2B5EF4-FFF2-40B4-BE49-F238E27FC236}">
                  <a16:creationId xmlns:a16="http://schemas.microsoft.com/office/drawing/2014/main" id="{D85E7144-3649-8992-8542-43A82E134A8A}"/>
                </a:ext>
              </a:extLst>
            </p:cNvPr>
            <p:cNvSpPr>
              <a:spLocks/>
            </p:cNvSpPr>
            <p:nvPr/>
          </p:nvSpPr>
          <p:spPr bwMode="auto">
            <a:xfrm>
              <a:off x="3660" y="1678"/>
              <a:ext cx="70" cy="21"/>
            </a:xfrm>
            <a:custGeom>
              <a:avLst/>
              <a:gdLst>
                <a:gd name="T0" fmla="*/ 70 w 70"/>
                <a:gd name="T1" fmla="*/ 21 h 21"/>
                <a:gd name="T2" fmla="*/ 69 w 70"/>
                <a:gd name="T3" fmla="*/ 19 h 21"/>
                <a:gd name="T4" fmla="*/ 68 w 70"/>
                <a:gd name="T5" fmla="*/ 19 h 21"/>
                <a:gd name="T6" fmla="*/ 68 w 70"/>
                <a:gd name="T7" fmla="*/ 18 h 21"/>
                <a:gd name="T8" fmla="*/ 67 w 70"/>
                <a:gd name="T9" fmla="*/ 18 h 21"/>
                <a:gd name="T10" fmla="*/ 67 w 70"/>
                <a:gd name="T11" fmla="*/ 17 h 21"/>
                <a:gd name="T12" fmla="*/ 65 w 70"/>
                <a:gd name="T13" fmla="*/ 17 h 21"/>
                <a:gd name="T14" fmla="*/ 64 w 70"/>
                <a:gd name="T15" fmla="*/ 16 h 21"/>
                <a:gd name="T16" fmla="*/ 63 w 70"/>
                <a:gd name="T17" fmla="*/ 16 h 21"/>
                <a:gd name="T18" fmla="*/ 63 w 70"/>
                <a:gd name="T19" fmla="*/ 14 h 21"/>
                <a:gd name="T20" fmla="*/ 61 w 70"/>
                <a:gd name="T21" fmla="*/ 14 h 21"/>
                <a:gd name="T22" fmla="*/ 61 w 70"/>
                <a:gd name="T23" fmla="*/ 13 h 21"/>
                <a:gd name="T24" fmla="*/ 59 w 70"/>
                <a:gd name="T25" fmla="*/ 13 h 21"/>
                <a:gd name="T26" fmla="*/ 58 w 70"/>
                <a:gd name="T27" fmla="*/ 12 h 21"/>
                <a:gd name="T28" fmla="*/ 57 w 70"/>
                <a:gd name="T29" fmla="*/ 12 h 21"/>
                <a:gd name="T30" fmla="*/ 57 w 70"/>
                <a:gd name="T31" fmla="*/ 11 h 21"/>
                <a:gd name="T32" fmla="*/ 54 w 70"/>
                <a:gd name="T33" fmla="*/ 11 h 21"/>
                <a:gd name="T34" fmla="*/ 53 w 70"/>
                <a:gd name="T35" fmla="*/ 9 h 21"/>
                <a:gd name="T36" fmla="*/ 51 w 70"/>
                <a:gd name="T37" fmla="*/ 9 h 21"/>
                <a:gd name="T38" fmla="*/ 51 w 70"/>
                <a:gd name="T39" fmla="*/ 8 h 21"/>
                <a:gd name="T40" fmla="*/ 48 w 70"/>
                <a:gd name="T41" fmla="*/ 8 h 21"/>
                <a:gd name="T42" fmla="*/ 47 w 70"/>
                <a:gd name="T43" fmla="*/ 7 h 21"/>
                <a:gd name="T44" fmla="*/ 45 w 70"/>
                <a:gd name="T45" fmla="*/ 7 h 21"/>
                <a:gd name="T46" fmla="*/ 45 w 70"/>
                <a:gd name="T47" fmla="*/ 6 h 21"/>
                <a:gd name="T48" fmla="*/ 41 w 70"/>
                <a:gd name="T49" fmla="*/ 6 h 21"/>
                <a:gd name="T50" fmla="*/ 40 w 70"/>
                <a:gd name="T51" fmla="*/ 5 h 21"/>
                <a:gd name="T52" fmla="*/ 36 w 70"/>
                <a:gd name="T53" fmla="*/ 5 h 21"/>
                <a:gd name="T54" fmla="*/ 35 w 70"/>
                <a:gd name="T55" fmla="*/ 3 h 21"/>
                <a:gd name="T56" fmla="*/ 30 w 70"/>
                <a:gd name="T57" fmla="*/ 3 h 21"/>
                <a:gd name="T58" fmla="*/ 30 w 70"/>
                <a:gd name="T59" fmla="*/ 2 h 21"/>
                <a:gd name="T60" fmla="*/ 22 w 70"/>
                <a:gd name="T61" fmla="*/ 2 h 21"/>
                <a:gd name="T62" fmla="*/ 21 w 70"/>
                <a:gd name="T63" fmla="*/ 1 h 21"/>
                <a:gd name="T64" fmla="*/ 11 w 70"/>
                <a:gd name="T65" fmla="*/ 1 h 21"/>
                <a:gd name="T66" fmla="*/ 10 w 70"/>
                <a:gd name="T67" fmla="*/ 0 h 21"/>
                <a:gd name="T68" fmla="*/ 0 w 70"/>
                <a:gd name="T69" fmla="*/ 0 h 2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0"/>
                <a:gd name="T106" fmla="*/ 0 h 21"/>
                <a:gd name="T107" fmla="*/ 70 w 70"/>
                <a:gd name="T108" fmla="*/ 21 h 2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0" h="21">
                  <a:moveTo>
                    <a:pt x="70" y="21"/>
                  </a:moveTo>
                  <a:lnTo>
                    <a:pt x="69" y="19"/>
                  </a:lnTo>
                  <a:lnTo>
                    <a:pt x="68" y="19"/>
                  </a:lnTo>
                  <a:lnTo>
                    <a:pt x="68" y="18"/>
                  </a:lnTo>
                  <a:lnTo>
                    <a:pt x="67" y="18"/>
                  </a:lnTo>
                  <a:lnTo>
                    <a:pt x="67" y="17"/>
                  </a:lnTo>
                  <a:lnTo>
                    <a:pt x="65" y="17"/>
                  </a:lnTo>
                  <a:lnTo>
                    <a:pt x="64" y="16"/>
                  </a:lnTo>
                  <a:lnTo>
                    <a:pt x="63" y="16"/>
                  </a:lnTo>
                  <a:lnTo>
                    <a:pt x="63" y="14"/>
                  </a:lnTo>
                  <a:lnTo>
                    <a:pt x="61" y="14"/>
                  </a:lnTo>
                  <a:lnTo>
                    <a:pt x="61" y="13"/>
                  </a:lnTo>
                  <a:lnTo>
                    <a:pt x="59" y="13"/>
                  </a:lnTo>
                  <a:lnTo>
                    <a:pt x="58" y="12"/>
                  </a:lnTo>
                  <a:lnTo>
                    <a:pt x="57" y="12"/>
                  </a:lnTo>
                  <a:lnTo>
                    <a:pt x="57" y="11"/>
                  </a:lnTo>
                  <a:lnTo>
                    <a:pt x="54" y="11"/>
                  </a:lnTo>
                  <a:lnTo>
                    <a:pt x="53" y="9"/>
                  </a:lnTo>
                  <a:lnTo>
                    <a:pt x="51" y="9"/>
                  </a:lnTo>
                  <a:lnTo>
                    <a:pt x="51" y="8"/>
                  </a:lnTo>
                  <a:lnTo>
                    <a:pt x="48" y="8"/>
                  </a:lnTo>
                  <a:lnTo>
                    <a:pt x="47" y="7"/>
                  </a:lnTo>
                  <a:lnTo>
                    <a:pt x="45" y="7"/>
                  </a:lnTo>
                  <a:lnTo>
                    <a:pt x="45" y="6"/>
                  </a:lnTo>
                  <a:lnTo>
                    <a:pt x="41" y="6"/>
                  </a:lnTo>
                  <a:lnTo>
                    <a:pt x="40" y="5"/>
                  </a:lnTo>
                  <a:lnTo>
                    <a:pt x="36" y="5"/>
                  </a:lnTo>
                  <a:lnTo>
                    <a:pt x="35" y="3"/>
                  </a:lnTo>
                  <a:lnTo>
                    <a:pt x="30" y="3"/>
                  </a:lnTo>
                  <a:lnTo>
                    <a:pt x="30" y="2"/>
                  </a:lnTo>
                  <a:lnTo>
                    <a:pt x="22" y="2"/>
                  </a:lnTo>
                  <a:lnTo>
                    <a:pt x="21" y="1"/>
                  </a:lnTo>
                  <a:lnTo>
                    <a:pt x="11" y="1"/>
                  </a:lnTo>
                  <a:lnTo>
                    <a:pt x="10" y="0"/>
                  </a:lnTo>
                  <a:lnTo>
                    <a:pt x="0"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46" name="Freeform 37">
              <a:extLst>
                <a:ext uri="{FF2B5EF4-FFF2-40B4-BE49-F238E27FC236}">
                  <a16:creationId xmlns:a16="http://schemas.microsoft.com/office/drawing/2014/main" id="{13B795DE-4A8E-EF79-47A3-C37C185894B3}"/>
                </a:ext>
              </a:extLst>
            </p:cNvPr>
            <p:cNvSpPr>
              <a:spLocks/>
            </p:cNvSpPr>
            <p:nvPr/>
          </p:nvSpPr>
          <p:spPr bwMode="auto">
            <a:xfrm>
              <a:off x="3488" y="1603"/>
              <a:ext cx="66" cy="38"/>
            </a:xfrm>
            <a:custGeom>
              <a:avLst/>
              <a:gdLst>
                <a:gd name="T0" fmla="*/ 0 w 66"/>
                <a:gd name="T1" fmla="*/ 38 h 38"/>
                <a:gd name="T2" fmla="*/ 0 w 66"/>
                <a:gd name="T3" fmla="*/ 36 h 38"/>
                <a:gd name="T4" fmla="*/ 1 w 66"/>
                <a:gd name="T5" fmla="*/ 36 h 38"/>
                <a:gd name="T6" fmla="*/ 1 w 66"/>
                <a:gd name="T7" fmla="*/ 35 h 38"/>
                <a:gd name="T8" fmla="*/ 3 w 66"/>
                <a:gd name="T9" fmla="*/ 33 h 38"/>
                <a:gd name="T10" fmla="*/ 3 w 66"/>
                <a:gd name="T11" fmla="*/ 32 h 38"/>
                <a:gd name="T12" fmla="*/ 4 w 66"/>
                <a:gd name="T13" fmla="*/ 32 h 38"/>
                <a:gd name="T14" fmla="*/ 4 w 66"/>
                <a:gd name="T15" fmla="*/ 30 h 38"/>
                <a:gd name="T16" fmla="*/ 6 w 66"/>
                <a:gd name="T17" fmla="*/ 30 h 38"/>
                <a:gd name="T18" fmla="*/ 6 w 66"/>
                <a:gd name="T19" fmla="*/ 29 h 38"/>
                <a:gd name="T20" fmla="*/ 7 w 66"/>
                <a:gd name="T21" fmla="*/ 29 h 38"/>
                <a:gd name="T22" fmla="*/ 7 w 66"/>
                <a:gd name="T23" fmla="*/ 28 h 38"/>
                <a:gd name="T24" fmla="*/ 9 w 66"/>
                <a:gd name="T25" fmla="*/ 25 h 38"/>
                <a:gd name="T26" fmla="*/ 12 w 66"/>
                <a:gd name="T27" fmla="*/ 23 h 38"/>
                <a:gd name="T28" fmla="*/ 14 w 66"/>
                <a:gd name="T29" fmla="*/ 20 h 38"/>
                <a:gd name="T30" fmla="*/ 16 w 66"/>
                <a:gd name="T31" fmla="*/ 20 h 38"/>
                <a:gd name="T32" fmla="*/ 16 w 66"/>
                <a:gd name="T33" fmla="*/ 19 h 38"/>
                <a:gd name="T34" fmla="*/ 17 w 66"/>
                <a:gd name="T35" fmla="*/ 19 h 38"/>
                <a:gd name="T36" fmla="*/ 17 w 66"/>
                <a:gd name="T37" fmla="*/ 18 h 38"/>
                <a:gd name="T38" fmla="*/ 18 w 66"/>
                <a:gd name="T39" fmla="*/ 18 h 38"/>
                <a:gd name="T40" fmla="*/ 20 w 66"/>
                <a:gd name="T41" fmla="*/ 16 h 38"/>
                <a:gd name="T42" fmla="*/ 22 w 66"/>
                <a:gd name="T43" fmla="*/ 16 h 38"/>
                <a:gd name="T44" fmla="*/ 22 w 66"/>
                <a:gd name="T45" fmla="*/ 14 h 38"/>
                <a:gd name="T46" fmla="*/ 23 w 66"/>
                <a:gd name="T47" fmla="*/ 14 h 38"/>
                <a:gd name="T48" fmla="*/ 24 w 66"/>
                <a:gd name="T49" fmla="*/ 13 h 38"/>
                <a:gd name="T50" fmla="*/ 25 w 66"/>
                <a:gd name="T51" fmla="*/ 13 h 38"/>
                <a:gd name="T52" fmla="*/ 27 w 66"/>
                <a:gd name="T53" fmla="*/ 12 h 38"/>
                <a:gd name="T54" fmla="*/ 28 w 66"/>
                <a:gd name="T55" fmla="*/ 12 h 38"/>
                <a:gd name="T56" fmla="*/ 28 w 66"/>
                <a:gd name="T57" fmla="*/ 11 h 38"/>
                <a:gd name="T58" fmla="*/ 29 w 66"/>
                <a:gd name="T59" fmla="*/ 11 h 38"/>
                <a:gd name="T60" fmla="*/ 30 w 66"/>
                <a:gd name="T61" fmla="*/ 9 h 38"/>
                <a:gd name="T62" fmla="*/ 32 w 66"/>
                <a:gd name="T63" fmla="*/ 9 h 38"/>
                <a:gd name="T64" fmla="*/ 33 w 66"/>
                <a:gd name="T65" fmla="*/ 8 h 38"/>
                <a:gd name="T66" fmla="*/ 35 w 66"/>
                <a:gd name="T67" fmla="*/ 8 h 38"/>
                <a:gd name="T68" fmla="*/ 35 w 66"/>
                <a:gd name="T69" fmla="*/ 7 h 38"/>
                <a:gd name="T70" fmla="*/ 38 w 66"/>
                <a:gd name="T71" fmla="*/ 7 h 38"/>
                <a:gd name="T72" fmla="*/ 39 w 66"/>
                <a:gd name="T73" fmla="*/ 6 h 38"/>
                <a:gd name="T74" fmla="*/ 41 w 66"/>
                <a:gd name="T75" fmla="*/ 6 h 38"/>
                <a:gd name="T76" fmla="*/ 43 w 66"/>
                <a:gd name="T77" fmla="*/ 4 h 38"/>
                <a:gd name="T78" fmla="*/ 45 w 66"/>
                <a:gd name="T79" fmla="*/ 4 h 38"/>
                <a:gd name="T80" fmla="*/ 45 w 66"/>
                <a:gd name="T81" fmla="*/ 3 h 38"/>
                <a:gd name="T82" fmla="*/ 49 w 66"/>
                <a:gd name="T83" fmla="*/ 3 h 38"/>
                <a:gd name="T84" fmla="*/ 50 w 66"/>
                <a:gd name="T85" fmla="*/ 2 h 38"/>
                <a:gd name="T86" fmla="*/ 54 w 66"/>
                <a:gd name="T87" fmla="*/ 2 h 38"/>
                <a:gd name="T88" fmla="*/ 55 w 66"/>
                <a:gd name="T89" fmla="*/ 1 h 38"/>
                <a:gd name="T90" fmla="*/ 61 w 66"/>
                <a:gd name="T91" fmla="*/ 1 h 38"/>
                <a:gd name="T92" fmla="*/ 61 w 66"/>
                <a:gd name="T93" fmla="*/ 0 h 38"/>
                <a:gd name="T94" fmla="*/ 66 w 66"/>
                <a:gd name="T95" fmla="*/ 0 h 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6"/>
                <a:gd name="T145" fmla="*/ 0 h 38"/>
                <a:gd name="T146" fmla="*/ 66 w 66"/>
                <a:gd name="T147" fmla="*/ 38 h 3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6" h="38">
                  <a:moveTo>
                    <a:pt x="0" y="38"/>
                  </a:moveTo>
                  <a:lnTo>
                    <a:pt x="0" y="36"/>
                  </a:lnTo>
                  <a:lnTo>
                    <a:pt x="1" y="36"/>
                  </a:lnTo>
                  <a:lnTo>
                    <a:pt x="1" y="35"/>
                  </a:lnTo>
                  <a:lnTo>
                    <a:pt x="3" y="33"/>
                  </a:lnTo>
                  <a:lnTo>
                    <a:pt x="3" y="32"/>
                  </a:lnTo>
                  <a:lnTo>
                    <a:pt x="4" y="32"/>
                  </a:lnTo>
                  <a:lnTo>
                    <a:pt x="4" y="30"/>
                  </a:lnTo>
                  <a:lnTo>
                    <a:pt x="6" y="30"/>
                  </a:lnTo>
                  <a:lnTo>
                    <a:pt x="6" y="29"/>
                  </a:lnTo>
                  <a:lnTo>
                    <a:pt x="7" y="29"/>
                  </a:lnTo>
                  <a:lnTo>
                    <a:pt x="7" y="28"/>
                  </a:lnTo>
                  <a:lnTo>
                    <a:pt x="9" y="25"/>
                  </a:lnTo>
                  <a:lnTo>
                    <a:pt x="12" y="23"/>
                  </a:lnTo>
                  <a:lnTo>
                    <a:pt x="14" y="20"/>
                  </a:lnTo>
                  <a:lnTo>
                    <a:pt x="16" y="20"/>
                  </a:lnTo>
                  <a:lnTo>
                    <a:pt x="16" y="19"/>
                  </a:lnTo>
                  <a:lnTo>
                    <a:pt x="17" y="19"/>
                  </a:lnTo>
                  <a:lnTo>
                    <a:pt x="17" y="18"/>
                  </a:lnTo>
                  <a:lnTo>
                    <a:pt x="18" y="18"/>
                  </a:lnTo>
                  <a:lnTo>
                    <a:pt x="20" y="16"/>
                  </a:lnTo>
                  <a:lnTo>
                    <a:pt x="22" y="16"/>
                  </a:lnTo>
                  <a:lnTo>
                    <a:pt x="22" y="14"/>
                  </a:lnTo>
                  <a:lnTo>
                    <a:pt x="23" y="14"/>
                  </a:lnTo>
                  <a:lnTo>
                    <a:pt x="24" y="13"/>
                  </a:lnTo>
                  <a:lnTo>
                    <a:pt x="25" y="13"/>
                  </a:lnTo>
                  <a:lnTo>
                    <a:pt x="27" y="12"/>
                  </a:lnTo>
                  <a:lnTo>
                    <a:pt x="28" y="12"/>
                  </a:lnTo>
                  <a:lnTo>
                    <a:pt x="28" y="11"/>
                  </a:lnTo>
                  <a:lnTo>
                    <a:pt x="29" y="11"/>
                  </a:lnTo>
                  <a:lnTo>
                    <a:pt x="30" y="9"/>
                  </a:lnTo>
                  <a:lnTo>
                    <a:pt x="32" y="9"/>
                  </a:lnTo>
                  <a:lnTo>
                    <a:pt x="33" y="8"/>
                  </a:lnTo>
                  <a:lnTo>
                    <a:pt x="35" y="8"/>
                  </a:lnTo>
                  <a:lnTo>
                    <a:pt x="35" y="7"/>
                  </a:lnTo>
                  <a:lnTo>
                    <a:pt x="38" y="7"/>
                  </a:lnTo>
                  <a:lnTo>
                    <a:pt x="39" y="6"/>
                  </a:lnTo>
                  <a:lnTo>
                    <a:pt x="41" y="6"/>
                  </a:lnTo>
                  <a:lnTo>
                    <a:pt x="43" y="4"/>
                  </a:lnTo>
                  <a:lnTo>
                    <a:pt x="45" y="4"/>
                  </a:lnTo>
                  <a:lnTo>
                    <a:pt x="45" y="3"/>
                  </a:lnTo>
                  <a:lnTo>
                    <a:pt x="49" y="3"/>
                  </a:lnTo>
                  <a:lnTo>
                    <a:pt x="50" y="2"/>
                  </a:lnTo>
                  <a:lnTo>
                    <a:pt x="54" y="2"/>
                  </a:lnTo>
                  <a:lnTo>
                    <a:pt x="55" y="1"/>
                  </a:lnTo>
                  <a:lnTo>
                    <a:pt x="61" y="1"/>
                  </a:lnTo>
                  <a:lnTo>
                    <a:pt x="61" y="0"/>
                  </a:lnTo>
                  <a:lnTo>
                    <a:pt x="66"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47" name="Freeform 38">
              <a:extLst>
                <a:ext uri="{FF2B5EF4-FFF2-40B4-BE49-F238E27FC236}">
                  <a16:creationId xmlns:a16="http://schemas.microsoft.com/office/drawing/2014/main" id="{AD4F206D-8628-887F-46E4-694232BCEF5F}"/>
                </a:ext>
              </a:extLst>
            </p:cNvPr>
            <p:cNvSpPr>
              <a:spLocks/>
            </p:cNvSpPr>
            <p:nvPr/>
          </p:nvSpPr>
          <p:spPr bwMode="auto">
            <a:xfrm>
              <a:off x="3553" y="1474"/>
              <a:ext cx="76" cy="16"/>
            </a:xfrm>
            <a:custGeom>
              <a:avLst/>
              <a:gdLst>
                <a:gd name="T0" fmla="*/ 0 w 76"/>
                <a:gd name="T1" fmla="*/ 16 h 16"/>
                <a:gd name="T2" fmla="*/ 1 w 76"/>
                <a:gd name="T3" fmla="*/ 15 h 16"/>
                <a:gd name="T4" fmla="*/ 2 w 76"/>
                <a:gd name="T5" fmla="*/ 15 h 16"/>
                <a:gd name="T6" fmla="*/ 2 w 76"/>
                <a:gd name="T7" fmla="*/ 14 h 16"/>
                <a:gd name="T8" fmla="*/ 4 w 76"/>
                <a:gd name="T9" fmla="*/ 14 h 16"/>
                <a:gd name="T10" fmla="*/ 4 w 76"/>
                <a:gd name="T11" fmla="*/ 13 h 16"/>
                <a:gd name="T12" fmla="*/ 5 w 76"/>
                <a:gd name="T13" fmla="*/ 13 h 16"/>
                <a:gd name="T14" fmla="*/ 5 w 76"/>
                <a:gd name="T15" fmla="*/ 11 h 16"/>
                <a:gd name="T16" fmla="*/ 7 w 76"/>
                <a:gd name="T17" fmla="*/ 11 h 16"/>
                <a:gd name="T18" fmla="*/ 7 w 76"/>
                <a:gd name="T19" fmla="*/ 10 h 16"/>
                <a:gd name="T20" fmla="*/ 10 w 76"/>
                <a:gd name="T21" fmla="*/ 10 h 16"/>
                <a:gd name="T22" fmla="*/ 10 w 76"/>
                <a:gd name="T23" fmla="*/ 9 h 16"/>
                <a:gd name="T24" fmla="*/ 12 w 76"/>
                <a:gd name="T25" fmla="*/ 9 h 16"/>
                <a:gd name="T26" fmla="*/ 12 w 76"/>
                <a:gd name="T27" fmla="*/ 8 h 16"/>
                <a:gd name="T28" fmla="*/ 15 w 76"/>
                <a:gd name="T29" fmla="*/ 8 h 16"/>
                <a:gd name="T30" fmla="*/ 15 w 76"/>
                <a:gd name="T31" fmla="*/ 7 h 16"/>
                <a:gd name="T32" fmla="*/ 17 w 76"/>
                <a:gd name="T33" fmla="*/ 7 h 16"/>
                <a:gd name="T34" fmla="*/ 18 w 76"/>
                <a:gd name="T35" fmla="*/ 5 h 16"/>
                <a:gd name="T36" fmla="*/ 21 w 76"/>
                <a:gd name="T37" fmla="*/ 5 h 16"/>
                <a:gd name="T38" fmla="*/ 22 w 76"/>
                <a:gd name="T39" fmla="*/ 4 h 16"/>
                <a:gd name="T40" fmla="*/ 26 w 76"/>
                <a:gd name="T41" fmla="*/ 4 h 16"/>
                <a:gd name="T42" fmla="*/ 27 w 76"/>
                <a:gd name="T43" fmla="*/ 3 h 16"/>
                <a:gd name="T44" fmla="*/ 33 w 76"/>
                <a:gd name="T45" fmla="*/ 3 h 16"/>
                <a:gd name="T46" fmla="*/ 33 w 76"/>
                <a:gd name="T47" fmla="*/ 2 h 16"/>
                <a:gd name="T48" fmla="*/ 43 w 76"/>
                <a:gd name="T49" fmla="*/ 2 h 16"/>
                <a:gd name="T50" fmla="*/ 44 w 76"/>
                <a:gd name="T51" fmla="*/ 0 h 16"/>
                <a:gd name="T52" fmla="*/ 68 w 76"/>
                <a:gd name="T53" fmla="*/ 0 h 16"/>
                <a:gd name="T54" fmla="*/ 69 w 76"/>
                <a:gd name="T55" fmla="*/ 2 h 16"/>
                <a:gd name="T56" fmla="*/ 76 w 76"/>
                <a:gd name="T57" fmla="*/ 2 h 1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6"/>
                <a:gd name="T88" fmla="*/ 0 h 16"/>
                <a:gd name="T89" fmla="*/ 76 w 76"/>
                <a:gd name="T90" fmla="*/ 16 h 1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6" h="16">
                  <a:moveTo>
                    <a:pt x="0" y="16"/>
                  </a:moveTo>
                  <a:lnTo>
                    <a:pt x="1" y="15"/>
                  </a:lnTo>
                  <a:lnTo>
                    <a:pt x="2" y="15"/>
                  </a:lnTo>
                  <a:lnTo>
                    <a:pt x="2" y="14"/>
                  </a:lnTo>
                  <a:lnTo>
                    <a:pt x="4" y="14"/>
                  </a:lnTo>
                  <a:lnTo>
                    <a:pt x="4" y="13"/>
                  </a:lnTo>
                  <a:lnTo>
                    <a:pt x="5" y="13"/>
                  </a:lnTo>
                  <a:lnTo>
                    <a:pt x="5" y="11"/>
                  </a:lnTo>
                  <a:lnTo>
                    <a:pt x="7" y="11"/>
                  </a:lnTo>
                  <a:lnTo>
                    <a:pt x="7" y="10"/>
                  </a:lnTo>
                  <a:lnTo>
                    <a:pt x="10" y="10"/>
                  </a:lnTo>
                  <a:lnTo>
                    <a:pt x="10" y="9"/>
                  </a:lnTo>
                  <a:lnTo>
                    <a:pt x="12" y="9"/>
                  </a:lnTo>
                  <a:lnTo>
                    <a:pt x="12" y="8"/>
                  </a:lnTo>
                  <a:lnTo>
                    <a:pt x="15" y="8"/>
                  </a:lnTo>
                  <a:lnTo>
                    <a:pt x="15" y="7"/>
                  </a:lnTo>
                  <a:lnTo>
                    <a:pt x="17" y="7"/>
                  </a:lnTo>
                  <a:lnTo>
                    <a:pt x="18" y="5"/>
                  </a:lnTo>
                  <a:lnTo>
                    <a:pt x="21" y="5"/>
                  </a:lnTo>
                  <a:lnTo>
                    <a:pt x="22" y="4"/>
                  </a:lnTo>
                  <a:lnTo>
                    <a:pt x="26" y="4"/>
                  </a:lnTo>
                  <a:lnTo>
                    <a:pt x="27" y="3"/>
                  </a:lnTo>
                  <a:lnTo>
                    <a:pt x="33" y="3"/>
                  </a:lnTo>
                  <a:lnTo>
                    <a:pt x="33" y="2"/>
                  </a:lnTo>
                  <a:lnTo>
                    <a:pt x="43" y="2"/>
                  </a:lnTo>
                  <a:lnTo>
                    <a:pt x="44" y="0"/>
                  </a:lnTo>
                  <a:lnTo>
                    <a:pt x="68" y="0"/>
                  </a:lnTo>
                  <a:lnTo>
                    <a:pt x="69" y="2"/>
                  </a:lnTo>
                  <a:lnTo>
                    <a:pt x="76" y="2"/>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48" name="Freeform 39">
              <a:extLst>
                <a:ext uri="{FF2B5EF4-FFF2-40B4-BE49-F238E27FC236}">
                  <a16:creationId xmlns:a16="http://schemas.microsoft.com/office/drawing/2014/main" id="{7A304880-8884-6D13-E73D-D14C88F108F3}"/>
                </a:ext>
              </a:extLst>
            </p:cNvPr>
            <p:cNvSpPr>
              <a:spLocks/>
            </p:cNvSpPr>
            <p:nvPr/>
          </p:nvSpPr>
          <p:spPr bwMode="auto">
            <a:xfrm>
              <a:off x="3618" y="1349"/>
              <a:ext cx="173" cy="45"/>
            </a:xfrm>
            <a:custGeom>
              <a:avLst/>
              <a:gdLst>
                <a:gd name="T0" fmla="*/ 0 w 173"/>
                <a:gd name="T1" fmla="*/ 42 h 45"/>
                <a:gd name="T2" fmla="*/ 50 w 173"/>
                <a:gd name="T3" fmla="*/ 45 h 45"/>
                <a:gd name="T4" fmla="*/ 96 w 173"/>
                <a:gd name="T5" fmla="*/ 35 h 45"/>
                <a:gd name="T6" fmla="*/ 135 w 173"/>
                <a:gd name="T7" fmla="*/ 22 h 45"/>
                <a:gd name="T8" fmla="*/ 157 w 173"/>
                <a:gd name="T9" fmla="*/ 12 h 45"/>
                <a:gd name="T10" fmla="*/ 173 w 173"/>
                <a:gd name="T11" fmla="*/ 0 h 45"/>
                <a:gd name="T12" fmla="*/ 0 60000 65536"/>
                <a:gd name="T13" fmla="*/ 0 60000 65536"/>
                <a:gd name="T14" fmla="*/ 0 60000 65536"/>
                <a:gd name="T15" fmla="*/ 0 60000 65536"/>
                <a:gd name="T16" fmla="*/ 0 60000 65536"/>
                <a:gd name="T17" fmla="*/ 0 60000 65536"/>
                <a:gd name="T18" fmla="*/ 0 w 173"/>
                <a:gd name="T19" fmla="*/ 0 h 45"/>
                <a:gd name="T20" fmla="*/ 173 w 173"/>
                <a:gd name="T21" fmla="*/ 45 h 45"/>
              </a:gdLst>
              <a:ahLst/>
              <a:cxnLst>
                <a:cxn ang="T12">
                  <a:pos x="T0" y="T1"/>
                </a:cxn>
                <a:cxn ang="T13">
                  <a:pos x="T2" y="T3"/>
                </a:cxn>
                <a:cxn ang="T14">
                  <a:pos x="T4" y="T5"/>
                </a:cxn>
                <a:cxn ang="T15">
                  <a:pos x="T6" y="T7"/>
                </a:cxn>
                <a:cxn ang="T16">
                  <a:pos x="T8" y="T9"/>
                </a:cxn>
                <a:cxn ang="T17">
                  <a:pos x="T10" y="T11"/>
                </a:cxn>
              </a:cxnLst>
              <a:rect l="T18" t="T19" r="T20" b="T21"/>
              <a:pathLst>
                <a:path w="173" h="45">
                  <a:moveTo>
                    <a:pt x="0" y="42"/>
                  </a:moveTo>
                  <a:lnTo>
                    <a:pt x="50" y="45"/>
                  </a:lnTo>
                  <a:lnTo>
                    <a:pt x="96" y="35"/>
                  </a:lnTo>
                  <a:lnTo>
                    <a:pt x="135" y="22"/>
                  </a:lnTo>
                  <a:lnTo>
                    <a:pt x="157" y="12"/>
                  </a:lnTo>
                  <a:lnTo>
                    <a:pt x="173"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49" name="Freeform 40">
              <a:extLst>
                <a:ext uri="{FF2B5EF4-FFF2-40B4-BE49-F238E27FC236}">
                  <a16:creationId xmlns:a16="http://schemas.microsoft.com/office/drawing/2014/main" id="{52F63B0F-1F3A-435E-4333-AE81EF7E7EB7}"/>
                </a:ext>
              </a:extLst>
            </p:cNvPr>
            <p:cNvSpPr>
              <a:spLocks/>
            </p:cNvSpPr>
            <p:nvPr/>
          </p:nvSpPr>
          <p:spPr bwMode="auto">
            <a:xfrm>
              <a:off x="2219" y="1226"/>
              <a:ext cx="1510" cy="1511"/>
            </a:xfrm>
            <a:custGeom>
              <a:avLst/>
              <a:gdLst>
                <a:gd name="T0" fmla="*/ 975 w 1510"/>
                <a:gd name="T1" fmla="*/ 232 h 1511"/>
                <a:gd name="T2" fmla="*/ 757 w 1510"/>
                <a:gd name="T3" fmla="*/ 231 h 1511"/>
                <a:gd name="T4" fmla="*/ 551 w 1510"/>
                <a:gd name="T5" fmla="*/ 177 h 1511"/>
                <a:gd name="T6" fmla="*/ 360 w 1510"/>
                <a:gd name="T7" fmla="*/ 183 h 1511"/>
                <a:gd name="T8" fmla="*/ 190 w 1510"/>
                <a:gd name="T9" fmla="*/ 165 h 1511"/>
                <a:gd name="T10" fmla="*/ 127 w 1510"/>
                <a:gd name="T11" fmla="*/ 210 h 1511"/>
                <a:gd name="T12" fmla="*/ 108 w 1510"/>
                <a:gd name="T13" fmla="*/ 317 h 1511"/>
                <a:gd name="T14" fmla="*/ 154 w 1510"/>
                <a:gd name="T15" fmla="*/ 385 h 1511"/>
                <a:gd name="T16" fmla="*/ 180 w 1510"/>
                <a:gd name="T17" fmla="*/ 429 h 1511"/>
                <a:gd name="T18" fmla="*/ 153 w 1510"/>
                <a:gd name="T19" fmla="*/ 484 h 1511"/>
                <a:gd name="T20" fmla="*/ 124 w 1510"/>
                <a:gd name="T21" fmla="*/ 558 h 1511"/>
                <a:gd name="T22" fmla="*/ 71 w 1510"/>
                <a:gd name="T23" fmla="*/ 612 h 1511"/>
                <a:gd name="T24" fmla="*/ 76 w 1510"/>
                <a:gd name="T25" fmla="*/ 698 h 1511"/>
                <a:gd name="T26" fmla="*/ 49 w 1510"/>
                <a:gd name="T27" fmla="*/ 760 h 1511"/>
                <a:gd name="T28" fmla="*/ 37 w 1510"/>
                <a:gd name="T29" fmla="*/ 911 h 1511"/>
                <a:gd name="T30" fmla="*/ 77 w 1510"/>
                <a:gd name="T31" fmla="*/ 999 h 1511"/>
                <a:gd name="T32" fmla="*/ 42 w 1510"/>
                <a:gd name="T33" fmla="*/ 1054 h 1511"/>
                <a:gd name="T34" fmla="*/ 2 w 1510"/>
                <a:gd name="T35" fmla="*/ 1114 h 1511"/>
                <a:gd name="T36" fmla="*/ 13 w 1510"/>
                <a:gd name="T37" fmla="*/ 1178 h 1511"/>
                <a:gd name="T38" fmla="*/ 77 w 1510"/>
                <a:gd name="T39" fmla="*/ 1249 h 1511"/>
                <a:gd name="T40" fmla="*/ 85 w 1510"/>
                <a:gd name="T41" fmla="*/ 1320 h 1511"/>
                <a:gd name="T42" fmla="*/ 154 w 1510"/>
                <a:gd name="T43" fmla="*/ 1390 h 1511"/>
                <a:gd name="T44" fmla="*/ 255 w 1510"/>
                <a:gd name="T45" fmla="*/ 1403 h 1511"/>
                <a:gd name="T46" fmla="*/ 319 w 1510"/>
                <a:gd name="T47" fmla="*/ 1443 h 1511"/>
                <a:gd name="T48" fmla="*/ 503 w 1510"/>
                <a:gd name="T49" fmla="*/ 1500 h 1511"/>
                <a:gd name="T50" fmla="*/ 746 w 1510"/>
                <a:gd name="T51" fmla="*/ 1497 h 1511"/>
                <a:gd name="T52" fmla="*/ 826 w 1510"/>
                <a:gd name="T53" fmla="*/ 1496 h 1511"/>
                <a:gd name="T54" fmla="*/ 932 w 1510"/>
                <a:gd name="T55" fmla="*/ 1489 h 1511"/>
                <a:gd name="T56" fmla="*/ 995 w 1510"/>
                <a:gd name="T57" fmla="*/ 1440 h 1511"/>
                <a:gd name="T58" fmla="*/ 1040 w 1510"/>
                <a:gd name="T59" fmla="*/ 1394 h 1511"/>
                <a:gd name="T60" fmla="*/ 1161 w 1510"/>
                <a:gd name="T61" fmla="*/ 1353 h 1511"/>
                <a:gd name="T62" fmla="*/ 1207 w 1510"/>
                <a:gd name="T63" fmla="*/ 1281 h 1511"/>
                <a:gd name="T64" fmla="*/ 1251 w 1510"/>
                <a:gd name="T65" fmla="*/ 1208 h 1511"/>
                <a:gd name="T66" fmla="*/ 1362 w 1510"/>
                <a:gd name="T67" fmla="*/ 1172 h 1511"/>
                <a:gd name="T68" fmla="*/ 1412 w 1510"/>
                <a:gd name="T69" fmla="*/ 1107 h 1511"/>
                <a:gd name="T70" fmla="*/ 1431 w 1510"/>
                <a:gd name="T71" fmla="*/ 1016 h 1511"/>
                <a:gd name="T72" fmla="*/ 1421 w 1510"/>
                <a:gd name="T73" fmla="*/ 904 h 1511"/>
                <a:gd name="T74" fmla="*/ 1418 w 1510"/>
                <a:gd name="T75" fmla="*/ 702 h 1511"/>
                <a:gd name="T76" fmla="*/ 1362 w 1510"/>
                <a:gd name="T77" fmla="*/ 656 h 1511"/>
                <a:gd name="T78" fmla="*/ 1393 w 1510"/>
                <a:gd name="T79" fmla="*/ 569 h 1511"/>
                <a:gd name="T80" fmla="*/ 1361 w 1510"/>
                <a:gd name="T81" fmla="*/ 506 h 1511"/>
                <a:gd name="T82" fmla="*/ 1391 w 1510"/>
                <a:gd name="T83" fmla="*/ 471 h 1511"/>
                <a:gd name="T84" fmla="*/ 1500 w 1510"/>
                <a:gd name="T85" fmla="*/ 319 h 1511"/>
                <a:gd name="T86" fmla="*/ 1489 w 1510"/>
                <a:gd name="T87" fmla="*/ 207 h 1511"/>
                <a:gd name="T88" fmla="*/ 1370 w 1510"/>
                <a:gd name="T89" fmla="*/ 171 h 1511"/>
                <a:gd name="T90" fmla="*/ 1238 w 1510"/>
                <a:gd name="T91" fmla="*/ 99 h 1511"/>
                <a:gd name="T92" fmla="*/ 1177 w 1510"/>
                <a:gd name="T93" fmla="*/ 12 h 1511"/>
                <a:gd name="T94" fmla="*/ 1109 w 1510"/>
                <a:gd name="T95" fmla="*/ 2 h 1511"/>
                <a:gd name="T96" fmla="*/ 1000 w 1510"/>
                <a:gd name="T97" fmla="*/ 71 h 1511"/>
                <a:gd name="T98" fmla="*/ 987 w 1510"/>
                <a:gd name="T99" fmla="*/ 133 h 151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510"/>
                <a:gd name="T151" fmla="*/ 0 h 1511"/>
                <a:gd name="T152" fmla="*/ 1510 w 1510"/>
                <a:gd name="T153" fmla="*/ 1511 h 151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510" h="1511">
                  <a:moveTo>
                    <a:pt x="989" y="135"/>
                  </a:moveTo>
                  <a:lnTo>
                    <a:pt x="1066" y="216"/>
                  </a:lnTo>
                  <a:lnTo>
                    <a:pt x="975" y="232"/>
                  </a:lnTo>
                  <a:lnTo>
                    <a:pt x="902" y="218"/>
                  </a:lnTo>
                  <a:lnTo>
                    <a:pt x="826" y="218"/>
                  </a:lnTo>
                  <a:lnTo>
                    <a:pt x="757" y="231"/>
                  </a:lnTo>
                  <a:lnTo>
                    <a:pt x="699" y="208"/>
                  </a:lnTo>
                  <a:lnTo>
                    <a:pt x="626" y="184"/>
                  </a:lnTo>
                  <a:lnTo>
                    <a:pt x="551" y="177"/>
                  </a:lnTo>
                  <a:lnTo>
                    <a:pt x="503" y="184"/>
                  </a:lnTo>
                  <a:lnTo>
                    <a:pt x="429" y="198"/>
                  </a:lnTo>
                  <a:lnTo>
                    <a:pt x="360" y="183"/>
                  </a:lnTo>
                  <a:lnTo>
                    <a:pt x="283" y="165"/>
                  </a:lnTo>
                  <a:lnTo>
                    <a:pt x="222" y="161"/>
                  </a:lnTo>
                  <a:lnTo>
                    <a:pt x="190" y="165"/>
                  </a:lnTo>
                  <a:lnTo>
                    <a:pt x="158" y="177"/>
                  </a:lnTo>
                  <a:lnTo>
                    <a:pt x="142" y="191"/>
                  </a:lnTo>
                  <a:lnTo>
                    <a:pt x="127" y="210"/>
                  </a:lnTo>
                  <a:lnTo>
                    <a:pt x="113" y="241"/>
                  </a:lnTo>
                  <a:lnTo>
                    <a:pt x="106" y="278"/>
                  </a:lnTo>
                  <a:lnTo>
                    <a:pt x="108" y="317"/>
                  </a:lnTo>
                  <a:lnTo>
                    <a:pt x="121" y="349"/>
                  </a:lnTo>
                  <a:lnTo>
                    <a:pt x="138" y="370"/>
                  </a:lnTo>
                  <a:lnTo>
                    <a:pt x="154" y="385"/>
                  </a:lnTo>
                  <a:lnTo>
                    <a:pt x="180" y="400"/>
                  </a:lnTo>
                  <a:lnTo>
                    <a:pt x="202" y="413"/>
                  </a:lnTo>
                  <a:lnTo>
                    <a:pt x="180" y="429"/>
                  </a:lnTo>
                  <a:lnTo>
                    <a:pt x="162" y="444"/>
                  </a:lnTo>
                  <a:lnTo>
                    <a:pt x="155" y="465"/>
                  </a:lnTo>
                  <a:lnTo>
                    <a:pt x="153" y="484"/>
                  </a:lnTo>
                  <a:lnTo>
                    <a:pt x="154" y="514"/>
                  </a:lnTo>
                  <a:lnTo>
                    <a:pt x="162" y="542"/>
                  </a:lnTo>
                  <a:lnTo>
                    <a:pt x="124" y="558"/>
                  </a:lnTo>
                  <a:lnTo>
                    <a:pt x="111" y="567"/>
                  </a:lnTo>
                  <a:lnTo>
                    <a:pt x="85" y="590"/>
                  </a:lnTo>
                  <a:lnTo>
                    <a:pt x="71" y="612"/>
                  </a:lnTo>
                  <a:lnTo>
                    <a:pt x="66" y="635"/>
                  </a:lnTo>
                  <a:lnTo>
                    <a:pt x="70" y="675"/>
                  </a:lnTo>
                  <a:lnTo>
                    <a:pt x="76" y="698"/>
                  </a:lnTo>
                  <a:lnTo>
                    <a:pt x="92" y="720"/>
                  </a:lnTo>
                  <a:lnTo>
                    <a:pt x="75" y="730"/>
                  </a:lnTo>
                  <a:lnTo>
                    <a:pt x="49" y="760"/>
                  </a:lnTo>
                  <a:lnTo>
                    <a:pt x="35" y="801"/>
                  </a:lnTo>
                  <a:lnTo>
                    <a:pt x="29" y="843"/>
                  </a:lnTo>
                  <a:lnTo>
                    <a:pt x="37" y="911"/>
                  </a:lnTo>
                  <a:lnTo>
                    <a:pt x="49" y="952"/>
                  </a:lnTo>
                  <a:lnTo>
                    <a:pt x="56" y="971"/>
                  </a:lnTo>
                  <a:lnTo>
                    <a:pt x="77" y="999"/>
                  </a:lnTo>
                  <a:lnTo>
                    <a:pt x="112" y="1033"/>
                  </a:lnTo>
                  <a:lnTo>
                    <a:pt x="72" y="1042"/>
                  </a:lnTo>
                  <a:lnTo>
                    <a:pt x="42" y="1054"/>
                  </a:lnTo>
                  <a:lnTo>
                    <a:pt x="21" y="1074"/>
                  </a:lnTo>
                  <a:lnTo>
                    <a:pt x="8" y="1093"/>
                  </a:lnTo>
                  <a:lnTo>
                    <a:pt x="2" y="1114"/>
                  </a:lnTo>
                  <a:lnTo>
                    <a:pt x="0" y="1128"/>
                  </a:lnTo>
                  <a:lnTo>
                    <a:pt x="5" y="1155"/>
                  </a:lnTo>
                  <a:lnTo>
                    <a:pt x="13" y="1178"/>
                  </a:lnTo>
                  <a:lnTo>
                    <a:pt x="39" y="1203"/>
                  </a:lnTo>
                  <a:lnTo>
                    <a:pt x="82" y="1225"/>
                  </a:lnTo>
                  <a:lnTo>
                    <a:pt x="77" y="1249"/>
                  </a:lnTo>
                  <a:lnTo>
                    <a:pt x="76" y="1273"/>
                  </a:lnTo>
                  <a:lnTo>
                    <a:pt x="80" y="1298"/>
                  </a:lnTo>
                  <a:lnTo>
                    <a:pt x="85" y="1320"/>
                  </a:lnTo>
                  <a:lnTo>
                    <a:pt x="102" y="1351"/>
                  </a:lnTo>
                  <a:lnTo>
                    <a:pt x="123" y="1372"/>
                  </a:lnTo>
                  <a:lnTo>
                    <a:pt x="154" y="1390"/>
                  </a:lnTo>
                  <a:lnTo>
                    <a:pt x="183" y="1401"/>
                  </a:lnTo>
                  <a:lnTo>
                    <a:pt x="220" y="1406"/>
                  </a:lnTo>
                  <a:lnTo>
                    <a:pt x="255" y="1403"/>
                  </a:lnTo>
                  <a:lnTo>
                    <a:pt x="286" y="1390"/>
                  </a:lnTo>
                  <a:lnTo>
                    <a:pt x="302" y="1419"/>
                  </a:lnTo>
                  <a:lnTo>
                    <a:pt x="319" y="1443"/>
                  </a:lnTo>
                  <a:lnTo>
                    <a:pt x="339" y="1460"/>
                  </a:lnTo>
                  <a:lnTo>
                    <a:pt x="381" y="1479"/>
                  </a:lnTo>
                  <a:lnTo>
                    <a:pt x="503" y="1500"/>
                  </a:lnTo>
                  <a:lnTo>
                    <a:pt x="682" y="1511"/>
                  </a:lnTo>
                  <a:lnTo>
                    <a:pt x="709" y="1510"/>
                  </a:lnTo>
                  <a:lnTo>
                    <a:pt x="746" y="1497"/>
                  </a:lnTo>
                  <a:lnTo>
                    <a:pt x="783" y="1470"/>
                  </a:lnTo>
                  <a:lnTo>
                    <a:pt x="799" y="1483"/>
                  </a:lnTo>
                  <a:lnTo>
                    <a:pt x="826" y="1496"/>
                  </a:lnTo>
                  <a:lnTo>
                    <a:pt x="870" y="1501"/>
                  </a:lnTo>
                  <a:lnTo>
                    <a:pt x="907" y="1497"/>
                  </a:lnTo>
                  <a:lnTo>
                    <a:pt x="932" y="1489"/>
                  </a:lnTo>
                  <a:lnTo>
                    <a:pt x="958" y="1478"/>
                  </a:lnTo>
                  <a:lnTo>
                    <a:pt x="974" y="1464"/>
                  </a:lnTo>
                  <a:lnTo>
                    <a:pt x="995" y="1440"/>
                  </a:lnTo>
                  <a:lnTo>
                    <a:pt x="1005" y="1419"/>
                  </a:lnTo>
                  <a:lnTo>
                    <a:pt x="1011" y="1394"/>
                  </a:lnTo>
                  <a:lnTo>
                    <a:pt x="1040" y="1394"/>
                  </a:lnTo>
                  <a:lnTo>
                    <a:pt x="1093" y="1392"/>
                  </a:lnTo>
                  <a:lnTo>
                    <a:pt x="1135" y="1377"/>
                  </a:lnTo>
                  <a:lnTo>
                    <a:pt x="1161" y="1353"/>
                  </a:lnTo>
                  <a:lnTo>
                    <a:pt x="1180" y="1334"/>
                  </a:lnTo>
                  <a:lnTo>
                    <a:pt x="1202" y="1298"/>
                  </a:lnTo>
                  <a:lnTo>
                    <a:pt x="1207" y="1281"/>
                  </a:lnTo>
                  <a:lnTo>
                    <a:pt x="1214" y="1251"/>
                  </a:lnTo>
                  <a:lnTo>
                    <a:pt x="1214" y="1209"/>
                  </a:lnTo>
                  <a:lnTo>
                    <a:pt x="1251" y="1208"/>
                  </a:lnTo>
                  <a:lnTo>
                    <a:pt x="1293" y="1202"/>
                  </a:lnTo>
                  <a:lnTo>
                    <a:pt x="1331" y="1192"/>
                  </a:lnTo>
                  <a:lnTo>
                    <a:pt x="1362" y="1172"/>
                  </a:lnTo>
                  <a:lnTo>
                    <a:pt x="1382" y="1156"/>
                  </a:lnTo>
                  <a:lnTo>
                    <a:pt x="1402" y="1127"/>
                  </a:lnTo>
                  <a:lnTo>
                    <a:pt x="1412" y="1107"/>
                  </a:lnTo>
                  <a:lnTo>
                    <a:pt x="1423" y="1081"/>
                  </a:lnTo>
                  <a:lnTo>
                    <a:pt x="1429" y="1047"/>
                  </a:lnTo>
                  <a:lnTo>
                    <a:pt x="1431" y="1016"/>
                  </a:lnTo>
                  <a:lnTo>
                    <a:pt x="1421" y="969"/>
                  </a:lnTo>
                  <a:lnTo>
                    <a:pt x="1400" y="935"/>
                  </a:lnTo>
                  <a:lnTo>
                    <a:pt x="1421" y="904"/>
                  </a:lnTo>
                  <a:lnTo>
                    <a:pt x="1431" y="863"/>
                  </a:lnTo>
                  <a:lnTo>
                    <a:pt x="1431" y="795"/>
                  </a:lnTo>
                  <a:lnTo>
                    <a:pt x="1418" y="702"/>
                  </a:lnTo>
                  <a:lnTo>
                    <a:pt x="1410" y="686"/>
                  </a:lnTo>
                  <a:lnTo>
                    <a:pt x="1396" y="668"/>
                  </a:lnTo>
                  <a:lnTo>
                    <a:pt x="1362" y="656"/>
                  </a:lnTo>
                  <a:lnTo>
                    <a:pt x="1381" y="636"/>
                  </a:lnTo>
                  <a:lnTo>
                    <a:pt x="1391" y="615"/>
                  </a:lnTo>
                  <a:lnTo>
                    <a:pt x="1393" y="569"/>
                  </a:lnTo>
                  <a:lnTo>
                    <a:pt x="1382" y="530"/>
                  </a:lnTo>
                  <a:lnTo>
                    <a:pt x="1376" y="517"/>
                  </a:lnTo>
                  <a:lnTo>
                    <a:pt x="1361" y="506"/>
                  </a:lnTo>
                  <a:lnTo>
                    <a:pt x="1331" y="490"/>
                  </a:lnTo>
                  <a:lnTo>
                    <a:pt x="1366" y="485"/>
                  </a:lnTo>
                  <a:lnTo>
                    <a:pt x="1391" y="471"/>
                  </a:lnTo>
                  <a:lnTo>
                    <a:pt x="1412" y="445"/>
                  </a:lnTo>
                  <a:lnTo>
                    <a:pt x="1463" y="378"/>
                  </a:lnTo>
                  <a:lnTo>
                    <a:pt x="1500" y="319"/>
                  </a:lnTo>
                  <a:lnTo>
                    <a:pt x="1510" y="288"/>
                  </a:lnTo>
                  <a:lnTo>
                    <a:pt x="1509" y="257"/>
                  </a:lnTo>
                  <a:lnTo>
                    <a:pt x="1489" y="207"/>
                  </a:lnTo>
                  <a:lnTo>
                    <a:pt x="1465" y="184"/>
                  </a:lnTo>
                  <a:lnTo>
                    <a:pt x="1431" y="171"/>
                  </a:lnTo>
                  <a:lnTo>
                    <a:pt x="1370" y="171"/>
                  </a:lnTo>
                  <a:lnTo>
                    <a:pt x="1310" y="158"/>
                  </a:lnTo>
                  <a:lnTo>
                    <a:pt x="1271" y="133"/>
                  </a:lnTo>
                  <a:lnTo>
                    <a:pt x="1238" y="99"/>
                  </a:lnTo>
                  <a:lnTo>
                    <a:pt x="1212" y="60"/>
                  </a:lnTo>
                  <a:lnTo>
                    <a:pt x="1179" y="16"/>
                  </a:lnTo>
                  <a:lnTo>
                    <a:pt x="1177" y="12"/>
                  </a:lnTo>
                  <a:lnTo>
                    <a:pt x="1166" y="0"/>
                  </a:lnTo>
                  <a:lnTo>
                    <a:pt x="1139" y="0"/>
                  </a:lnTo>
                  <a:lnTo>
                    <a:pt x="1109" y="2"/>
                  </a:lnTo>
                  <a:lnTo>
                    <a:pt x="1071" y="16"/>
                  </a:lnTo>
                  <a:lnTo>
                    <a:pt x="1033" y="39"/>
                  </a:lnTo>
                  <a:lnTo>
                    <a:pt x="1000" y="71"/>
                  </a:lnTo>
                  <a:lnTo>
                    <a:pt x="984" y="101"/>
                  </a:lnTo>
                  <a:lnTo>
                    <a:pt x="984" y="123"/>
                  </a:lnTo>
                  <a:lnTo>
                    <a:pt x="987" y="133"/>
                  </a:lnTo>
                  <a:lnTo>
                    <a:pt x="989" y="135"/>
                  </a:lnTo>
                  <a:close/>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50" name="Freeform 41">
              <a:extLst>
                <a:ext uri="{FF2B5EF4-FFF2-40B4-BE49-F238E27FC236}">
                  <a16:creationId xmlns:a16="http://schemas.microsoft.com/office/drawing/2014/main" id="{283B2F21-9069-676B-EC1B-DE6A8E533375}"/>
                </a:ext>
              </a:extLst>
            </p:cNvPr>
            <p:cNvSpPr>
              <a:spLocks/>
            </p:cNvSpPr>
            <p:nvPr/>
          </p:nvSpPr>
          <p:spPr bwMode="auto">
            <a:xfrm>
              <a:off x="3287" y="1440"/>
              <a:ext cx="252" cy="156"/>
            </a:xfrm>
            <a:custGeom>
              <a:avLst/>
              <a:gdLst>
                <a:gd name="T0" fmla="*/ 0 w 252"/>
                <a:gd name="T1" fmla="*/ 0 h 156"/>
                <a:gd name="T2" fmla="*/ 45 w 252"/>
                <a:gd name="T3" fmla="*/ 43 h 156"/>
                <a:gd name="T4" fmla="*/ 86 w 252"/>
                <a:gd name="T5" fmla="*/ 69 h 156"/>
                <a:gd name="T6" fmla="*/ 123 w 252"/>
                <a:gd name="T7" fmla="*/ 84 h 156"/>
                <a:gd name="T8" fmla="*/ 194 w 252"/>
                <a:gd name="T9" fmla="*/ 102 h 156"/>
                <a:gd name="T10" fmla="*/ 252 w 252"/>
                <a:gd name="T11" fmla="*/ 90 h 156"/>
                <a:gd name="T12" fmla="*/ 250 w 252"/>
                <a:gd name="T13" fmla="*/ 97 h 156"/>
                <a:gd name="T14" fmla="*/ 221 w 252"/>
                <a:gd name="T15" fmla="*/ 102 h 156"/>
                <a:gd name="T16" fmla="*/ 196 w 252"/>
                <a:gd name="T17" fmla="*/ 105 h 156"/>
                <a:gd name="T18" fmla="*/ 186 w 252"/>
                <a:gd name="T19" fmla="*/ 122 h 156"/>
                <a:gd name="T20" fmla="*/ 194 w 252"/>
                <a:gd name="T21" fmla="*/ 154 h 156"/>
                <a:gd name="T22" fmla="*/ 188 w 252"/>
                <a:gd name="T23" fmla="*/ 156 h 156"/>
                <a:gd name="T24" fmla="*/ 181 w 252"/>
                <a:gd name="T25" fmla="*/ 129 h 156"/>
                <a:gd name="T26" fmla="*/ 175 w 252"/>
                <a:gd name="T27" fmla="*/ 108 h 156"/>
                <a:gd name="T28" fmla="*/ 156 w 252"/>
                <a:gd name="T29" fmla="*/ 102 h 15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52"/>
                <a:gd name="T46" fmla="*/ 0 h 156"/>
                <a:gd name="T47" fmla="*/ 252 w 252"/>
                <a:gd name="T48" fmla="*/ 156 h 15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52" h="156">
                  <a:moveTo>
                    <a:pt x="0" y="0"/>
                  </a:moveTo>
                  <a:lnTo>
                    <a:pt x="45" y="43"/>
                  </a:lnTo>
                  <a:lnTo>
                    <a:pt x="86" y="69"/>
                  </a:lnTo>
                  <a:lnTo>
                    <a:pt x="123" y="84"/>
                  </a:lnTo>
                  <a:lnTo>
                    <a:pt x="194" y="102"/>
                  </a:lnTo>
                  <a:lnTo>
                    <a:pt x="252" y="90"/>
                  </a:lnTo>
                  <a:lnTo>
                    <a:pt x="250" y="97"/>
                  </a:lnTo>
                  <a:lnTo>
                    <a:pt x="221" y="102"/>
                  </a:lnTo>
                  <a:lnTo>
                    <a:pt x="196" y="105"/>
                  </a:lnTo>
                  <a:lnTo>
                    <a:pt x="186" y="122"/>
                  </a:lnTo>
                  <a:lnTo>
                    <a:pt x="194" y="154"/>
                  </a:lnTo>
                  <a:lnTo>
                    <a:pt x="188" y="156"/>
                  </a:lnTo>
                  <a:lnTo>
                    <a:pt x="181" y="129"/>
                  </a:lnTo>
                  <a:lnTo>
                    <a:pt x="175" y="108"/>
                  </a:lnTo>
                  <a:lnTo>
                    <a:pt x="156" y="102"/>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51" name="Freeform 42">
              <a:extLst>
                <a:ext uri="{FF2B5EF4-FFF2-40B4-BE49-F238E27FC236}">
                  <a16:creationId xmlns:a16="http://schemas.microsoft.com/office/drawing/2014/main" id="{9C5FB776-86BC-FB58-C619-A90A08DB6EC8}"/>
                </a:ext>
              </a:extLst>
            </p:cNvPr>
            <p:cNvSpPr>
              <a:spLocks/>
            </p:cNvSpPr>
            <p:nvPr/>
          </p:nvSpPr>
          <p:spPr bwMode="auto">
            <a:xfrm>
              <a:off x="2420" y="1616"/>
              <a:ext cx="272" cy="101"/>
            </a:xfrm>
            <a:custGeom>
              <a:avLst/>
              <a:gdLst>
                <a:gd name="T0" fmla="*/ 0 w 272"/>
                <a:gd name="T1" fmla="*/ 21 h 101"/>
                <a:gd name="T2" fmla="*/ 44 w 272"/>
                <a:gd name="T3" fmla="*/ 48 h 101"/>
                <a:gd name="T4" fmla="*/ 87 w 272"/>
                <a:gd name="T5" fmla="*/ 65 h 101"/>
                <a:gd name="T6" fmla="*/ 125 w 272"/>
                <a:gd name="T7" fmla="*/ 69 h 101"/>
                <a:gd name="T8" fmla="*/ 171 w 272"/>
                <a:gd name="T9" fmla="*/ 60 h 101"/>
                <a:gd name="T10" fmla="*/ 229 w 272"/>
                <a:gd name="T11" fmla="*/ 49 h 101"/>
                <a:gd name="T12" fmla="*/ 238 w 272"/>
                <a:gd name="T13" fmla="*/ 101 h 101"/>
                <a:gd name="T14" fmla="*/ 246 w 272"/>
                <a:gd name="T15" fmla="*/ 97 h 101"/>
                <a:gd name="T16" fmla="*/ 241 w 272"/>
                <a:gd name="T17" fmla="*/ 57 h 101"/>
                <a:gd name="T18" fmla="*/ 245 w 272"/>
                <a:gd name="T19" fmla="*/ 37 h 101"/>
                <a:gd name="T20" fmla="*/ 272 w 272"/>
                <a:gd name="T21" fmla="*/ 7 h 101"/>
                <a:gd name="T22" fmla="*/ 262 w 272"/>
                <a:gd name="T23" fmla="*/ 0 h 101"/>
                <a:gd name="T24" fmla="*/ 234 w 272"/>
                <a:gd name="T25" fmla="*/ 37 h 101"/>
                <a:gd name="T26" fmla="*/ 195 w 272"/>
                <a:gd name="T27" fmla="*/ 49 h 10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72"/>
                <a:gd name="T43" fmla="*/ 0 h 101"/>
                <a:gd name="T44" fmla="*/ 272 w 272"/>
                <a:gd name="T45" fmla="*/ 101 h 10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72" h="101">
                  <a:moveTo>
                    <a:pt x="0" y="21"/>
                  </a:moveTo>
                  <a:lnTo>
                    <a:pt x="44" y="48"/>
                  </a:lnTo>
                  <a:lnTo>
                    <a:pt x="87" y="65"/>
                  </a:lnTo>
                  <a:lnTo>
                    <a:pt x="125" y="69"/>
                  </a:lnTo>
                  <a:lnTo>
                    <a:pt x="171" y="60"/>
                  </a:lnTo>
                  <a:lnTo>
                    <a:pt x="229" y="49"/>
                  </a:lnTo>
                  <a:lnTo>
                    <a:pt x="238" y="101"/>
                  </a:lnTo>
                  <a:lnTo>
                    <a:pt x="246" y="97"/>
                  </a:lnTo>
                  <a:lnTo>
                    <a:pt x="241" y="57"/>
                  </a:lnTo>
                  <a:lnTo>
                    <a:pt x="245" y="37"/>
                  </a:lnTo>
                  <a:lnTo>
                    <a:pt x="272" y="7"/>
                  </a:lnTo>
                  <a:lnTo>
                    <a:pt x="262" y="0"/>
                  </a:lnTo>
                  <a:lnTo>
                    <a:pt x="234" y="37"/>
                  </a:lnTo>
                  <a:lnTo>
                    <a:pt x="195" y="49"/>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52" name="Freeform 43">
              <a:extLst>
                <a:ext uri="{FF2B5EF4-FFF2-40B4-BE49-F238E27FC236}">
                  <a16:creationId xmlns:a16="http://schemas.microsoft.com/office/drawing/2014/main" id="{D4709803-4F58-C6F4-0265-29ABB1E98FFE}"/>
                </a:ext>
              </a:extLst>
            </p:cNvPr>
            <p:cNvSpPr>
              <a:spLocks/>
            </p:cNvSpPr>
            <p:nvPr/>
          </p:nvSpPr>
          <p:spPr bwMode="auto">
            <a:xfrm>
              <a:off x="2711" y="2418"/>
              <a:ext cx="492" cy="270"/>
            </a:xfrm>
            <a:custGeom>
              <a:avLst/>
              <a:gdLst>
                <a:gd name="T0" fmla="*/ 286 w 492"/>
                <a:gd name="T1" fmla="*/ 270 h 270"/>
                <a:gd name="T2" fmla="*/ 176 w 492"/>
                <a:gd name="T3" fmla="*/ 216 h 270"/>
                <a:gd name="T4" fmla="*/ 150 w 492"/>
                <a:gd name="T5" fmla="*/ 200 h 270"/>
                <a:gd name="T6" fmla="*/ 128 w 492"/>
                <a:gd name="T7" fmla="*/ 169 h 270"/>
                <a:gd name="T8" fmla="*/ 119 w 492"/>
                <a:gd name="T9" fmla="*/ 148 h 270"/>
                <a:gd name="T10" fmla="*/ 18 w 492"/>
                <a:gd name="T11" fmla="*/ 107 h 270"/>
                <a:gd name="T12" fmla="*/ 5 w 492"/>
                <a:gd name="T13" fmla="*/ 95 h 270"/>
                <a:gd name="T14" fmla="*/ 0 w 492"/>
                <a:gd name="T15" fmla="*/ 80 h 270"/>
                <a:gd name="T16" fmla="*/ 3 w 492"/>
                <a:gd name="T17" fmla="*/ 59 h 270"/>
                <a:gd name="T18" fmla="*/ 26 w 492"/>
                <a:gd name="T19" fmla="*/ 36 h 270"/>
                <a:gd name="T20" fmla="*/ 53 w 492"/>
                <a:gd name="T21" fmla="*/ 18 h 270"/>
                <a:gd name="T22" fmla="*/ 98 w 492"/>
                <a:gd name="T23" fmla="*/ 7 h 270"/>
                <a:gd name="T24" fmla="*/ 150 w 492"/>
                <a:gd name="T25" fmla="*/ 0 h 270"/>
                <a:gd name="T26" fmla="*/ 187 w 492"/>
                <a:gd name="T27" fmla="*/ 12 h 270"/>
                <a:gd name="T28" fmla="*/ 203 w 492"/>
                <a:gd name="T29" fmla="*/ 21 h 270"/>
                <a:gd name="T30" fmla="*/ 278 w 492"/>
                <a:gd name="T31" fmla="*/ 116 h 270"/>
                <a:gd name="T32" fmla="*/ 313 w 492"/>
                <a:gd name="T33" fmla="*/ 131 h 270"/>
                <a:gd name="T34" fmla="*/ 366 w 492"/>
                <a:gd name="T35" fmla="*/ 138 h 270"/>
                <a:gd name="T36" fmla="*/ 397 w 492"/>
                <a:gd name="T37" fmla="*/ 126 h 270"/>
                <a:gd name="T38" fmla="*/ 441 w 492"/>
                <a:gd name="T39" fmla="*/ 175 h 270"/>
                <a:gd name="T40" fmla="*/ 492 w 492"/>
                <a:gd name="T41" fmla="*/ 190 h 27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92"/>
                <a:gd name="T64" fmla="*/ 0 h 270"/>
                <a:gd name="T65" fmla="*/ 492 w 492"/>
                <a:gd name="T66" fmla="*/ 270 h 27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92" h="270">
                  <a:moveTo>
                    <a:pt x="286" y="270"/>
                  </a:moveTo>
                  <a:lnTo>
                    <a:pt x="176" y="216"/>
                  </a:lnTo>
                  <a:lnTo>
                    <a:pt x="150" y="200"/>
                  </a:lnTo>
                  <a:lnTo>
                    <a:pt x="128" y="169"/>
                  </a:lnTo>
                  <a:lnTo>
                    <a:pt x="119" y="148"/>
                  </a:lnTo>
                  <a:lnTo>
                    <a:pt x="18" y="107"/>
                  </a:lnTo>
                  <a:lnTo>
                    <a:pt x="5" y="95"/>
                  </a:lnTo>
                  <a:lnTo>
                    <a:pt x="0" y="80"/>
                  </a:lnTo>
                  <a:lnTo>
                    <a:pt x="3" y="59"/>
                  </a:lnTo>
                  <a:lnTo>
                    <a:pt x="26" y="36"/>
                  </a:lnTo>
                  <a:lnTo>
                    <a:pt x="53" y="18"/>
                  </a:lnTo>
                  <a:lnTo>
                    <a:pt x="98" y="7"/>
                  </a:lnTo>
                  <a:lnTo>
                    <a:pt x="150" y="0"/>
                  </a:lnTo>
                  <a:lnTo>
                    <a:pt x="187" y="12"/>
                  </a:lnTo>
                  <a:lnTo>
                    <a:pt x="203" y="21"/>
                  </a:lnTo>
                  <a:lnTo>
                    <a:pt x="278" y="116"/>
                  </a:lnTo>
                  <a:lnTo>
                    <a:pt x="313" y="131"/>
                  </a:lnTo>
                  <a:lnTo>
                    <a:pt x="366" y="138"/>
                  </a:lnTo>
                  <a:lnTo>
                    <a:pt x="397" y="126"/>
                  </a:lnTo>
                  <a:lnTo>
                    <a:pt x="441" y="175"/>
                  </a:lnTo>
                  <a:lnTo>
                    <a:pt x="492" y="19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53" name="Freeform 44">
              <a:extLst>
                <a:ext uri="{FF2B5EF4-FFF2-40B4-BE49-F238E27FC236}">
                  <a16:creationId xmlns:a16="http://schemas.microsoft.com/office/drawing/2014/main" id="{BCFB7794-B505-15A1-95A8-7E026F282385}"/>
                </a:ext>
              </a:extLst>
            </p:cNvPr>
            <p:cNvSpPr>
              <a:spLocks/>
            </p:cNvSpPr>
            <p:nvPr/>
          </p:nvSpPr>
          <p:spPr bwMode="auto">
            <a:xfrm>
              <a:off x="2943" y="2046"/>
              <a:ext cx="665" cy="398"/>
            </a:xfrm>
            <a:custGeom>
              <a:avLst/>
              <a:gdLst>
                <a:gd name="T0" fmla="*/ 479 w 665"/>
                <a:gd name="T1" fmla="*/ 388 h 398"/>
                <a:gd name="T2" fmla="*/ 383 w 665"/>
                <a:gd name="T3" fmla="*/ 398 h 398"/>
                <a:gd name="T4" fmla="*/ 330 w 665"/>
                <a:gd name="T5" fmla="*/ 397 h 398"/>
                <a:gd name="T6" fmla="*/ 273 w 665"/>
                <a:gd name="T7" fmla="*/ 384 h 398"/>
                <a:gd name="T8" fmla="*/ 231 w 665"/>
                <a:gd name="T9" fmla="*/ 361 h 398"/>
                <a:gd name="T10" fmla="*/ 172 w 665"/>
                <a:gd name="T11" fmla="*/ 326 h 398"/>
                <a:gd name="T12" fmla="*/ 149 w 665"/>
                <a:gd name="T13" fmla="*/ 304 h 398"/>
                <a:gd name="T14" fmla="*/ 131 w 665"/>
                <a:gd name="T15" fmla="*/ 280 h 398"/>
                <a:gd name="T16" fmla="*/ 127 w 665"/>
                <a:gd name="T17" fmla="*/ 250 h 398"/>
                <a:gd name="T18" fmla="*/ 135 w 665"/>
                <a:gd name="T19" fmla="*/ 209 h 398"/>
                <a:gd name="T20" fmla="*/ 176 w 665"/>
                <a:gd name="T21" fmla="*/ 167 h 398"/>
                <a:gd name="T22" fmla="*/ 228 w 665"/>
                <a:gd name="T23" fmla="*/ 180 h 398"/>
                <a:gd name="T24" fmla="*/ 233 w 665"/>
                <a:gd name="T25" fmla="*/ 169 h 398"/>
                <a:gd name="T26" fmla="*/ 192 w 665"/>
                <a:gd name="T27" fmla="*/ 166 h 398"/>
                <a:gd name="T28" fmla="*/ 171 w 665"/>
                <a:gd name="T29" fmla="*/ 145 h 398"/>
                <a:gd name="T30" fmla="*/ 166 w 665"/>
                <a:gd name="T31" fmla="*/ 113 h 398"/>
                <a:gd name="T32" fmla="*/ 154 w 665"/>
                <a:gd name="T33" fmla="*/ 112 h 398"/>
                <a:gd name="T34" fmla="*/ 170 w 665"/>
                <a:gd name="T35" fmla="*/ 163 h 398"/>
                <a:gd name="T36" fmla="*/ 113 w 665"/>
                <a:gd name="T37" fmla="*/ 216 h 398"/>
                <a:gd name="T38" fmla="*/ 85 w 665"/>
                <a:gd name="T39" fmla="*/ 224 h 398"/>
                <a:gd name="T40" fmla="*/ 71 w 665"/>
                <a:gd name="T41" fmla="*/ 224 h 398"/>
                <a:gd name="T42" fmla="*/ 53 w 665"/>
                <a:gd name="T43" fmla="*/ 217 h 398"/>
                <a:gd name="T44" fmla="*/ 22 w 665"/>
                <a:gd name="T45" fmla="*/ 200 h 398"/>
                <a:gd name="T46" fmla="*/ 6 w 665"/>
                <a:gd name="T47" fmla="*/ 182 h 398"/>
                <a:gd name="T48" fmla="*/ 0 w 665"/>
                <a:gd name="T49" fmla="*/ 163 h 398"/>
                <a:gd name="T50" fmla="*/ 1 w 665"/>
                <a:gd name="T51" fmla="*/ 143 h 398"/>
                <a:gd name="T52" fmla="*/ 28 w 665"/>
                <a:gd name="T53" fmla="*/ 94 h 398"/>
                <a:gd name="T54" fmla="*/ 53 w 665"/>
                <a:gd name="T55" fmla="*/ 64 h 398"/>
                <a:gd name="T56" fmla="*/ 88 w 665"/>
                <a:gd name="T57" fmla="*/ 36 h 398"/>
                <a:gd name="T58" fmla="*/ 119 w 665"/>
                <a:gd name="T59" fmla="*/ 20 h 398"/>
                <a:gd name="T60" fmla="*/ 156 w 665"/>
                <a:gd name="T61" fmla="*/ 4 h 398"/>
                <a:gd name="T62" fmla="*/ 193 w 665"/>
                <a:gd name="T63" fmla="*/ 0 h 398"/>
                <a:gd name="T64" fmla="*/ 239 w 665"/>
                <a:gd name="T65" fmla="*/ 4 h 398"/>
                <a:gd name="T66" fmla="*/ 271 w 665"/>
                <a:gd name="T67" fmla="*/ 21 h 398"/>
                <a:gd name="T68" fmla="*/ 305 w 665"/>
                <a:gd name="T69" fmla="*/ 48 h 398"/>
                <a:gd name="T70" fmla="*/ 319 w 665"/>
                <a:gd name="T71" fmla="*/ 69 h 398"/>
                <a:gd name="T72" fmla="*/ 342 w 665"/>
                <a:gd name="T73" fmla="*/ 100 h 398"/>
                <a:gd name="T74" fmla="*/ 361 w 665"/>
                <a:gd name="T75" fmla="*/ 128 h 398"/>
                <a:gd name="T76" fmla="*/ 374 w 665"/>
                <a:gd name="T77" fmla="*/ 148 h 398"/>
                <a:gd name="T78" fmla="*/ 379 w 665"/>
                <a:gd name="T79" fmla="*/ 171 h 398"/>
                <a:gd name="T80" fmla="*/ 374 w 665"/>
                <a:gd name="T81" fmla="*/ 200 h 398"/>
                <a:gd name="T82" fmla="*/ 356 w 665"/>
                <a:gd name="T83" fmla="*/ 225 h 398"/>
                <a:gd name="T84" fmla="*/ 341 w 665"/>
                <a:gd name="T85" fmla="*/ 244 h 398"/>
                <a:gd name="T86" fmla="*/ 297 w 665"/>
                <a:gd name="T87" fmla="*/ 236 h 398"/>
                <a:gd name="T88" fmla="*/ 295 w 665"/>
                <a:gd name="T89" fmla="*/ 241 h 398"/>
                <a:gd name="T90" fmla="*/ 337 w 665"/>
                <a:gd name="T91" fmla="*/ 250 h 398"/>
                <a:gd name="T92" fmla="*/ 346 w 665"/>
                <a:gd name="T93" fmla="*/ 257 h 398"/>
                <a:gd name="T94" fmla="*/ 362 w 665"/>
                <a:gd name="T95" fmla="*/ 288 h 398"/>
                <a:gd name="T96" fmla="*/ 368 w 665"/>
                <a:gd name="T97" fmla="*/ 287 h 398"/>
                <a:gd name="T98" fmla="*/ 352 w 665"/>
                <a:gd name="T99" fmla="*/ 250 h 398"/>
                <a:gd name="T100" fmla="*/ 361 w 665"/>
                <a:gd name="T101" fmla="*/ 230 h 398"/>
                <a:gd name="T102" fmla="*/ 389 w 665"/>
                <a:gd name="T103" fmla="*/ 191 h 398"/>
                <a:gd name="T104" fmla="*/ 405 w 665"/>
                <a:gd name="T105" fmla="*/ 180 h 398"/>
                <a:gd name="T106" fmla="*/ 429 w 665"/>
                <a:gd name="T107" fmla="*/ 171 h 398"/>
                <a:gd name="T108" fmla="*/ 474 w 665"/>
                <a:gd name="T109" fmla="*/ 166 h 398"/>
                <a:gd name="T110" fmla="*/ 503 w 665"/>
                <a:gd name="T111" fmla="*/ 165 h 398"/>
                <a:gd name="T112" fmla="*/ 557 w 665"/>
                <a:gd name="T113" fmla="*/ 176 h 398"/>
                <a:gd name="T114" fmla="*/ 562 w 665"/>
                <a:gd name="T115" fmla="*/ 163 h 398"/>
                <a:gd name="T116" fmla="*/ 583 w 665"/>
                <a:gd name="T117" fmla="*/ 148 h 398"/>
                <a:gd name="T118" fmla="*/ 599 w 665"/>
                <a:gd name="T119" fmla="*/ 144 h 398"/>
                <a:gd name="T120" fmla="*/ 665 w 665"/>
                <a:gd name="T121" fmla="*/ 128 h 39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65"/>
                <a:gd name="T184" fmla="*/ 0 h 398"/>
                <a:gd name="T185" fmla="*/ 665 w 665"/>
                <a:gd name="T186" fmla="*/ 398 h 39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65" h="398">
                  <a:moveTo>
                    <a:pt x="479" y="388"/>
                  </a:moveTo>
                  <a:lnTo>
                    <a:pt x="383" y="398"/>
                  </a:lnTo>
                  <a:lnTo>
                    <a:pt x="330" y="397"/>
                  </a:lnTo>
                  <a:lnTo>
                    <a:pt x="273" y="384"/>
                  </a:lnTo>
                  <a:lnTo>
                    <a:pt x="231" y="361"/>
                  </a:lnTo>
                  <a:lnTo>
                    <a:pt x="172" y="326"/>
                  </a:lnTo>
                  <a:lnTo>
                    <a:pt x="149" y="304"/>
                  </a:lnTo>
                  <a:lnTo>
                    <a:pt x="131" y="280"/>
                  </a:lnTo>
                  <a:lnTo>
                    <a:pt x="127" y="250"/>
                  </a:lnTo>
                  <a:lnTo>
                    <a:pt x="135" y="209"/>
                  </a:lnTo>
                  <a:lnTo>
                    <a:pt x="176" y="167"/>
                  </a:lnTo>
                  <a:lnTo>
                    <a:pt x="228" y="180"/>
                  </a:lnTo>
                  <a:lnTo>
                    <a:pt x="233" y="169"/>
                  </a:lnTo>
                  <a:lnTo>
                    <a:pt x="192" y="166"/>
                  </a:lnTo>
                  <a:lnTo>
                    <a:pt x="171" y="145"/>
                  </a:lnTo>
                  <a:lnTo>
                    <a:pt x="166" y="113"/>
                  </a:lnTo>
                  <a:lnTo>
                    <a:pt x="154" y="112"/>
                  </a:lnTo>
                  <a:lnTo>
                    <a:pt x="170" y="163"/>
                  </a:lnTo>
                  <a:lnTo>
                    <a:pt x="113" y="216"/>
                  </a:lnTo>
                  <a:lnTo>
                    <a:pt x="85" y="224"/>
                  </a:lnTo>
                  <a:lnTo>
                    <a:pt x="71" y="224"/>
                  </a:lnTo>
                  <a:lnTo>
                    <a:pt x="53" y="217"/>
                  </a:lnTo>
                  <a:lnTo>
                    <a:pt x="22" y="200"/>
                  </a:lnTo>
                  <a:lnTo>
                    <a:pt x="6" y="182"/>
                  </a:lnTo>
                  <a:lnTo>
                    <a:pt x="0" y="163"/>
                  </a:lnTo>
                  <a:lnTo>
                    <a:pt x="1" y="143"/>
                  </a:lnTo>
                  <a:lnTo>
                    <a:pt x="28" y="94"/>
                  </a:lnTo>
                  <a:lnTo>
                    <a:pt x="53" y="64"/>
                  </a:lnTo>
                  <a:lnTo>
                    <a:pt x="88" y="36"/>
                  </a:lnTo>
                  <a:lnTo>
                    <a:pt x="119" y="20"/>
                  </a:lnTo>
                  <a:lnTo>
                    <a:pt x="156" y="4"/>
                  </a:lnTo>
                  <a:lnTo>
                    <a:pt x="193" y="0"/>
                  </a:lnTo>
                  <a:lnTo>
                    <a:pt x="239" y="4"/>
                  </a:lnTo>
                  <a:lnTo>
                    <a:pt x="271" y="21"/>
                  </a:lnTo>
                  <a:lnTo>
                    <a:pt x="305" y="48"/>
                  </a:lnTo>
                  <a:lnTo>
                    <a:pt x="319" y="69"/>
                  </a:lnTo>
                  <a:lnTo>
                    <a:pt x="342" y="100"/>
                  </a:lnTo>
                  <a:lnTo>
                    <a:pt x="361" y="128"/>
                  </a:lnTo>
                  <a:lnTo>
                    <a:pt x="374" y="148"/>
                  </a:lnTo>
                  <a:lnTo>
                    <a:pt x="379" y="171"/>
                  </a:lnTo>
                  <a:lnTo>
                    <a:pt x="374" y="200"/>
                  </a:lnTo>
                  <a:lnTo>
                    <a:pt x="356" y="225"/>
                  </a:lnTo>
                  <a:lnTo>
                    <a:pt x="341" y="244"/>
                  </a:lnTo>
                  <a:lnTo>
                    <a:pt x="297" y="236"/>
                  </a:lnTo>
                  <a:lnTo>
                    <a:pt x="295" y="241"/>
                  </a:lnTo>
                  <a:lnTo>
                    <a:pt x="337" y="250"/>
                  </a:lnTo>
                  <a:lnTo>
                    <a:pt x="346" y="257"/>
                  </a:lnTo>
                  <a:lnTo>
                    <a:pt x="362" y="288"/>
                  </a:lnTo>
                  <a:lnTo>
                    <a:pt x="368" y="287"/>
                  </a:lnTo>
                  <a:lnTo>
                    <a:pt x="352" y="250"/>
                  </a:lnTo>
                  <a:lnTo>
                    <a:pt x="361" y="230"/>
                  </a:lnTo>
                  <a:lnTo>
                    <a:pt x="389" y="191"/>
                  </a:lnTo>
                  <a:lnTo>
                    <a:pt x="405" y="180"/>
                  </a:lnTo>
                  <a:lnTo>
                    <a:pt x="429" y="171"/>
                  </a:lnTo>
                  <a:lnTo>
                    <a:pt x="474" y="166"/>
                  </a:lnTo>
                  <a:lnTo>
                    <a:pt x="503" y="165"/>
                  </a:lnTo>
                  <a:lnTo>
                    <a:pt x="557" y="176"/>
                  </a:lnTo>
                  <a:lnTo>
                    <a:pt x="562" y="163"/>
                  </a:lnTo>
                  <a:lnTo>
                    <a:pt x="583" y="148"/>
                  </a:lnTo>
                  <a:lnTo>
                    <a:pt x="599" y="144"/>
                  </a:lnTo>
                  <a:lnTo>
                    <a:pt x="665" y="128"/>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54" name="Freeform 45">
              <a:extLst>
                <a:ext uri="{FF2B5EF4-FFF2-40B4-BE49-F238E27FC236}">
                  <a16:creationId xmlns:a16="http://schemas.microsoft.com/office/drawing/2014/main" id="{59E9E6C1-01E6-0B70-DA86-0C1BBCBA8BA2}"/>
                </a:ext>
              </a:extLst>
            </p:cNvPr>
            <p:cNvSpPr>
              <a:spLocks/>
            </p:cNvSpPr>
            <p:nvPr/>
          </p:nvSpPr>
          <p:spPr bwMode="auto">
            <a:xfrm>
              <a:off x="3003" y="1782"/>
              <a:ext cx="181" cy="209"/>
            </a:xfrm>
            <a:custGeom>
              <a:avLst/>
              <a:gdLst>
                <a:gd name="T0" fmla="*/ 171 w 181"/>
                <a:gd name="T1" fmla="*/ 209 h 209"/>
                <a:gd name="T2" fmla="*/ 68 w 181"/>
                <a:gd name="T3" fmla="*/ 71 h 209"/>
                <a:gd name="T4" fmla="*/ 47 w 181"/>
                <a:gd name="T5" fmla="*/ 77 h 209"/>
                <a:gd name="T6" fmla="*/ 5 w 181"/>
                <a:gd name="T7" fmla="*/ 85 h 209"/>
                <a:gd name="T8" fmla="*/ 0 w 181"/>
                <a:gd name="T9" fmla="*/ 74 h 209"/>
                <a:gd name="T10" fmla="*/ 47 w 181"/>
                <a:gd name="T11" fmla="*/ 69 h 209"/>
                <a:gd name="T12" fmla="*/ 78 w 181"/>
                <a:gd name="T13" fmla="*/ 48 h 209"/>
                <a:gd name="T14" fmla="*/ 86 w 181"/>
                <a:gd name="T15" fmla="*/ 0 h 209"/>
                <a:gd name="T16" fmla="*/ 102 w 181"/>
                <a:gd name="T17" fmla="*/ 5 h 209"/>
                <a:gd name="T18" fmla="*/ 84 w 181"/>
                <a:gd name="T19" fmla="*/ 53 h 209"/>
                <a:gd name="T20" fmla="*/ 75 w 181"/>
                <a:gd name="T21" fmla="*/ 68 h 209"/>
                <a:gd name="T22" fmla="*/ 181 w 181"/>
                <a:gd name="T23" fmla="*/ 207 h 20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1"/>
                <a:gd name="T37" fmla="*/ 0 h 209"/>
                <a:gd name="T38" fmla="*/ 181 w 181"/>
                <a:gd name="T39" fmla="*/ 209 h 20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1" h="209">
                  <a:moveTo>
                    <a:pt x="171" y="209"/>
                  </a:moveTo>
                  <a:lnTo>
                    <a:pt x="68" y="71"/>
                  </a:lnTo>
                  <a:lnTo>
                    <a:pt x="47" y="77"/>
                  </a:lnTo>
                  <a:lnTo>
                    <a:pt x="5" y="85"/>
                  </a:lnTo>
                  <a:lnTo>
                    <a:pt x="0" y="74"/>
                  </a:lnTo>
                  <a:lnTo>
                    <a:pt x="47" y="69"/>
                  </a:lnTo>
                  <a:lnTo>
                    <a:pt x="78" y="48"/>
                  </a:lnTo>
                  <a:lnTo>
                    <a:pt x="86" y="0"/>
                  </a:lnTo>
                  <a:lnTo>
                    <a:pt x="102" y="5"/>
                  </a:lnTo>
                  <a:lnTo>
                    <a:pt x="84" y="53"/>
                  </a:lnTo>
                  <a:lnTo>
                    <a:pt x="75" y="68"/>
                  </a:lnTo>
                  <a:lnTo>
                    <a:pt x="181" y="207"/>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55" name="Freeform 46">
              <a:extLst>
                <a:ext uri="{FF2B5EF4-FFF2-40B4-BE49-F238E27FC236}">
                  <a16:creationId xmlns:a16="http://schemas.microsoft.com/office/drawing/2014/main" id="{580F1F7E-5B4B-91E7-0EBF-ACFAB520B0CC}"/>
                </a:ext>
              </a:extLst>
            </p:cNvPr>
            <p:cNvSpPr>
              <a:spLocks/>
            </p:cNvSpPr>
            <p:nvPr/>
          </p:nvSpPr>
          <p:spPr bwMode="auto">
            <a:xfrm>
              <a:off x="3211" y="1687"/>
              <a:ext cx="363" cy="193"/>
            </a:xfrm>
            <a:custGeom>
              <a:avLst/>
              <a:gdLst>
                <a:gd name="T0" fmla="*/ 363 w 363"/>
                <a:gd name="T1" fmla="*/ 193 h 193"/>
                <a:gd name="T2" fmla="*/ 293 w 363"/>
                <a:gd name="T3" fmla="*/ 189 h 193"/>
                <a:gd name="T4" fmla="*/ 166 w 363"/>
                <a:gd name="T5" fmla="*/ 168 h 193"/>
                <a:gd name="T6" fmla="*/ 95 w 363"/>
                <a:gd name="T7" fmla="*/ 146 h 193"/>
                <a:gd name="T8" fmla="*/ 67 w 363"/>
                <a:gd name="T9" fmla="*/ 125 h 193"/>
                <a:gd name="T10" fmla="*/ 46 w 363"/>
                <a:gd name="T11" fmla="*/ 99 h 193"/>
                <a:gd name="T12" fmla="*/ 31 w 363"/>
                <a:gd name="T13" fmla="*/ 62 h 193"/>
                <a:gd name="T14" fmla="*/ 0 w 363"/>
                <a:gd name="T15" fmla="*/ 4 h 193"/>
                <a:gd name="T16" fmla="*/ 10 w 363"/>
                <a:gd name="T17" fmla="*/ 0 h 193"/>
                <a:gd name="T18" fmla="*/ 29 w 363"/>
                <a:gd name="T19" fmla="*/ 45 h 193"/>
                <a:gd name="T20" fmla="*/ 50 w 363"/>
                <a:gd name="T21" fmla="*/ 90 h 193"/>
                <a:gd name="T22" fmla="*/ 74 w 363"/>
                <a:gd name="T23" fmla="*/ 118 h 193"/>
                <a:gd name="T24" fmla="*/ 101 w 363"/>
                <a:gd name="T25" fmla="*/ 140 h 19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63"/>
                <a:gd name="T40" fmla="*/ 0 h 193"/>
                <a:gd name="T41" fmla="*/ 363 w 363"/>
                <a:gd name="T42" fmla="*/ 193 h 19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63" h="193">
                  <a:moveTo>
                    <a:pt x="363" y="193"/>
                  </a:moveTo>
                  <a:lnTo>
                    <a:pt x="293" y="189"/>
                  </a:lnTo>
                  <a:lnTo>
                    <a:pt x="166" y="168"/>
                  </a:lnTo>
                  <a:lnTo>
                    <a:pt x="95" y="146"/>
                  </a:lnTo>
                  <a:lnTo>
                    <a:pt x="67" y="125"/>
                  </a:lnTo>
                  <a:lnTo>
                    <a:pt x="46" y="99"/>
                  </a:lnTo>
                  <a:lnTo>
                    <a:pt x="31" y="62"/>
                  </a:lnTo>
                  <a:lnTo>
                    <a:pt x="0" y="4"/>
                  </a:lnTo>
                  <a:lnTo>
                    <a:pt x="10" y="0"/>
                  </a:lnTo>
                  <a:lnTo>
                    <a:pt x="29" y="45"/>
                  </a:lnTo>
                  <a:lnTo>
                    <a:pt x="50" y="90"/>
                  </a:lnTo>
                  <a:lnTo>
                    <a:pt x="74" y="118"/>
                  </a:lnTo>
                  <a:lnTo>
                    <a:pt x="101" y="14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56" name="Freeform 47">
              <a:extLst>
                <a:ext uri="{FF2B5EF4-FFF2-40B4-BE49-F238E27FC236}">
                  <a16:creationId xmlns:a16="http://schemas.microsoft.com/office/drawing/2014/main" id="{9764C957-DCCE-DBC8-EAB9-E657B00C91A7}"/>
                </a:ext>
              </a:extLst>
            </p:cNvPr>
            <p:cNvSpPr>
              <a:spLocks/>
            </p:cNvSpPr>
            <p:nvPr/>
          </p:nvSpPr>
          <p:spPr bwMode="auto">
            <a:xfrm>
              <a:off x="2597" y="2117"/>
              <a:ext cx="821" cy="366"/>
            </a:xfrm>
            <a:custGeom>
              <a:avLst/>
              <a:gdLst>
                <a:gd name="T0" fmla="*/ 362 w 821"/>
                <a:gd name="T1" fmla="*/ 366 h 366"/>
                <a:gd name="T2" fmla="*/ 327 w 821"/>
                <a:gd name="T3" fmla="*/ 326 h 366"/>
                <a:gd name="T4" fmla="*/ 312 w 821"/>
                <a:gd name="T5" fmla="*/ 303 h 366"/>
                <a:gd name="T6" fmla="*/ 301 w 821"/>
                <a:gd name="T7" fmla="*/ 284 h 366"/>
                <a:gd name="T8" fmla="*/ 297 w 821"/>
                <a:gd name="T9" fmla="*/ 259 h 366"/>
                <a:gd name="T10" fmla="*/ 284 w 821"/>
                <a:gd name="T11" fmla="*/ 268 h 366"/>
                <a:gd name="T12" fmla="*/ 249 w 821"/>
                <a:gd name="T13" fmla="*/ 290 h 366"/>
                <a:gd name="T14" fmla="*/ 200 w 821"/>
                <a:gd name="T15" fmla="*/ 305 h 366"/>
                <a:gd name="T16" fmla="*/ 158 w 821"/>
                <a:gd name="T17" fmla="*/ 310 h 366"/>
                <a:gd name="T18" fmla="*/ 126 w 821"/>
                <a:gd name="T19" fmla="*/ 310 h 366"/>
                <a:gd name="T20" fmla="*/ 100 w 821"/>
                <a:gd name="T21" fmla="*/ 302 h 366"/>
                <a:gd name="T22" fmla="*/ 77 w 821"/>
                <a:gd name="T23" fmla="*/ 280 h 366"/>
                <a:gd name="T24" fmla="*/ 43 w 821"/>
                <a:gd name="T25" fmla="*/ 250 h 366"/>
                <a:gd name="T26" fmla="*/ 10 w 821"/>
                <a:gd name="T27" fmla="*/ 204 h 366"/>
                <a:gd name="T28" fmla="*/ 0 w 821"/>
                <a:gd name="T29" fmla="*/ 163 h 366"/>
                <a:gd name="T30" fmla="*/ 4 w 821"/>
                <a:gd name="T31" fmla="*/ 135 h 366"/>
                <a:gd name="T32" fmla="*/ 15 w 821"/>
                <a:gd name="T33" fmla="*/ 106 h 366"/>
                <a:gd name="T34" fmla="*/ 92 w 821"/>
                <a:gd name="T35" fmla="*/ 21 h 366"/>
                <a:gd name="T36" fmla="*/ 131 w 821"/>
                <a:gd name="T37" fmla="*/ 4 h 366"/>
                <a:gd name="T38" fmla="*/ 165 w 821"/>
                <a:gd name="T39" fmla="*/ 0 h 366"/>
                <a:gd name="T40" fmla="*/ 199 w 821"/>
                <a:gd name="T41" fmla="*/ 18 h 366"/>
                <a:gd name="T42" fmla="*/ 222 w 821"/>
                <a:gd name="T43" fmla="*/ 45 h 366"/>
                <a:gd name="T44" fmla="*/ 230 w 821"/>
                <a:gd name="T45" fmla="*/ 74 h 366"/>
                <a:gd name="T46" fmla="*/ 225 w 821"/>
                <a:gd name="T47" fmla="*/ 94 h 366"/>
                <a:gd name="T48" fmla="*/ 205 w 821"/>
                <a:gd name="T49" fmla="*/ 119 h 366"/>
                <a:gd name="T50" fmla="*/ 174 w 821"/>
                <a:gd name="T51" fmla="*/ 147 h 366"/>
                <a:gd name="T52" fmla="*/ 116 w 821"/>
                <a:gd name="T53" fmla="*/ 138 h 366"/>
                <a:gd name="T54" fmla="*/ 116 w 821"/>
                <a:gd name="T55" fmla="*/ 147 h 366"/>
                <a:gd name="T56" fmla="*/ 149 w 821"/>
                <a:gd name="T57" fmla="*/ 151 h 366"/>
                <a:gd name="T58" fmla="*/ 165 w 821"/>
                <a:gd name="T59" fmla="*/ 168 h 366"/>
                <a:gd name="T60" fmla="*/ 183 w 821"/>
                <a:gd name="T61" fmla="*/ 209 h 366"/>
                <a:gd name="T62" fmla="*/ 191 w 821"/>
                <a:gd name="T63" fmla="*/ 207 h 366"/>
                <a:gd name="T64" fmla="*/ 174 w 821"/>
                <a:gd name="T65" fmla="*/ 170 h 366"/>
                <a:gd name="T66" fmla="*/ 185 w 821"/>
                <a:gd name="T67" fmla="*/ 154 h 366"/>
                <a:gd name="T68" fmla="*/ 209 w 821"/>
                <a:gd name="T69" fmla="*/ 127 h 366"/>
                <a:gd name="T70" fmla="*/ 235 w 821"/>
                <a:gd name="T71" fmla="*/ 115 h 366"/>
                <a:gd name="T72" fmla="*/ 265 w 821"/>
                <a:gd name="T73" fmla="*/ 111 h 366"/>
                <a:gd name="T74" fmla="*/ 297 w 821"/>
                <a:gd name="T75" fmla="*/ 112 h 366"/>
                <a:gd name="T76" fmla="*/ 318 w 821"/>
                <a:gd name="T77" fmla="*/ 115 h 366"/>
                <a:gd name="T78" fmla="*/ 362 w 821"/>
                <a:gd name="T79" fmla="*/ 133 h 366"/>
                <a:gd name="T80" fmla="*/ 401 w 821"/>
                <a:gd name="T81" fmla="*/ 156 h 366"/>
                <a:gd name="T82" fmla="*/ 443 w 821"/>
                <a:gd name="T83" fmla="*/ 183 h 366"/>
                <a:gd name="T84" fmla="*/ 468 w 821"/>
                <a:gd name="T85" fmla="*/ 204 h 366"/>
                <a:gd name="T86" fmla="*/ 485 w 821"/>
                <a:gd name="T87" fmla="*/ 236 h 366"/>
                <a:gd name="T88" fmla="*/ 489 w 821"/>
                <a:gd name="T89" fmla="*/ 258 h 366"/>
                <a:gd name="T90" fmla="*/ 514 w 821"/>
                <a:gd name="T91" fmla="*/ 262 h 366"/>
                <a:gd name="T92" fmla="*/ 542 w 821"/>
                <a:gd name="T93" fmla="*/ 273 h 366"/>
                <a:gd name="T94" fmla="*/ 566 w 821"/>
                <a:gd name="T95" fmla="*/ 290 h 366"/>
                <a:gd name="T96" fmla="*/ 585 w 821"/>
                <a:gd name="T97" fmla="*/ 302 h 366"/>
                <a:gd name="T98" fmla="*/ 598 w 821"/>
                <a:gd name="T99" fmla="*/ 321 h 366"/>
                <a:gd name="T100" fmla="*/ 602 w 821"/>
                <a:gd name="T101" fmla="*/ 338 h 366"/>
                <a:gd name="T102" fmla="*/ 620 w 821"/>
                <a:gd name="T103" fmla="*/ 337 h 366"/>
                <a:gd name="T104" fmla="*/ 637 w 821"/>
                <a:gd name="T105" fmla="*/ 331 h 366"/>
                <a:gd name="T106" fmla="*/ 654 w 821"/>
                <a:gd name="T107" fmla="*/ 329 h 366"/>
                <a:gd name="T108" fmla="*/ 741 w 821"/>
                <a:gd name="T109" fmla="*/ 329 h 366"/>
                <a:gd name="T110" fmla="*/ 775 w 821"/>
                <a:gd name="T111" fmla="*/ 328 h 366"/>
                <a:gd name="T112" fmla="*/ 821 w 821"/>
                <a:gd name="T113" fmla="*/ 322 h 3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21"/>
                <a:gd name="T172" fmla="*/ 0 h 366"/>
                <a:gd name="T173" fmla="*/ 821 w 821"/>
                <a:gd name="T174" fmla="*/ 366 h 36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21" h="366">
                  <a:moveTo>
                    <a:pt x="362" y="366"/>
                  </a:moveTo>
                  <a:lnTo>
                    <a:pt x="327" y="326"/>
                  </a:lnTo>
                  <a:lnTo>
                    <a:pt x="312" y="303"/>
                  </a:lnTo>
                  <a:lnTo>
                    <a:pt x="301" y="284"/>
                  </a:lnTo>
                  <a:lnTo>
                    <a:pt x="297" y="259"/>
                  </a:lnTo>
                  <a:lnTo>
                    <a:pt x="284" y="268"/>
                  </a:lnTo>
                  <a:lnTo>
                    <a:pt x="249" y="290"/>
                  </a:lnTo>
                  <a:lnTo>
                    <a:pt x="200" y="305"/>
                  </a:lnTo>
                  <a:lnTo>
                    <a:pt x="158" y="310"/>
                  </a:lnTo>
                  <a:lnTo>
                    <a:pt x="126" y="310"/>
                  </a:lnTo>
                  <a:lnTo>
                    <a:pt x="100" y="302"/>
                  </a:lnTo>
                  <a:lnTo>
                    <a:pt x="77" y="280"/>
                  </a:lnTo>
                  <a:lnTo>
                    <a:pt x="43" y="250"/>
                  </a:lnTo>
                  <a:lnTo>
                    <a:pt x="10" y="204"/>
                  </a:lnTo>
                  <a:lnTo>
                    <a:pt x="0" y="163"/>
                  </a:lnTo>
                  <a:lnTo>
                    <a:pt x="4" y="135"/>
                  </a:lnTo>
                  <a:lnTo>
                    <a:pt x="15" y="106"/>
                  </a:lnTo>
                  <a:lnTo>
                    <a:pt x="92" y="21"/>
                  </a:lnTo>
                  <a:lnTo>
                    <a:pt x="131" y="4"/>
                  </a:lnTo>
                  <a:lnTo>
                    <a:pt x="165" y="0"/>
                  </a:lnTo>
                  <a:lnTo>
                    <a:pt x="199" y="18"/>
                  </a:lnTo>
                  <a:lnTo>
                    <a:pt x="222" y="45"/>
                  </a:lnTo>
                  <a:lnTo>
                    <a:pt x="230" y="74"/>
                  </a:lnTo>
                  <a:lnTo>
                    <a:pt x="225" y="94"/>
                  </a:lnTo>
                  <a:lnTo>
                    <a:pt x="205" y="119"/>
                  </a:lnTo>
                  <a:lnTo>
                    <a:pt x="174" y="147"/>
                  </a:lnTo>
                  <a:lnTo>
                    <a:pt x="116" y="138"/>
                  </a:lnTo>
                  <a:lnTo>
                    <a:pt x="116" y="147"/>
                  </a:lnTo>
                  <a:lnTo>
                    <a:pt x="149" y="151"/>
                  </a:lnTo>
                  <a:lnTo>
                    <a:pt x="165" y="168"/>
                  </a:lnTo>
                  <a:lnTo>
                    <a:pt x="183" y="209"/>
                  </a:lnTo>
                  <a:lnTo>
                    <a:pt x="191" y="207"/>
                  </a:lnTo>
                  <a:lnTo>
                    <a:pt x="174" y="170"/>
                  </a:lnTo>
                  <a:lnTo>
                    <a:pt x="185" y="154"/>
                  </a:lnTo>
                  <a:lnTo>
                    <a:pt x="209" y="127"/>
                  </a:lnTo>
                  <a:lnTo>
                    <a:pt x="235" y="115"/>
                  </a:lnTo>
                  <a:lnTo>
                    <a:pt x="265" y="111"/>
                  </a:lnTo>
                  <a:lnTo>
                    <a:pt x="297" y="112"/>
                  </a:lnTo>
                  <a:lnTo>
                    <a:pt x="318" y="115"/>
                  </a:lnTo>
                  <a:lnTo>
                    <a:pt x="362" y="133"/>
                  </a:lnTo>
                  <a:lnTo>
                    <a:pt x="401" y="156"/>
                  </a:lnTo>
                  <a:lnTo>
                    <a:pt x="443" y="183"/>
                  </a:lnTo>
                  <a:lnTo>
                    <a:pt x="468" y="204"/>
                  </a:lnTo>
                  <a:lnTo>
                    <a:pt x="485" y="236"/>
                  </a:lnTo>
                  <a:lnTo>
                    <a:pt x="489" y="258"/>
                  </a:lnTo>
                  <a:lnTo>
                    <a:pt x="514" y="262"/>
                  </a:lnTo>
                  <a:lnTo>
                    <a:pt x="542" y="273"/>
                  </a:lnTo>
                  <a:lnTo>
                    <a:pt x="566" y="290"/>
                  </a:lnTo>
                  <a:lnTo>
                    <a:pt x="585" y="302"/>
                  </a:lnTo>
                  <a:lnTo>
                    <a:pt x="598" y="321"/>
                  </a:lnTo>
                  <a:lnTo>
                    <a:pt x="602" y="338"/>
                  </a:lnTo>
                  <a:lnTo>
                    <a:pt x="620" y="337"/>
                  </a:lnTo>
                  <a:lnTo>
                    <a:pt x="637" y="331"/>
                  </a:lnTo>
                  <a:lnTo>
                    <a:pt x="654" y="329"/>
                  </a:lnTo>
                  <a:lnTo>
                    <a:pt x="741" y="329"/>
                  </a:lnTo>
                  <a:lnTo>
                    <a:pt x="775" y="328"/>
                  </a:lnTo>
                  <a:lnTo>
                    <a:pt x="821" y="322"/>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57" name="Freeform 48">
              <a:extLst>
                <a:ext uri="{FF2B5EF4-FFF2-40B4-BE49-F238E27FC236}">
                  <a16:creationId xmlns:a16="http://schemas.microsoft.com/office/drawing/2014/main" id="{702E7418-EA4E-8BFB-2FF4-4D081B4DCC4C}"/>
                </a:ext>
              </a:extLst>
            </p:cNvPr>
            <p:cNvSpPr>
              <a:spLocks/>
            </p:cNvSpPr>
            <p:nvPr/>
          </p:nvSpPr>
          <p:spPr bwMode="auto">
            <a:xfrm>
              <a:off x="2507" y="2385"/>
              <a:ext cx="313" cy="225"/>
            </a:xfrm>
            <a:custGeom>
              <a:avLst/>
              <a:gdLst>
                <a:gd name="T0" fmla="*/ 313 w 313"/>
                <a:gd name="T1" fmla="*/ 186 h 225"/>
                <a:gd name="T2" fmla="*/ 206 w 313"/>
                <a:gd name="T3" fmla="*/ 149 h 225"/>
                <a:gd name="T4" fmla="*/ 179 w 313"/>
                <a:gd name="T5" fmla="*/ 152 h 225"/>
                <a:gd name="T6" fmla="*/ 149 w 313"/>
                <a:gd name="T7" fmla="*/ 165 h 225"/>
                <a:gd name="T8" fmla="*/ 130 w 313"/>
                <a:gd name="T9" fmla="*/ 217 h 225"/>
                <a:gd name="T10" fmla="*/ 117 w 313"/>
                <a:gd name="T11" fmla="*/ 214 h 225"/>
                <a:gd name="T12" fmla="*/ 137 w 313"/>
                <a:gd name="T13" fmla="*/ 181 h 225"/>
                <a:gd name="T14" fmla="*/ 132 w 313"/>
                <a:gd name="T15" fmla="*/ 157 h 225"/>
                <a:gd name="T16" fmla="*/ 105 w 313"/>
                <a:gd name="T17" fmla="*/ 143 h 225"/>
                <a:gd name="T18" fmla="*/ 116 w 313"/>
                <a:gd name="T19" fmla="*/ 140 h 225"/>
                <a:gd name="T20" fmla="*/ 135 w 313"/>
                <a:gd name="T21" fmla="*/ 154 h 225"/>
                <a:gd name="T22" fmla="*/ 153 w 313"/>
                <a:gd name="T23" fmla="*/ 151 h 225"/>
                <a:gd name="T24" fmla="*/ 175 w 313"/>
                <a:gd name="T25" fmla="*/ 136 h 225"/>
                <a:gd name="T26" fmla="*/ 189 w 313"/>
                <a:gd name="T27" fmla="*/ 119 h 225"/>
                <a:gd name="T28" fmla="*/ 200 w 313"/>
                <a:gd name="T29" fmla="*/ 91 h 225"/>
                <a:gd name="T30" fmla="*/ 198 w 313"/>
                <a:gd name="T31" fmla="*/ 59 h 225"/>
                <a:gd name="T32" fmla="*/ 188 w 313"/>
                <a:gd name="T33" fmla="*/ 40 h 225"/>
                <a:gd name="T34" fmla="*/ 159 w 313"/>
                <a:gd name="T35" fmla="*/ 16 h 225"/>
                <a:gd name="T36" fmla="*/ 132 w 313"/>
                <a:gd name="T37" fmla="*/ 2 h 225"/>
                <a:gd name="T38" fmla="*/ 106 w 313"/>
                <a:gd name="T39" fmla="*/ 0 h 225"/>
                <a:gd name="T40" fmla="*/ 89 w 313"/>
                <a:gd name="T41" fmla="*/ 10 h 225"/>
                <a:gd name="T42" fmla="*/ 66 w 313"/>
                <a:gd name="T43" fmla="*/ 22 h 225"/>
                <a:gd name="T44" fmla="*/ 38 w 313"/>
                <a:gd name="T45" fmla="*/ 50 h 225"/>
                <a:gd name="T46" fmla="*/ 20 w 313"/>
                <a:gd name="T47" fmla="*/ 75 h 225"/>
                <a:gd name="T48" fmla="*/ 5 w 313"/>
                <a:gd name="T49" fmla="*/ 108 h 225"/>
                <a:gd name="T50" fmla="*/ 0 w 313"/>
                <a:gd name="T51" fmla="*/ 143 h 225"/>
                <a:gd name="T52" fmla="*/ 0 w 313"/>
                <a:gd name="T53" fmla="*/ 182 h 225"/>
                <a:gd name="T54" fmla="*/ 1 w 313"/>
                <a:gd name="T55" fmla="*/ 225 h 22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3"/>
                <a:gd name="T85" fmla="*/ 0 h 225"/>
                <a:gd name="T86" fmla="*/ 313 w 313"/>
                <a:gd name="T87" fmla="*/ 225 h 22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3" h="225">
                  <a:moveTo>
                    <a:pt x="313" y="186"/>
                  </a:moveTo>
                  <a:lnTo>
                    <a:pt x="206" y="149"/>
                  </a:lnTo>
                  <a:lnTo>
                    <a:pt x="179" y="152"/>
                  </a:lnTo>
                  <a:lnTo>
                    <a:pt x="149" y="165"/>
                  </a:lnTo>
                  <a:lnTo>
                    <a:pt x="130" y="217"/>
                  </a:lnTo>
                  <a:lnTo>
                    <a:pt x="117" y="214"/>
                  </a:lnTo>
                  <a:lnTo>
                    <a:pt x="137" y="181"/>
                  </a:lnTo>
                  <a:lnTo>
                    <a:pt x="132" y="157"/>
                  </a:lnTo>
                  <a:lnTo>
                    <a:pt x="105" y="143"/>
                  </a:lnTo>
                  <a:lnTo>
                    <a:pt x="116" y="140"/>
                  </a:lnTo>
                  <a:lnTo>
                    <a:pt x="135" y="154"/>
                  </a:lnTo>
                  <a:lnTo>
                    <a:pt x="153" y="151"/>
                  </a:lnTo>
                  <a:lnTo>
                    <a:pt x="175" y="136"/>
                  </a:lnTo>
                  <a:lnTo>
                    <a:pt x="189" y="119"/>
                  </a:lnTo>
                  <a:lnTo>
                    <a:pt x="200" y="91"/>
                  </a:lnTo>
                  <a:lnTo>
                    <a:pt x="198" y="59"/>
                  </a:lnTo>
                  <a:lnTo>
                    <a:pt x="188" y="40"/>
                  </a:lnTo>
                  <a:lnTo>
                    <a:pt x="159" y="16"/>
                  </a:lnTo>
                  <a:lnTo>
                    <a:pt x="132" y="2"/>
                  </a:lnTo>
                  <a:lnTo>
                    <a:pt x="106" y="0"/>
                  </a:lnTo>
                  <a:lnTo>
                    <a:pt x="89" y="10"/>
                  </a:lnTo>
                  <a:lnTo>
                    <a:pt x="66" y="22"/>
                  </a:lnTo>
                  <a:lnTo>
                    <a:pt x="38" y="50"/>
                  </a:lnTo>
                  <a:lnTo>
                    <a:pt x="20" y="75"/>
                  </a:lnTo>
                  <a:lnTo>
                    <a:pt x="5" y="108"/>
                  </a:lnTo>
                  <a:lnTo>
                    <a:pt x="0" y="143"/>
                  </a:lnTo>
                  <a:lnTo>
                    <a:pt x="0" y="182"/>
                  </a:lnTo>
                  <a:lnTo>
                    <a:pt x="1" y="225"/>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58" name="Freeform 49">
              <a:extLst>
                <a:ext uri="{FF2B5EF4-FFF2-40B4-BE49-F238E27FC236}">
                  <a16:creationId xmlns:a16="http://schemas.microsoft.com/office/drawing/2014/main" id="{9C57D015-1994-CE96-A0B9-A5A32BE25DD8}"/>
                </a:ext>
              </a:extLst>
            </p:cNvPr>
            <p:cNvSpPr>
              <a:spLocks/>
            </p:cNvSpPr>
            <p:nvPr/>
          </p:nvSpPr>
          <p:spPr bwMode="auto">
            <a:xfrm>
              <a:off x="2824" y="1606"/>
              <a:ext cx="141" cy="101"/>
            </a:xfrm>
            <a:custGeom>
              <a:avLst/>
              <a:gdLst>
                <a:gd name="T0" fmla="*/ 0 w 141"/>
                <a:gd name="T1" fmla="*/ 0 h 101"/>
                <a:gd name="T2" fmla="*/ 11 w 141"/>
                <a:gd name="T3" fmla="*/ 73 h 101"/>
                <a:gd name="T4" fmla="*/ 24 w 141"/>
                <a:gd name="T5" fmla="*/ 93 h 101"/>
                <a:gd name="T6" fmla="*/ 43 w 141"/>
                <a:gd name="T7" fmla="*/ 101 h 101"/>
                <a:gd name="T8" fmla="*/ 65 w 141"/>
                <a:gd name="T9" fmla="*/ 101 h 101"/>
                <a:gd name="T10" fmla="*/ 105 w 141"/>
                <a:gd name="T11" fmla="*/ 85 h 101"/>
                <a:gd name="T12" fmla="*/ 141 w 141"/>
                <a:gd name="T13" fmla="*/ 67 h 101"/>
                <a:gd name="T14" fmla="*/ 0 60000 65536"/>
                <a:gd name="T15" fmla="*/ 0 60000 65536"/>
                <a:gd name="T16" fmla="*/ 0 60000 65536"/>
                <a:gd name="T17" fmla="*/ 0 60000 65536"/>
                <a:gd name="T18" fmla="*/ 0 60000 65536"/>
                <a:gd name="T19" fmla="*/ 0 60000 65536"/>
                <a:gd name="T20" fmla="*/ 0 60000 65536"/>
                <a:gd name="T21" fmla="*/ 0 w 141"/>
                <a:gd name="T22" fmla="*/ 0 h 101"/>
                <a:gd name="T23" fmla="*/ 141 w 141"/>
                <a:gd name="T24" fmla="*/ 101 h 10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1" h="101">
                  <a:moveTo>
                    <a:pt x="0" y="0"/>
                  </a:moveTo>
                  <a:lnTo>
                    <a:pt x="11" y="73"/>
                  </a:lnTo>
                  <a:lnTo>
                    <a:pt x="24" y="93"/>
                  </a:lnTo>
                  <a:lnTo>
                    <a:pt x="43" y="101"/>
                  </a:lnTo>
                  <a:lnTo>
                    <a:pt x="65" y="101"/>
                  </a:lnTo>
                  <a:lnTo>
                    <a:pt x="105" y="85"/>
                  </a:lnTo>
                  <a:lnTo>
                    <a:pt x="141" y="67"/>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59" name="Freeform 50">
              <a:extLst>
                <a:ext uri="{FF2B5EF4-FFF2-40B4-BE49-F238E27FC236}">
                  <a16:creationId xmlns:a16="http://schemas.microsoft.com/office/drawing/2014/main" id="{D89C4F99-FD9A-9B73-5BBF-94F33D74035E}"/>
                </a:ext>
              </a:extLst>
            </p:cNvPr>
            <p:cNvSpPr>
              <a:spLocks/>
            </p:cNvSpPr>
            <p:nvPr/>
          </p:nvSpPr>
          <p:spPr bwMode="auto">
            <a:xfrm>
              <a:off x="2749" y="1467"/>
              <a:ext cx="863" cy="735"/>
            </a:xfrm>
            <a:custGeom>
              <a:avLst/>
              <a:gdLst>
                <a:gd name="T0" fmla="*/ 690 w 863"/>
                <a:gd name="T1" fmla="*/ 251 h 735"/>
                <a:gd name="T2" fmla="*/ 535 w 863"/>
                <a:gd name="T3" fmla="*/ 230 h 735"/>
                <a:gd name="T4" fmla="*/ 443 w 863"/>
                <a:gd name="T5" fmla="*/ 216 h 735"/>
                <a:gd name="T6" fmla="*/ 350 w 863"/>
                <a:gd name="T7" fmla="*/ 201 h 735"/>
                <a:gd name="T8" fmla="*/ 302 w 863"/>
                <a:gd name="T9" fmla="*/ 186 h 735"/>
                <a:gd name="T10" fmla="*/ 250 w 863"/>
                <a:gd name="T11" fmla="*/ 150 h 735"/>
                <a:gd name="T12" fmla="*/ 238 w 863"/>
                <a:gd name="T13" fmla="*/ 99 h 735"/>
                <a:gd name="T14" fmla="*/ 221 w 863"/>
                <a:gd name="T15" fmla="*/ 0 h 735"/>
                <a:gd name="T16" fmla="*/ 224 w 863"/>
                <a:gd name="T17" fmla="*/ 18 h 735"/>
                <a:gd name="T18" fmla="*/ 231 w 863"/>
                <a:gd name="T19" fmla="*/ 75 h 735"/>
                <a:gd name="T20" fmla="*/ 245 w 863"/>
                <a:gd name="T21" fmla="*/ 163 h 735"/>
                <a:gd name="T22" fmla="*/ 242 w 863"/>
                <a:gd name="T23" fmla="*/ 193 h 735"/>
                <a:gd name="T24" fmla="*/ 181 w 863"/>
                <a:gd name="T25" fmla="*/ 233 h 735"/>
                <a:gd name="T26" fmla="*/ 118 w 863"/>
                <a:gd name="T27" fmla="*/ 254 h 735"/>
                <a:gd name="T28" fmla="*/ 57 w 863"/>
                <a:gd name="T29" fmla="*/ 285 h 735"/>
                <a:gd name="T30" fmla="*/ 22 w 863"/>
                <a:gd name="T31" fmla="*/ 330 h 735"/>
                <a:gd name="T32" fmla="*/ 0 w 863"/>
                <a:gd name="T33" fmla="*/ 374 h 735"/>
                <a:gd name="T34" fmla="*/ 11 w 863"/>
                <a:gd name="T35" fmla="*/ 410 h 735"/>
                <a:gd name="T36" fmla="*/ 100 w 863"/>
                <a:gd name="T37" fmla="*/ 446 h 735"/>
                <a:gd name="T38" fmla="*/ 186 w 863"/>
                <a:gd name="T39" fmla="*/ 556 h 735"/>
                <a:gd name="T40" fmla="*/ 245 w 863"/>
                <a:gd name="T41" fmla="*/ 580 h 735"/>
                <a:gd name="T42" fmla="*/ 350 w 863"/>
                <a:gd name="T43" fmla="*/ 567 h 735"/>
                <a:gd name="T44" fmla="*/ 422 w 863"/>
                <a:gd name="T45" fmla="*/ 532 h 735"/>
                <a:gd name="T46" fmla="*/ 468 w 863"/>
                <a:gd name="T47" fmla="*/ 556 h 735"/>
                <a:gd name="T48" fmla="*/ 576 w 863"/>
                <a:gd name="T49" fmla="*/ 578 h 735"/>
                <a:gd name="T50" fmla="*/ 752 w 863"/>
                <a:gd name="T51" fmla="*/ 505 h 735"/>
                <a:gd name="T52" fmla="*/ 745 w 863"/>
                <a:gd name="T53" fmla="*/ 547 h 735"/>
                <a:gd name="T54" fmla="*/ 766 w 863"/>
                <a:gd name="T55" fmla="*/ 594 h 735"/>
                <a:gd name="T56" fmla="*/ 731 w 863"/>
                <a:gd name="T57" fmla="*/ 558 h 735"/>
                <a:gd name="T58" fmla="*/ 570 w 863"/>
                <a:gd name="T59" fmla="*/ 591 h 735"/>
                <a:gd name="T60" fmla="*/ 539 w 863"/>
                <a:gd name="T61" fmla="*/ 636 h 735"/>
                <a:gd name="T62" fmla="*/ 556 w 863"/>
                <a:gd name="T63" fmla="*/ 696 h 735"/>
                <a:gd name="T64" fmla="*/ 582 w 863"/>
                <a:gd name="T65" fmla="*/ 726 h 735"/>
                <a:gd name="T66" fmla="*/ 642 w 863"/>
                <a:gd name="T67" fmla="*/ 735 h 735"/>
                <a:gd name="T68" fmla="*/ 700 w 863"/>
                <a:gd name="T69" fmla="*/ 735 h 73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63"/>
                <a:gd name="T106" fmla="*/ 0 h 735"/>
                <a:gd name="T107" fmla="*/ 863 w 863"/>
                <a:gd name="T108" fmla="*/ 735 h 73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63" h="735">
                  <a:moveTo>
                    <a:pt x="785" y="246"/>
                  </a:moveTo>
                  <a:lnTo>
                    <a:pt x="690" y="251"/>
                  </a:lnTo>
                  <a:lnTo>
                    <a:pt x="576" y="239"/>
                  </a:lnTo>
                  <a:lnTo>
                    <a:pt x="535" y="230"/>
                  </a:lnTo>
                  <a:lnTo>
                    <a:pt x="483" y="212"/>
                  </a:lnTo>
                  <a:lnTo>
                    <a:pt x="443" y="216"/>
                  </a:lnTo>
                  <a:lnTo>
                    <a:pt x="391" y="209"/>
                  </a:lnTo>
                  <a:lnTo>
                    <a:pt x="350" y="201"/>
                  </a:lnTo>
                  <a:lnTo>
                    <a:pt x="340" y="198"/>
                  </a:lnTo>
                  <a:lnTo>
                    <a:pt x="302" y="186"/>
                  </a:lnTo>
                  <a:lnTo>
                    <a:pt x="269" y="170"/>
                  </a:lnTo>
                  <a:lnTo>
                    <a:pt x="250" y="150"/>
                  </a:lnTo>
                  <a:lnTo>
                    <a:pt x="245" y="137"/>
                  </a:lnTo>
                  <a:lnTo>
                    <a:pt x="238" y="99"/>
                  </a:lnTo>
                  <a:lnTo>
                    <a:pt x="232" y="25"/>
                  </a:lnTo>
                  <a:lnTo>
                    <a:pt x="221" y="0"/>
                  </a:lnTo>
                  <a:lnTo>
                    <a:pt x="212" y="0"/>
                  </a:lnTo>
                  <a:lnTo>
                    <a:pt x="224" y="18"/>
                  </a:lnTo>
                  <a:lnTo>
                    <a:pt x="229" y="54"/>
                  </a:lnTo>
                  <a:lnTo>
                    <a:pt x="231" y="75"/>
                  </a:lnTo>
                  <a:lnTo>
                    <a:pt x="237" y="142"/>
                  </a:lnTo>
                  <a:lnTo>
                    <a:pt x="245" y="163"/>
                  </a:lnTo>
                  <a:lnTo>
                    <a:pt x="253" y="186"/>
                  </a:lnTo>
                  <a:lnTo>
                    <a:pt x="242" y="193"/>
                  </a:lnTo>
                  <a:lnTo>
                    <a:pt x="227" y="204"/>
                  </a:lnTo>
                  <a:lnTo>
                    <a:pt x="181" y="233"/>
                  </a:lnTo>
                  <a:lnTo>
                    <a:pt x="159" y="240"/>
                  </a:lnTo>
                  <a:lnTo>
                    <a:pt x="118" y="254"/>
                  </a:lnTo>
                  <a:lnTo>
                    <a:pt x="79" y="269"/>
                  </a:lnTo>
                  <a:lnTo>
                    <a:pt x="57" y="285"/>
                  </a:lnTo>
                  <a:lnTo>
                    <a:pt x="38" y="310"/>
                  </a:lnTo>
                  <a:lnTo>
                    <a:pt x="22" y="330"/>
                  </a:lnTo>
                  <a:lnTo>
                    <a:pt x="4" y="361"/>
                  </a:lnTo>
                  <a:lnTo>
                    <a:pt x="0" y="374"/>
                  </a:lnTo>
                  <a:lnTo>
                    <a:pt x="4" y="400"/>
                  </a:lnTo>
                  <a:lnTo>
                    <a:pt x="11" y="410"/>
                  </a:lnTo>
                  <a:lnTo>
                    <a:pt x="25" y="423"/>
                  </a:lnTo>
                  <a:lnTo>
                    <a:pt x="100" y="446"/>
                  </a:lnTo>
                  <a:lnTo>
                    <a:pt x="142" y="514"/>
                  </a:lnTo>
                  <a:lnTo>
                    <a:pt x="186" y="556"/>
                  </a:lnTo>
                  <a:lnTo>
                    <a:pt x="207" y="573"/>
                  </a:lnTo>
                  <a:lnTo>
                    <a:pt x="245" y="580"/>
                  </a:lnTo>
                  <a:lnTo>
                    <a:pt x="281" y="579"/>
                  </a:lnTo>
                  <a:lnTo>
                    <a:pt x="350" y="567"/>
                  </a:lnTo>
                  <a:lnTo>
                    <a:pt x="386" y="552"/>
                  </a:lnTo>
                  <a:lnTo>
                    <a:pt x="422" y="532"/>
                  </a:lnTo>
                  <a:lnTo>
                    <a:pt x="439" y="532"/>
                  </a:lnTo>
                  <a:lnTo>
                    <a:pt x="468" y="556"/>
                  </a:lnTo>
                  <a:lnTo>
                    <a:pt x="513" y="572"/>
                  </a:lnTo>
                  <a:lnTo>
                    <a:pt x="576" y="578"/>
                  </a:lnTo>
                  <a:lnTo>
                    <a:pt x="735" y="552"/>
                  </a:lnTo>
                  <a:lnTo>
                    <a:pt x="752" y="505"/>
                  </a:lnTo>
                  <a:lnTo>
                    <a:pt x="757" y="511"/>
                  </a:lnTo>
                  <a:lnTo>
                    <a:pt x="745" y="547"/>
                  </a:lnTo>
                  <a:lnTo>
                    <a:pt x="747" y="570"/>
                  </a:lnTo>
                  <a:lnTo>
                    <a:pt x="766" y="594"/>
                  </a:lnTo>
                  <a:lnTo>
                    <a:pt x="756" y="599"/>
                  </a:lnTo>
                  <a:lnTo>
                    <a:pt x="731" y="558"/>
                  </a:lnTo>
                  <a:lnTo>
                    <a:pt x="594" y="580"/>
                  </a:lnTo>
                  <a:lnTo>
                    <a:pt x="570" y="591"/>
                  </a:lnTo>
                  <a:lnTo>
                    <a:pt x="546" y="612"/>
                  </a:lnTo>
                  <a:lnTo>
                    <a:pt x="539" y="636"/>
                  </a:lnTo>
                  <a:lnTo>
                    <a:pt x="538" y="657"/>
                  </a:lnTo>
                  <a:lnTo>
                    <a:pt x="556" y="696"/>
                  </a:lnTo>
                  <a:lnTo>
                    <a:pt x="566" y="712"/>
                  </a:lnTo>
                  <a:lnTo>
                    <a:pt x="582" y="726"/>
                  </a:lnTo>
                  <a:lnTo>
                    <a:pt x="604" y="732"/>
                  </a:lnTo>
                  <a:lnTo>
                    <a:pt x="642" y="735"/>
                  </a:lnTo>
                  <a:lnTo>
                    <a:pt x="658" y="735"/>
                  </a:lnTo>
                  <a:lnTo>
                    <a:pt x="700" y="735"/>
                  </a:lnTo>
                  <a:lnTo>
                    <a:pt x="863" y="697"/>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60" name="Freeform 51">
              <a:extLst>
                <a:ext uri="{FF2B5EF4-FFF2-40B4-BE49-F238E27FC236}">
                  <a16:creationId xmlns:a16="http://schemas.microsoft.com/office/drawing/2014/main" id="{296FD45B-A9D6-6FAD-8DC1-517E01E4B563}"/>
                </a:ext>
              </a:extLst>
            </p:cNvPr>
            <p:cNvSpPr>
              <a:spLocks/>
            </p:cNvSpPr>
            <p:nvPr/>
          </p:nvSpPr>
          <p:spPr bwMode="auto">
            <a:xfrm>
              <a:off x="2314" y="2258"/>
              <a:ext cx="287" cy="196"/>
            </a:xfrm>
            <a:custGeom>
              <a:avLst/>
              <a:gdLst>
                <a:gd name="T0" fmla="*/ 48 w 287"/>
                <a:gd name="T1" fmla="*/ 187 h 196"/>
                <a:gd name="T2" fmla="*/ 34 w 287"/>
                <a:gd name="T3" fmla="*/ 188 h 196"/>
                <a:gd name="T4" fmla="*/ 1 w 287"/>
                <a:gd name="T5" fmla="*/ 196 h 196"/>
                <a:gd name="T6" fmla="*/ 0 w 287"/>
                <a:gd name="T7" fmla="*/ 185 h 196"/>
                <a:gd name="T8" fmla="*/ 55 w 287"/>
                <a:gd name="T9" fmla="*/ 181 h 196"/>
                <a:gd name="T10" fmla="*/ 109 w 287"/>
                <a:gd name="T11" fmla="*/ 193 h 196"/>
                <a:gd name="T12" fmla="*/ 137 w 287"/>
                <a:gd name="T13" fmla="*/ 196 h 196"/>
                <a:gd name="T14" fmla="*/ 170 w 287"/>
                <a:gd name="T15" fmla="*/ 191 h 196"/>
                <a:gd name="T16" fmla="*/ 190 w 287"/>
                <a:gd name="T17" fmla="*/ 186 h 196"/>
                <a:gd name="T18" fmla="*/ 217 w 287"/>
                <a:gd name="T19" fmla="*/ 176 h 196"/>
                <a:gd name="T20" fmla="*/ 250 w 287"/>
                <a:gd name="T21" fmla="*/ 151 h 196"/>
                <a:gd name="T22" fmla="*/ 270 w 287"/>
                <a:gd name="T23" fmla="*/ 129 h 196"/>
                <a:gd name="T24" fmla="*/ 287 w 287"/>
                <a:gd name="T25" fmla="*/ 100 h 196"/>
                <a:gd name="T26" fmla="*/ 286 w 287"/>
                <a:gd name="T27" fmla="*/ 69 h 196"/>
                <a:gd name="T28" fmla="*/ 270 w 287"/>
                <a:gd name="T29" fmla="*/ 47 h 196"/>
                <a:gd name="T30" fmla="*/ 261 w 287"/>
                <a:gd name="T31" fmla="*/ 40 h 196"/>
                <a:gd name="T32" fmla="*/ 239 w 287"/>
                <a:gd name="T33" fmla="*/ 29 h 196"/>
                <a:gd name="T34" fmla="*/ 198 w 287"/>
                <a:gd name="T35" fmla="*/ 22 h 196"/>
                <a:gd name="T36" fmla="*/ 27 w 287"/>
                <a:gd name="T37" fmla="*/ 0 h 19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87"/>
                <a:gd name="T58" fmla="*/ 0 h 196"/>
                <a:gd name="T59" fmla="*/ 287 w 287"/>
                <a:gd name="T60" fmla="*/ 196 h 19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87" h="196">
                  <a:moveTo>
                    <a:pt x="48" y="187"/>
                  </a:moveTo>
                  <a:lnTo>
                    <a:pt x="34" y="188"/>
                  </a:lnTo>
                  <a:lnTo>
                    <a:pt x="1" y="196"/>
                  </a:lnTo>
                  <a:lnTo>
                    <a:pt x="0" y="185"/>
                  </a:lnTo>
                  <a:lnTo>
                    <a:pt x="55" y="181"/>
                  </a:lnTo>
                  <a:lnTo>
                    <a:pt x="109" y="193"/>
                  </a:lnTo>
                  <a:lnTo>
                    <a:pt x="137" y="196"/>
                  </a:lnTo>
                  <a:lnTo>
                    <a:pt x="170" y="191"/>
                  </a:lnTo>
                  <a:lnTo>
                    <a:pt x="190" y="186"/>
                  </a:lnTo>
                  <a:lnTo>
                    <a:pt x="217" y="176"/>
                  </a:lnTo>
                  <a:lnTo>
                    <a:pt x="250" y="151"/>
                  </a:lnTo>
                  <a:lnTo>
                    <a:pt x="270" y="129"/>
                  </a:lnTo>
                  <a:lnTo>
                    <a:pt x="287" y="100"/>
                  </a:lnTo>
                  <a:lnTo>
                    <a:pt x="286" y="69"/>
                  </a:lnTo>
                  <a:lnTo>
                    <a:pt x="270" y="47"/>
                  </a:lnTo>
                  <a:lnTo>
                    <a:pt x="261" y="40"/>
                  </a:lnTo>
                  <a:lnTo>
                    <a:pt x="239" y="29"/>
                  </a:lnTo>
                  <a:lnTo>
                    <a:pt x="198" y="22"/>
                  </a:lnTo>
                  <a:lnTo>
                    <a:pt x="27"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61" name="Freeform 52">
              <a:extLst>
                <a:ext uri="{FF2B5EF4-FFF2-40B4-BE49-F238E27FC236}">
                  <a16:creationId xmlns:a16="http://schemas.microsoft.com/office/drawing/2014/main" id="{C35E1A15-8F27-B35C-5270-F0E2F94C889B}"/>
                </a:ext>
              </a:extLst>
            </p:cNvPr>
            <p:cNvSpPr>
              <a:spLocks/>
            </p:cNvSpPr>
            <p:nvPr/>
          </p:nvSpPr>
          <p:spPr bwMode="auto">
            <a:xfrm>
              <a:off x="2385" y="1476"/>
              <a:ext cx="435" cy="356"/>
            </a:xfrm>
            <a:custGeom>
              <a:avLst/>
              <a:gdLst>
                <a:gd name="T0" fmla="*/ 0 w 435"/>
                <a:gd name="T1" fmla="*/ 303 h 356"/>
                <a:gd name="T2" fmla="*/ 36 w 435"/>
                <a:gd name="T3" fmla="*/ 326 h 356"/>
                <a:gd name="T4" fmla="*/ 85 w 435"/>
                <a:gd name="T5" fmla="*/ 342 h 356"/>
                <a:gd name="T6" fmla="*/ 147 w 435"/>
                <a:gd name="T7" fmla="*/ 352 h 356"/>
                <a:gd name="T8" fmla="*/ 217 w 435"/>
                <a:gd name="T9" fmla="*/ 356 h 356"/>
                <a:gd name="T10" fmla="*/ 292 w 435"/>
                <a:gd name="T11" fmla="*/ 354 h 356"/>
                <a:gd name="T12" fmla="*/ 334 w 435"/>
                <a:gd name="T13" fmla="*/ 345 h 356"/>
                <a:gd name="T14" fmla="*/ 366 w 435"/>
                <a:gd name="T15" fmla="*/ 332 h 356"/>
                <a:gd name="T16" fmla="*/ 392 w 435"/>
                <a:gd name="T17" fmla="*/ 304 h 356"/>
                <a:gd name="T18" fmla="*/ 413 w 435"/>
                <a:gd name="T19" fmla="*/ 264 h 356"/>
                <a:gd name="T20" fmla="*/ 422 w 435"/>
                <a:gd name="T21" fmla="*/ 244 h 356"/>
                <a:gd name="T22" fmla="*/ 435 w 435"/>
                <a:gd name="T23" fmla="*/ 197 h 356"/>
                <a:gd name="T24" fmla="*/ 433 w 435"/>
                <a:gd name="T25" fmla="*/ 145 h 356"/>
                <a:gd name="T26" fmla="*/ 422 w 435"/>
                <a:gd name="T27" fmla="*/ 115 h 356"/>
                <a:gd name="T28" fmla="*/ 402 w 435"/>
                <a:gd name="T29" fmla="*/ 86 h 356"/>
                <a:gd name="T30" fmla="*/ 366 w 435"/>
                <a:gd name="T31" fmla="*/ 60 h 356"/>
                <a:gd name="T32" fmla="*/ 323 w 435"/>
                <a:gd name="T33" fmla="*/ 51 h 356"/>
                <a:gd name="T34" fmla="*/ 265 w 435"/>
                <a:gd name="T35" fmla="*/ 62 h 356"/>
                <a:gd name="T36" fmla="*/ 218 w 435"/>
                <a:gd name="T37" fmla="*/ 67 h 356"/>
                <a:gd name="T38" fmla="*/ 159 w 435"/>
                <a:gd name="T39" fmla="*/ 59 h 356"/>
                <a:gd name="T40" fmla="*/ 128 w 435"/>
                <a:gd name="T41" fmla="*/ 51 h 356"/>
                <a:gd name="T42" fmla="*/ 103 w 435"/>
                <a:gd name="T43" fmla="*/ 0 h 356"/>
                <a:gd name="T44" fmla="*/ 93 w 435"/>
                <a:gd name="T45" fmla="*/ 7 h 356"/>
                <a:gd name="T46" fmla="*/ 116 w 435"/>
                <a:gd name="T47" fmla="*/ 38 h 356"/>
                <a:gd name="T48" fmla="*/ 105 w 435"/>
                <a:gd name="T49" fmla="*/ 60 h 356"/>
                <a:gd name="T50" fmla="*/ 68 w 435"/>
                <a:gd name="T51" fmla="*/ 72 h 356"/>
                <a:gd name="T52" fmla="*/ 68 w 435"/>
                <a:gd name="T53" fmla="*/ 85 h 356"/>
                <a:gd name="T54" fmla="*/ 111 w 435"/>
                <a:gd name="T55" fmla="*/ 65 h 356"/>
                <a:gd name="T56" fmla="*/ 122 w 435"/>
                <a:gd name="T57" fmla="*/ 60 h 356"/>
                <a:gd name="T58" fmla="*/ 158 w 435"/>
                <a:gd name="T59" fmla="*/ 64 h 35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35"/>
                <a:gd name="T91" fmla="*/ 0 h 356"/>
                <a:gd name="T92" fmla="*/ 435 w 435"/>
                <a:gd name="T93" fmla="*/ 356 h 35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35" h="356">
                  <a:moveTo>
                    <a:pt x="0" y="303"/>
                  </a:moveTo>
                  <a:lnTo>
                    <a:pt x="36" y="326"/>
                  </a:lnTo>
                  <a:lnTo>
                    <a:pt x="85" y="342"/>
                  </a:lnTo>
                  <a:lnTo>
                    <a:pt x="147" y="352"/>
                  </a:lnTo>
                  <a:lnTo>
                    <a:pt x="217" y="356"/>
                  </a:lnTo>
                  <a:lnTo>
                    <a:pt x="292" y="354"/>
                  </a:lnTo>
                  <a:lnTo>
                    <a:pt x="334" y="345"/>
                  </a:lnTo>
                  <a:lnTo>
                    <a:pt x="366" y="332"/>
                  </a:lnTo>
                  <a:lnTo>
                    <a:pt x="392" y="304"/>
                  </a:lnTo>
                  <a:lnTo>
                    <a:pt x="413" y="264"/>
                  </a:lnTo>
                  <a:lnTo>
                    <a:pt x="422" y="244"/>
                  </a:lnTo>
                  <a:lnTo>
                    <a:pt x="435" y="197"/>
                  </a:lnTo>
                  <a:lnTo>
                    <a:pt x="433" y="145"/>
                  </a:lnTo>
                  <a:lnTo>
                    <a:pt x="422" y="115"/>
                  </a:lnTo>
                  <a:lnTo>
                    <a:pt x="402" y="86"/>
                  </a:lnTo>
                  <a:lnTo>
                    <a:pt x="366" y="60"/>
                  </a:lnTo>
                  <a:lnTo>
                    <a:pt x="323" y="51"/>
                  </a:lnTo>
                  <a:lnTo>
                    <a:pt x="265" y="62"/>
                  </a:lnTo>
                  <a:lnTo>
                    <a:pt x="218" y="67"/>
                  </a:lnTo>
                  <a:lnTo>
                    <a:pt x="159" y="59"/>
                  </a:lnTo>
                  <a:lnTo>
                    <a:pt x="128" y="51"/>
                  </a:lnTo>
                  <a:lnTo>
                    <a:pt x="103" y="0"/>
                  </a:lnTo>
                  <a:lnTo>
                    <a:pt x="93" y="7"/>
                  </a:lnTo>
                  <a:lnTo>
                    <a:pt x="116" y="38"/>
                  </a:lnTo>
                  <a:lnTo>
                    <a:pt x="105" y="60"/>
                  </a:lnTo>
                  <a:lnTo>
                    <a:pt x="68" y="72"/>
                  </a:lnTo>
                  <a:lnTo>
                    <a:pt x="68" y="85"/>
                  </a:lnTo>
                  <a:lnTo>
                    <a:pt x="111" y="65"/>
                  </a:lnTo>
                  <a:lnTo>
                    <a:pt x="122" y="60"/>
                  </a:lnTo>
                  <a:lnTo>
                    <a:pt x="158" y="64"/>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62" name="Freeform 53">
              <a:extLst>
                <a:ext uri="{FF2B5EF4-FFF2-40B4-BE49-F238E27FC236}">
                  <a16:creationId xmlns:a16="http://schemas.microsoft.com/office/drawing/2014/main" id="{79D68E1A-D6E8-24B7-E59E-EA75A0EF6353}"/>
                </a:ext>
              </a:extLst>
            </p:cNvPr>
            <p:cNvSpPr>
              <a:spLocks/>
            </p:cNvSpPr>
            <p:nvPr/>
          </p:nvSpPr>
          <p:spPr bwMode="auto">
            <a:xfrm>
              <a:off x="2325" y="1844"/>
              <a:ext cx="640" cy="427"/>
            </a:xfrm>
            <a:custGeom>
              <a:avLst/>
              <a:gdLst>
                <a:gd name="T0" fmla="*/ 0 w 640"/>
                <a:gd name="T1" fmla="*/ 100 h 427"/>
                <a:gd name="T2" fmla="*/ 143 w 640"/>
                <a:gd name="T3" fmla="*/ 34 h 427"/>
                <a:gd name="T4" fmla="*/ 224 w 640"/>
                <a:gd name="T5" fmla="*/ 1 h 427"/>
                <a:gd name="T6" fmla="*/ 350 w 640"/>
                <a:gd name="T7" fmla="*/ 0 h 427"/>
                <a:gd name="T8" fmla="*/ 378 w 640"/>
                <a:gd name="T9" fmla="*/ 9 h 427"/>
                <a:gd name="T10" fmla="*/ 396 w 640"/>
                <a:gd name="T11" fmla="*/ 33 h 427"/>
                <a:gd name="T12" fmla="*/ 394 w 640"/>
                <a:gd name="T13" fmla="*/ 54 h 427"/>
                <a:gd name="T14" fmla="*/ 317 w 640"/>
                <a:gd name="T15" fmla="*/ 137 h 427"/>
                <a:gd name="T16" fmla="*/ 292 w 640"/>
                <a:gd name="T17" fmla="*/ 139 h 427"/>
                <a:gd name="T18" fmla="*/ 229 w 640"/>
                <a:gd name="T19" fmla="*/ 160 h 427"/>
                <a:gd name="T20" fmla="*/ 188 w 640"/>
                <a:gd name="T21" fmla="*/ 188 h 427"/>
                <a:gd name="T22" fmla="*/ 116 w 640"/>
                <a:gd name="T23" fmla="*/ 236 h 427"/>
                <a:gd name="T24" fmla="*/ 64 w 640"/>
                <a:gd name="T25" fmla="*/ 218 h 427"/>
                <a:gd name="T26" fmla="*/ 59 w 640"/>
                <a:gd name="T27" fmla="*/ 229 h 427"/>
                <a:gd name="T28" fmla="*/ 106 w 640"/>
                <a:gd name="T29" fmla="*/ 238 h 427"/>
                <a:gd name="T30" fmla="*/ 117 w 640"/>
                <a:gd name="T31" fmla="*/ 260 h 427"/>
                <a:gd name="T32" fmla="*/ 108 w 640"/>
                <a:gd name="T33" fmla="*/ 309 h 427"/>
                <a:gd name="T34" fmla="*/ 121 w 640"/>
                <a:gd name="T35" fmla="*/ 307 h 427"/>
                <a:gd name="T36" fmla="*/ 122 w 640"/>
                <a:gd name="T37" fmla="*/ 243 h 427"/>
                <a:gd name="T38" fmla="*/ 138 w 640"/>
                <a:gd name="T39" fmla="*/ 228 h 427"/>
                <a:gd name="T40" fmla="*/ 235 w 640"/>
                <a:gd name="T41" fmla="*/ 164 h 427"/>
                <a:gd name="T42" fmla="*/ 324 w 640"/>
                <a:gd name="T43" fmla="*/ 142 h 427"/>
                <a:gd name="T44" fmla="*/ 386 w 640"/>
                <a:gd name="T45" fmla="*/ 73 h 427"/>
                <a:gd name="T46" fmla="*/ 407 w 640"/>
                <a:gd name="T47" fmla="*/ 64 h 427"/>
                <a:gd name="T48" fmla="*/ 426 w 640"/>
                <a:gd name="T49" fmla="*/ 62 h 427"/>
                <a:gd name="T50" fmla="*/ 449 w 640"/>
                <a:gd name="T51" fmla="*/ 58 h 427"/>
                <a:gd name="T52" fmla="*/ 471 w 640"/>
                <a:gd name="T53" fmla="*/ 62 h 427"/>
                <a:gd name="T54" fmla="*/ 513 w 640"/>
                <a:gd name="T55" fmla="*/ 74 h 427"/>
                <a:gd name="T56" fmla="*/ 530 w 640"/>
                <a:gd name="T57" fmla="*/ 91 h 427"/>
                <a:gd name="T58" fmla="*/ 539 w 640"/>
                <a:gd name="T59" fmla="*/ 118 h 427"/>
                <a:gd name="T60" fmla="*/ 577 w 640"/>
                <a:gd name="T61" fmla="*/ 155 h 427"/>
                <a:gd name="T62" fmla="*/ 604 w 640"/>
                <a:gd name="T63" fmla="*/ 183 h 427"/>
                <a:gd name="T64" fmla="*/ 629 w 640"/>
                <a:gd name="T65" fmla="*/ 213 h 427"/>
                <a:gd name="T66" fmla="*/ 640 w 640"/>
                <a:gd name="T67" fmla="*/ 248 h 427"/>
                <a:gd name="T68" fmla="*/ 638 w 640"/>
                <a:gd name="T69" fmla="*/ 278 h 427"/>
                <a:gd name="T70" fmla="*/ 620 w 640"/>
                <a:gd name="T71" fmla="*/ 326 h 427"/>
                <a:gd name="T72" fmla="*/ 594 w 640"/>
                <a:gd name="T73" fmla="*/ 362 h 427"/>
                <a:gd name="T74" fmla="*/ 588 w 640"/>
                <a:gd name="T75" fmla="*/ 367 h 427"/>
                <a:gd name="T76" fmla="*/ 574 w 640"/>
                <a:gd name="T77" fmla="*/ 373 h 427"/>
                <a:gd name="T78" fmla="*/ 535 w 640"/>
                <a:gd name="T79" fmla="*/ 367 h 427"/>
                <a:gd name="T80" fmla="*/ 525 w 640"/>
                <a:gd name="T81" fmla="*/ 351 h 427"/>
                <a:gd name="T82" fmla="*/ 488 w 640"/>
                <a:gd name="T83" fmla="*/ 293 h 427"/>
                <a:gd name="T84" fmla="*/ 468 w 640"/>
                <a:gd name="T85" fmla="*/ 273 h 427"/>
                <a:gd name="T86" fmla="*/ 417 w 640"/>
                <a:gd name="T87" fmla="*/ 243 h 427"/>
                <a:gd name="T88" fmla="*/ 414 w 640"/>
                <a:gd name="T89" fmla="*/ 201 h 427"/>
                <a:gd name="T90" fmla="*/ 440 w 640"/>
                <a:gd name="T91" fmla="*/ 172 h 427"/>
                <a:gd name="T92" fmla="*/ 440 w 640"/>
                <a:gd name="T93" fmla="*/ 166 h 427"/>
                <a:gd name="T94" fmla="*/ 409 w 640"/>
                <a:gd name="T95" fmla="*/ 195 h 427"/>
                <a:gd name="T96" fmla="*/ 408 w 640"/>
                <a:gd name="T97" fmla="*/ 241 h 427"/>
                <a:gd name="T98" fmla="*/ 396 w 640"/>
                <a:gd name="T99" fmla="*/ 259 h 427"/>
                <a:gd name="T100" fmla="*/ 365 w 640"/>
                <a:gd name="T101" fmla="*/ 280 h 427"/>
                <a:gd name="T102" fmla="*/ 339 w 640"/>
                <a:gd name="T103" fmla="*/ 303 h 427"/>
                <a:gd name="T104" fmla="*/ 283 w 640"/>
                <a:gd name="T105" fmla="*/ 369 h 427"/>
                <a:gd name="T106" fmla="*/ 229 w 640"/>
                <a:gd name="T107" fmla="*/ 419 h 427"/>
                <a:gd name="T108" fmla="*/ 203 w 640"/>
                <a:gd name="T109" fmla="*/ 427 h 427"/>
                <a:gd name="T110" fmla="*/ 155 w 640"/>
                <a:gd name="T111" fmla="*/ 426 h 427"/>
                <a:gd name="T112" fmla="*/ 116 w 640"/>
                <a:gd name="T113" fmla="*/ 420 h 42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40"/>
                <a:gd name="T172" fmla="*/ 0 h 427"/>
                <a:gd name="T173" fmla="*/ 640 w 640"/>
                <a:gd name="T174" fmla="*/ 427 h 42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40" h="427">
                  <a:moveTo>
                    <a:pt x="0" y="100"/>
                  </a:moveTo>
                  <a:lnTo>
                    <a:pt x="143" y="34"/>
                  </a:lnTo>
                  <a:lnTo>
                    <a:pt x="224" y="1"/>
                  </a:lnTo>
                  <a:lnTo>
                    <a:pt x="350" y="0"/>
                  </a:lnTo>
                  <a:lnTo>
                    <a:pt x="378" y="9"/>
                  </a:lnTo>
                  <a:lnTo>
                    <a:pt x="396" y="33"/>
                  </a:lnTo>
                  <a:lnTo>
                    <a:pt x="394" y="54"/>
                  </a:lnTo>
                  <a:lnTo>
                    <a:pt x="317" y="137"/>
                  </a:lnTo>
                  <a:lnTo>
                    <a:pt x="292" y="139"/>
                  </a:lnTo>
                  <a:lnTo>
                    <a:pt x="229" y="160"/>
                  </a:lnTo>
                  <a:lnTo>
                    <a:pt x="188" y="188"/>
                  </a:lnTo>
                  <a:lnTo>
                    <a:pt x="116" y="236"/>
                  </a:lnTo>
                  <a:lnTo>
                    <a:pt x="64" y="218"/>
                  </a:lnTo>
                  <a:lnTo>
                    <a:pt x="59" y="229"/>
                  </a:lnTo>
                  <a:lnTo>
                    <a:pt x="106" y="238"/>
                  </a:lnTo>
                  <a:lnTo>
                    <a:pt x="117" y="260"/>
                  </a:lnTo>
                  <a:lnTo>
                    <a:pt x="108" y="309"/>
                  </a:lnTo>
                  <a:lnTo>
                    <a:pt x="121" y="307"/>
                  </a:lnTo>
                  <a:lnTo>
                    <a:pt x="122" y="243"/>
                  </a:lnTo>
                  <a:lnTo>
                    <a:pt x="138" y="228"/>
                  </a:lnTo>
                  <a:lnTo>
                    <a:pt x="235" y="164"/>
                  </a:lnTo>
                  <a:lnTo>
                    <a:pt x="324" y="142"/>
                  </a:lnTo>
                  <a:lnTo>
                    <a:pt x="386" y="73"/>
                  </a:lnTo>
                  <a:lnTo>
                    <a:pt x="407" y="64"/>
                  </a:lnTo>
                  <a:lnTo>
                    <a:pt x="426" y="62"/>
                  </a:lnTo>
                  <a:lnTo>
                    <a:pt x="449" y="58"/>
                  </a:lnTo>
                  <a:lnTo>
                    <a:pt x="471" y="62"/>
                  </a:lnTo>
                  <a:lnTo>
                    <a:pt x="513" y="74"/>
                  </a:lnTo>
                  <a:lnTo>
                    <a:pt x="530" y="91"/>
                  </a:lnTo>
                  <a:lnTo>
                    <a:pt x="539" y="118"/>
                  </a:lnTo>
                  <a:lnTo>
                    <a:pt x="577" y="155"/>
                  </a:lnTo>
                  <a:lnTo>
                    <a:pt x="604" y="183"/>
                  </a:lnTo>
                  <a:lnTo>
                    <a:pt x="629" y="213"/>
                  </a:lnTo>
                  <a:lnTo>
                    <a:pt x="640" y="248"/>
                  </a:lnTo>
                  <a:lnTo>
                    <a:pt x="638" y="278"/>
                  </a:lnTo>
                  <a:lnTo>
                    <a:pt x="620" y="326"/>
                  </a:lnTo>
                  <a:lnTo>
                    <a:pt x="594" y="362"/>
                  </a:lnTo>
                  <a:lnTo>
                    <a:pt x="588" y="367"/>
                  </a:lnTo>
                  <a:lnTo>
                    <a:pt x="574" y="373"/>
                  </a:lnTo>
                  <a:lnTo>
                    <a:pt x="535" y="367"/>
                  </a:lnTo>
                  <a:lnTo>
                    <a:pt x="525" y="351"/>
                  </a:lnTo>
                  <a:lnTo>
                    <a:pt x="488" y="293"/>
                  </a:lnTo>
                  <a:lnTo>
                    <a:pt x="468" y="273"/>
                  </a:lnTo>
                  <a:lnTo>
                    <a:pt x="417" y="243"/>
                  </a:lnTo>
                  <a:lnTo>
                    <a:pt x="414" y="201"/>
                  </a:lnTo>
                  <a:lnTo>
                    <a:pt x="440" y="172"/>
                  </a:lnTo>
                  <a:lnTo>
                    <a:pt x="440" y="166"/>
                  </a:lnTo>
                  <a:lnTo>
                    <a:pt x="409" y="195"/>
                  </a:lnTo>
                  <a:lnTo>
                    <a:pt x="408" y="241"/>
                  </a:lnTo>
                  <a:lnTo>
                    <a:pt x="396" y="259"/>
                  </a:lnTo>
                  <a:lnTo>
                    <a:pt x="365" y="280"/>
                  </a:lnTo>
                  <a:lnTo>
                    <a:pt x="339" y="303"/>
                  </a:lnTo>
                  <a:lnTo>
                    <a:pt x="283" y="369"/>
                  </a:lnTo>
                  <a:lnTo>
                    <a:pt x="229" y="419"/>
                  </a:lnTo>
                  <a:lnTo>
                    <a:pt x="203" y="427"/>
                  </a:lnTo>
                  <a:lnTo>
                    <a:pt x="155" y="426"/>
                  </a:lnTo>
                  <a:lnTo>
                    <a:pt x="116" y="42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63" name="Freeform 54">
              <a:extLst>
                <a:ext uri="{FF2B5EF4-FFF2-40B4-BE49-F238E27FC236}">
                  <a16:creationId xmlns:a16="http://schemas.microsoft.com/office/drawing/2014/main" id="{A8800C29-DC3B-54A5-0AE8-F2547B81682D}"/>
                </a:ext>
              </a:extLst>
            </p:cNvPr>
            <p:cNvSpPr>
              <a:spLocks/>
            </p:cNvSpPr>
            <p:nvPr/>
          </p:nvSpPr>
          <p:spPr bwMode="auto">
            <a:xfrm>
              <a:off x="3515" y="1179"/>
              <a:ext cx="150" cy="183"/>
            </a:xfrm>
            <a:custGeom>
              <a:avLst/>
              <a:gdLst>
                <a:gd name="T0" fmla="*/ 71 w 150"/>
                <a:gd name="T1" fmla="*/ 181 h 183"/>
                <a:gd name="T2" fmla="*/ 46 w 150"/>
                <a:gd name="T3" fmla="*/ 183 h 183"/>
                <a:gd name="T4" fmla="*/ 22 w 150"/>
                <a:gd name="T5" fmla="*/ 175 h 183"/>
                <a:gd name="T6" fmla="*/ 5 w 150"/>
                <a:gd name="T7" fmla="*/ 151 h 183"/>
                <a:gd name="T8" fmla="*/ 0 w 150"/>
                <a:gd name="T9" fmla="*/ 120 h 183"/>
                <a:gd name="T10" fmla="*/ 10 w 150"/>
                <a:gd name="T11" fmla="*/ 97 h 183"/>
                <a:gd name="T12" fmla="*/ 28 w 150"/>
                <a:gd name="T13" fmla="*/ 88 h 183"/>
                <a:gd name="T14" fmla="*/ 19 w 150"/>
                <a:gd name="T15" fmla="*/ 77 h 183"/>
                <a:gd name="T16" fmla="*/ 10 w 150"/>
                <a:gd name="T17" fmla="*/ 49 h 183"/>
                <a:gd name="T18" fmla="*/ 17 w 150"/>
                <a:gd name="T19" fmla="*/ 27 h 183"/>
                <a:gd name="T20" fmla="*/ 30 w 150"/>
                <a:gd name="T21" fmla="*/ 10 h 183"/>
                <a:gd name="T22" fmla="*/ 50 w 150"/>
                <a:gd name="T23" fmla="*/ 0 h 183"/>
                <a:gd name="T24" fmla="*/ 82 w 150"/>
                <a:gd name="T25" fmla="*/ 2 h 183"/>
                <a:gd name="T26" fmla="*/ 108 w 150"/>
                <a:gd name="T27" fmla="*/ 6 h 183"/>
                <a:gd name="T28" fmla="*/ 135 w 150"/>
                <a:gd name="T29" fmla="*/ 33 h 183"/>
                <a:gd name="T30" fmla="*/ 148 w 150"/>
                <a:gd name="T31" fmla="*/ 66 h 183"/>
                <a:gd name="T32" fmla="*/ 150 w 150"/>
                <a:gd name="T33" fmla="*/ 103 h 183"/>
                <a:gd name="T34" fmla="*/ 150 w 150"/>
                <a:gd name="T35" fmla="*/ 118 h 183"/>
                <a:gd name="T36" fmla="*/ 137 w 150"/>
                <a:gd name="T37" fmla="*/ 150 h 183"/>
                <a:gd name="T38" fmla="*/ 108 w 150"/>
                <a:gd name="T39" fmla="*/ 173 h 183"/>
                <a:gd name="T40" fmla="*/ 71 w 150"/>
                <a:gd name="T41" fmla="*/ 181 h 18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0"/>
                <a:gd name="T64" fmla="*/ 0 h 183"/>
                <a:gd name="T65" fmla="*/ 150 w 150"/>
                <a:gd name="T66" fmla="*/ 183 h 18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0" h="183">
                  <a:moveTo>
                    <a:pt x="71" y="181"/>
                  </a:moveTo>
                  <a:lnTo>
                    <a:pt x="46" y="183"/>
                  </a:lnTo>
                  <a:lnTo>
                    <a:pt x="22" y="175"/>
                  </a:lnTo>
                  <a:lnTo>
                    <a:pt x="5" y="151"/>
                  </a:lnTo>
                  <a:lnTo>
                    <a:pt x="0" y="120"/>
                  </a:lnTo>
                  <a:lnTo>
                    <a:pt x="10" y="97"/>
                  </a:lnTo>
                  <a:lnTo>
                    <a:pt x="28" y="88"/>
                  </a:lnTo>
                  <a:lnTo>
                    <a:pt x="19" y="77"/>
                  </a:lnTo>
                  <a:lnTo>
                    <a:pt x="10" y="49"/>
                  </a:lnTo>
                  <a:lnTo>
                    <a:pt x="17" y="27"/>
                  </a:lnTo>
                  <a:lnTo>
                    <a:pt x="30" y="10"/>
                  </a:lnTo>
                  <a:lnTo>
                    <a:pt x="50" y="0"/>
                  </a:lnTo>
                  <a:lnTo>
                    <a:pt x="82" y="2"/>
                  </a:lnTo>
                  <a:lnTo>
                    <a:pt x="108" y="6"/>
                  </a:lnTo>
                  <a:lnTo>
                    <a:pt x="135" y="33"/>
                  </a:lnTo>
                  <a:lnTo>
                    <a:pt x="148" y="66"/>
                  </a:lnTo>
                  <a:lnTo>
                    <a:pt x="150" y="103"/>
                  </a:lnTo>
                  <a:lnTo>
                    <a:pt x="150" y="118"/>
                  </a:lnTo>
                  <a:lnTo>
                    <a:pt x="137" y="150"/>
                  </a:lnTo>
                  <a:lnTo>
                    <a:pt x="108" y="173"/>
                  </a:lnTo>
                  <a:lnTo>
                    <a:pt x="71" y="181"/>
                  </a:lnTo>
                  <a:close/>
                </a:path>
              </a:pathLst>
            </a:custGeom>
            <a:solidFill>
              <a:srgbClr val="7D36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64" name="Freeform 55">
              <a:extLst>
                <a:ext uri="{FF2B5EF4-FFF2-40B4-BE49-F238E27FC236}">
                  <a16:creationId xmlns:a16="http://schemas.microsoft.com/office/drawing/2014/main" id="{6D3A148F-58B0-36B7-D770-99423DC70A1A}"/>
                </a:ext>
              </a:extLst>
            </p:cNvPr>
            <p:cNvSpPr>
              <a:spLocks/>
            </p:cNvSpPr>
            <p:nvPr/>
          </p:nvSpPr>
          <p:spPr bwMode="auto">
            <a:xfrm>
              <a:off x="2557" y="1175"/>
              <a:ext cx="132" cy="209"/>
            </a:xfrm>
            <a:custGeom>
              <a:avLst/>
              <a:gdLst>
                <a:gd name="T0" fmla="*/ 19 w 132"/>
                <a:gd name="T1" fmla="*/ 208 h 209"/>
                <a:gd name="T2" fmla="*/ 35 w 132"/>
                <a:gd name="T3" fmla="*/ 209 h 209"/>
                <a:gd name="T4" fmla="*/ 45 w 132"/>
                <a:gd name="T5" fmla="*/ 207 h 209"/>
                <a:gd name="T6" fmla="*/ 65 w 132"/>
                <a:gd name="T7" fmla="*/ 198 h 209"/>
                <a:gd name="T8" fmla="*/ 80 w 132"/>
                <a:gd name="T9" fmla="*/ 176 h 209"/>
                <a:gd name="T10" fmla="*/ 87 w 132"/>
                <a:gd name="T11" fmla="*/ 144 h 209"/>
                <a:gd name="T12" fmla="*/ 104 w 132"/>
                <a:gd name="T13" fmla="*/ 129 h 209"/>
                <a:gd name="T14" fmla="*/ 118 w 132"/>
                <a:gd name="T15" fmla="*/ 111 h 209"/>
                <a:gd name="T16" fmla="*/ 130 w 132"/>
                <a:gd name="T17" fmla="*/ 75 h 209"/>
                <a:gd name="T18" fmla="*/ 132 w 132"/>
                <a:gd name="T19" fmla="*/ 53 h 209"/>
                <a:gd name="T20" fmla="*/ 129 w 132"/>
                <a:gd name="T21" fmla="*/ 33 h 209"/>
                <a:gd name="T22" fmla="*/ 122 w 132"/>
                <a:gd name="T23" fmla="*/ 19 h 209"/>
                <a:gd name="T24" fmla="*/ 107 w 132"/>
                <a:gd name="T25" fmla="*/ 6 h 209"/>
                <a:gd name="T26" fmla="*/ 81 w 132"/>
                <a:gd name="T27" fmla="*/ 0 h 209"/>
                <a:gd name="T28" fmla="*/ 56 w 132"/>
                <a:gd name="T29" fmla="*/ 7 h 209"/>
                <a:gd name="T30" fmla="*/ 37 w 132"/>
                <a:gd name="T31" fmla="*/ 27 h 209"/>
                <a:gd name="T32" fmla="*/ 18 w 132"/>
                <a:gd name="T33" fmla="*/ 60 h 209"/>
                <a:gd name="T34" fmla="*/ 7 w 132"/>
                <a:gd name="T35" fmla="*/ 88 h 209"/>
                <a:gd name="T36" fmla="*/ 0 w 132"/>
                <a:gd name="T37" fmla="*/ 134 h 209"/>
                <a:gd name="T38" fmla="*/ 0 w 132"/>
                <a:gd name="T39" fmla="*/ 174 h 209"/>
                <a:gd name="T40" fmla="*/ 7 w 132"/>
                <a:gd name="T41" fmla="*/ 200 h 209"/>
                <a:gd name="T42" fmla="*/ 19 w 132"/>
                <a:gd name="T43" fmla="*/ 208 h 20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32"/>
                <a:gd name="T67" fmla="*/ 0 h 209"/>
                <a:gd name="T68" fmla="*/ 132 w 132"/>
                <a:gd name="T69" fmla="*/ 209 h 20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32" h="209">
                  <a:moveTo>
                    <a:pt x="19" y="208"/>
                  </a:moveTo>
                  <a:lnTo>
                    <a:pt x="35" y="209"/>
                  </a:lnTo>
                  <a:lnTo>
                    <a:pt x="45" y="207"/>
                  </a:lnTo>
                  <a:lnTo>
                    <a:pt x="65" y="198"/>
                  </a:lnTo>
                  <a:lnTo>
                    <a:pt x="80" y="176"/>
                  </a:lnTo>
                  <a:lnTo>
                    <a:pt x="87" y="144"/>
                  </a:lnTo>
                  <a:lnTo>
                    <a:pt x="104" y="129"/>
                  </a:lnTo>
                  <a:lnTo>
                    <a:pt x="118" y="111"/>
                  </a:lnTo>
                  <a:lnTo>
                    <a:pt x="130" y="75"/>
                  </a:lnTo>
                  <a:lnTo>
                    <a:pt x="132" y="53"/>
                  </a:lnTo>
                  <a:lnTo>
                    <a:pt x="129" y="33"/>
                  </a:lnTo>
                  <a:lnTo>
                    <a:pt x="122" y="19"/>
                  </a:lnTo>
                  <a:lnTo>
                    <a:pt x="107" y="6"/>
                  </a:lnTo>
                  <a:lnTo>
                    <a:pt x="81" y="0"/>
                  </a:lnTo>
                  <a:lnTo>
                    <a:pt x="56" y="7"/>
                  </a:lnTo>
                  <a:lnTo>
                    <a:pt x="37" y="27"/>
                  </a:lnTo>
                  <a:lnTo>
                    <a:pt x="18" y="60"/>
                  </a:lnTo>
                  <a:lnTo>
                    <a:pt x="7" y="88"/>
                  </a:lnTo>
                  <a:lnTo>
                    <a:pt x="0" y="134"/>
                  </a:lnTo>
                  <a:lnTo>
                    <a:pt x="0" y="174"/>
                  </a:lnTo>
                  <a:lnTo>
                    <a:pt x="7" y="200"/>
                  </a:lnTo>
                  <a:lnTo>
                    <a:pt x="19" y="208"/>
                  </a:lnTo>
                  <a:close/>
                </a:path>
              </a:pathLst>
            </a:custGeom>
            <a:solidFill>
              <a:srgbClr val="7D36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65" name="Freeform 56">
              <a:extLst>
                <a:ext uri="{FF2B5EF4-FFF2-40B4-BE49-F238E27FC236}">
                  <a16:creationId xmlns:a16="http://schemas.microsoft.com/office/drawing/2014/main" id="{94BBD187-1614-3A34-4967-5C127985FEAD}"/>
                </a:ext>
              </a:extLst>
            </p:cNvPr>
            <p:cNvSpPr>
              <a:spLocks/>
            </p:cNvSpPr>
            <p:nvPr/>
          </p:nvSpPr>
          <p:spPr bwMode="auto">
            <a:xfrm>
              <a:off x="2526" y="1147"/>
              <a:ext cx="1180" cy="388"/>
            </a:xfrm>
            <a:custGeom>
              <a:avLst/>
              <a:gdLst>
                <a:gd name="T0" fmla="*/ 32 w 1180"/>
                <a:gd name="T1" fmla="*/ 262 h 388"/>
                <a:gd name="T2" fmla="*/ 76 w 1180"/>
                <a:gd name="T3" fmla="*/ 283 h 388"/>
                <a:gd name="T4" fmla="*/ 132 w 1180"/>
                <a:gd name="T5" fmla="*/ 289 h 388"/>
                <a:gd name="T6" fmla="*/ 171 w 1180"/>
                <a:gd name="T7" fmla="*/ 311 h 388"/>
                <a:gd name="T8" fmla="*/ 206 w 1180"/>
                <a:gd name="T9" fmla="*/ 320 h 388"/>
                <a:gd name="T10" fmla="*/ 259 w 1180"/>
                <a:gd name="T11" fmla="*/ 353 h 388"/>
                <a:gd name="T12" fmla="*/ 319 w 1180"/>
                <a:gd name="T13" fmla="*/ 362 h 388"/>
                <a:gd name="T14" fmla="*/ 392 w 1180"/>
                <a:gd name="T15" fmla="*/ 380 h 388"/>
                <a:gd name="T16" fmla="*/ 454 w 1180"/>
                <a:gd name="T17" fmla="*/ 373 h 388"/>
                <a:gd name="T18" fmla="*/ 494 w 1180"/>
                <a:gd name="T19" fmla="*/ 385 h 388"/>
                <a:gd name="T20" fmla="*/ 562 w 1180"/>
                <a:gd name="T21" fmla="*/ 380 h 388"/>
                <a:gd name="T22" fmla="*/ 611 w 1180"/>
                <a:gd name="T23" fmla="*/ 380 h 388"/>
                <a:gd name="T24" fmla="*/ 701 w 1180"/>
                <a:gd name="T25" fmla="*/ 378 h 388"/>
                <a:gd name="T26" fmla="*/ 764 w 1180"/>
                <a:gd name="T27" fmla="*/ 345 h 388"/>
                <a:gd name="T28" fmla="*/ 809 w 1180"/>
                <a:gd name="T29" fmla="*/ 346 h 388"/>
                <a:gd name="T30" fmla="*/ 867 w 1180"/>
                <a:gd name="T31" fmla="*/ 329 h 388"/>
                <a:gd name="T32" fmla="*/ 910 w 1180"/>
                <a:gd name="T33" fmla="*/ 299 h 388"/>
                <a:gd name="T34" fmla="*/ 962 w 1180"/>
                <a:gd name="T35" fmla="*/ 293 h 388"/>
                <a:gd name="T36" fmla="*/ 1024 w 1180"/>
                <a:gd name="T37" fmla="*/ 270 h 388"/>
                <a:gd name="T38" fmla="*/ 1084 w 1180"/>
                <a:gd name="T39" fmla="*/ 270 h 388"/>
                <a:gd name="T40" fmla="*/ 1137 w 1180"/>
                <a:gd name="T41" fmla="*/ 250 h 388"/>
                <a:gd name="T42" fmla="*/ 1167 w 1180"/>
                <a:gd name="T43" fmla="*/ 219 h 388"/>
                <a:gd name="T44" fmla="*/ 1180 w 1180"/>
                <a:gd name="T45" fmla="*/ 172 h 388"/>
                <a:gd name="T46" fmla="*/ 1176 w 1180"/>
                <a:gd name="T47" fmla="*/ 120 h 388"/>
                <a:gd name="T48" fmla="*/ 1153 w 1180"/>
                <a:gd name="T49" fmla="*/ 59 h 388"/>
                <a:gd name="T50" fmla="*/ 1111 w 1180"/>
                <a:gd name="T51" fmla="*/ 23 h 388"/>
                <a:gd name="T52" fmla="*/ 1050 w 1180"/>
                <a:gd name="T53" fmla="*/ 11 h 388"/>
                <a:gd name="T54" fmla="*/ 992 w 1180"/>
                <a:gd name="T55" fmla="*/ 24 h 388"/>
                <a:gd name="T56" fmla="*/ 941 w 1180"/>
                <a:gd name="T57" fmla="*/ 45 h 388"/>
                <a:gd name="T58" fmla="*/ 884 w 1180"/>
                <a:gd name="T59" fmla="*/ 49 h 388"/>
                <a:gd name="T60" fmla="*/ 847 w 1180"/>
                <a:gd name="T61" fmla="*/ 64 h 388"/>
                <a:gd name="T62" fmla="*/ 804 w 1180"/>
                <a:gd name="T63" fmla="*/ 81 h 388"/>
                <a:gd name="T64" fmla="*/ 749 w 1180"/>
                <a:gd name="T65" fmla="*/ 97 h 388"/>
                <a:gd name="T66" fmla="*/ 703 w 1180"/>
                <a:gd name="T67" fmla="*/ 125 h 388"/>
                <a:gd name="T68" fmla="*/ 641 w 1180"/>
                <a:gd name="T69" fmla="*/ 118 h 388"/>
                <a:gd name="T70" fmla="*/ 578 w 1180"/>
                <a:gd name="T71" fmla="*/ 124 h 388"/>
                <a:gd name="T72" fmla="*/ 504 w 1180"/>
                <a:gd name="T73" fmla="*/ 127 h 388"/>
                <a:gd name="T74" fmla="*/ 437 w 1180"/>
                <a:gd name="T75" fmla="*/ 123 h 388"/>
                <a:gd name="T76" fmla="*/ 394 w 1180"/>
                <a:gd name="T77" fmla="*/ 113 h 388"/>
                <a:gd name="T78" fmla="*/ 346 w 1180"/>
                <a:gd name="T79" fmla="*/ 92 h 388"/>
                <a:gd name="T80" fmla="*/ 304 w 1180"/>
                <a:gd name="T81" fmla="*/ 74 h 388"/>
                <a:gd name="T82" fmla="*/ 256 w 1180"/>
                <a:gd name="T83" fmla="*/ 53 h 388"/>
                <a:gd name="T84" fmla="*/ 202 w 1180"/>
                <a:gd name="T85" fmla="*/ 49 h 388"/>
                <a:gd name="T86" fmla="*/ 170 w 1180"/>
                <a:gd name="T87" fmla="*/ 23 h 388"/>
                <a:gd name="T88" fmla="*/ 103 w 1180"/>
                <a:gd name="T89" fmla="*/ 0 h 388"/>
                <a:gd name="T90" fmla="*/ 56 w 1180"/>
                <a:gd name="T91" fmla="*/ 23 h 388"/>
                <a:gd name="T92" fmla="*/ 26 w 1180"/>
                <a:gd name="T93" fmla="*/ 64 h 388"/>
                <a:gd name="T94" fmla="*/ 7 w 1180"/>
                <a:gd name="T95" fmla="*/ 108 h 388"/>
                <a:gd name="T96" fmla="*/ 0 w 1180"/>
                <a:gd name="T97" fmla="*/ 175 h 388"/>
                <a:gd name="T98" fmla="*/ 10 w 1180"/>
                <a:gd name="T99" fmla="*/ 234 h 3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80"/>
                <a:gd name="T151" fmla="*/ 0 h 388"/>
                <a:gd name="T152" fmla="*/ 1180 w 1180"/>
                <a:gd name="T153" fmla="*/ 388 h 38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80" h="388">
                  <a:moveTo>
                    <a:pt x="21" y="251"/>
                  </a:moveTo>
                  <a:lnTo>
                    <a:pt x="32" y="262"/>
                  </a:lnTo>
                  <a:lnTo>
                    <a:pt x="56" y="278"/>
                  </a:lnTo>
                  <a:lnTo>
                    <a:pt x="76" y="283"/>
                  </a:lnTo>
                  <a:lnTo>
                    <a:pt x="102" y="289"/>
                  </a:lnTo>
                  <a:lnTo>
                    <a:pt x="132" y="289"/>
                  </a:lnTo>
                  <a:lnTo>
                    <a:pt x="148" y="300"/>
                  </a:lnTo>
                  <a:lnTo>
                    <a:pt x="171" y="311"/>
                  </a:lnTo>
                  <a:lnTo>
                    <a:pt x="183" y="314"/>
                  </a:lnTo>
                  <a:lnTo>
                    <a:pt x="206" y="320"/>
                  </a:lnTo>
                  <a:lnTo>
                    <a:pt x="235" y="345"/>
                  </a:lnTo>
                  <a:lnTo>
                    <a:pt x="259" y="353"/>
                  </a:lnTo>
                  <a:lnTo>
                    <a:pt x="296" y="362"/>
                  </a:lnTo>
                  <a:lnTo>
                    <a:pt x="319" y="362"/>
                  </a:lnTo>
                  <a:lnTo>
                    <a:pt x="347" y="375"/>
                  </a:lnTo>
                  <a:lnTo>
                    <a:pt x="392" y="380"/>
                  </a:lnTo>
                  <a:lnTo>
                    <a:pt x="428" y="379"/>
                  </a:lnTo>
                  <a:lnTo>
                    <a:pt x="454" y="373"/>
                  </a:lnTo>
                  <a:lnTo>
                    <a:pt x="476" y="380"/>
                  </a:lnTo>
                  <a:lnTo>
                    <a:pt x="494" y="385"/>
                  </a:lnTo>
                  <a:lnTo>
                    <a:pt x="534" y="388"/>
                  </a:lnTo>
                  <a:lnTo>
                    <a:pt x="562" y="380"/>
                  </a:lnTo>
                  <a:lnTo>
                    <a:pt x="585" y="372"/>
                  </a:lnTo>
                  <a:lnTo>
                    <a:pt x="611" y="380"/>
                  </a:lnTo>
                  <a:lnTo>
                    <a:pt x="659" y="384"/>
                  </a:lnTo>
                  <a:lnTo>
                    <a:pt x="701" y="378"/>
                  </a:lnTo>
                  <a:lnTo>
                    <a:pt x="737" y="364"/>
                  </a:lnTo>
                  <a:lnTo>
                    <a:pt x="764" y="345"/>
                  </a:lnTo>
                  <a:lnTo>
                    <a:pt x="788" y="346"/>
                  </a:lnTo>
                  <a:lnTo>
                    <a:pt x="809" y="346"/>
                  </a:lnTo>
                  <a:lnTo>
                    <a:pt x="844" y="337"/>
                  </a:lnTo>
                  <a:lnTo>
                    <a:pt x="867" y="329"/>
                  </a:lnTo>
                  <a:lnTo>
                    <a:pt x="888" y="313"/>
                  </a:lnTo>
                  <a:lnTo>
                    <a:pt x="910" y="299"/>
                  </a:lnTo>
                  <a:lnTo>
                    <a:pt x="926" y="299"/>
                  </a:lnTo>
                  <a:lnTo>
                    <a:pt x="962" y="293"/>
                  </a:lnTo>
                  <a:lnTo>
                    <a:pt x="999" y="284"/>
                  </a:lnTo>
                  <a:lnTo>
                    <a:pt x="1024" y="270"/>
                  </a:lnTo>
                  <a:lnTo>
                    <a:pt x="1055" y="273"/>
                  </a:lnTo>
                  <a:lnTo>
                    <a:pt x="1084" y="270"/>
                  </a:lnTo>
                  <a:lnTo>
                    <a:pt x="1114" y="261"/>
                  </a:lnTo>
                  <a:lnTo>
                    <a:pt x="1137" y="250"/>
                  </a:lnTo>
                  <a:lnTo>
                    <a:pt x="1153" y="235"/>
                  </a:lnTo>
                  <a:lnTo>
                    <a:pt x="1167" y="219"/>
                  </a:lnTo>
                  <a:lnTo>
                    <a:pt x="1176" y="199"/>
                  </a:lnTo>
                  <a:lnTo>
                    <a:pt x="1180" y="172"/>
                  </a:lnTo>
                  <a:lnTo>
                    <a:pt x="1180" y="154"/>
                  </a:lnTo>
                  <a:lnTo>
                    <a:pt x="1176" y="120"/>
                  </a:lnTo>
                  <a:lnTo>
                    <a:pt x="1169" y="90"/>
                  </a:lnTo>
                  <a:lnTo>
                    <a:pt x="1153" y="59"/>
                  </a:lnTo>
                  <a:lnTo>
                    <a:pt x="1137" y="38"/>
                  </a:lnTo>
                  <a:lnTo>
                    <a:pt x="1111" y="23"/>
                  </a:lnTo>
                  <a:lnTo>
                    <a:pt x="1084" y="16"/>
                  </a:lnTo>
                  <a:lnTo>
                    <a:pt x="1050" y="11"/>
                  </a:lnTo>
                  <a:lnTo>
                    <a:pt x="1022" y="17"/>
                  </a:lnTo>
                  <a:lnTo>
                    <a:pt x="992" y="24"/>
                  </a:lnTo>
                  <a:lnTo>
                    <a:pt x="966" y="34"/>
                  </a:lnTo>
                  <a:lnTo>
                    <a:pt x="941" y="45"/>
                  </a:lnTo>
                  <a:lnTo>
                    <a:pt x="912" y="44"/>
                  </a:lnTo>
                  <a:lnTo>
                    <a:pt x="884" y="49"/>
                  </a:lnTo>
                  <a:lnTo>
                    <a:pt x="864" y="54"/>
                  </a:lnTo>
                  <a:lnTo>
                    <a:pt x="847" y="64"/>
                  </a:lnTo>
                  <a:lnTo>
                    <a:pt x="826" y="79"/>
                  </a:lnTo>
                  <a:lnTo>
                    <a:pt x="804" y="81"/>
                  </a:lnTo>
                  <a:lnTo>
                    <a:pt x="781" y="86"/>
                  </a:lnTo>
                  <a:lnTo>
                    <a:pt x="749" y="97"/>
                  </a:lnTo>
                  <a:lnTo>
                    <a:pt x="727" y="108"/>
                  </a:lnTo>
                  <a:lnTo>
                    <a:pt x="703" y="125"/>
                  </a:lnTo>
                  <a:lnTo>
                    <a:pt x="666" y="120"/>
                  </a:lnTo>
                  <a:lnTo>
                    <a:pt x="641" y="118"/>
                  </a:lnTo>
                  <a:lnTo>
                    <a:pt x="611" y="118"/>
                  </a:lnTo>
                  <a:lnTo>
                    <a:pt x="578" y="124"/>
                  </a:lnTo>
                  <a:lnTo>
                    <a:pt x="540" y="136"/>
                  </a:lnTo>
                  <a:lnTo>
                    <a:pt x="504" y="127"/>
                  </a:lnTo>
                  <a:lnTo>
                    <a:pt x="462" y="120"/>
                  </a:lnTo>
                  <a:lnTo>
                    <a:pt x="437" y="123"/>
                  </a:lnTo>
                  <a:lnTo>
                    <a:pt x="412" y="125"/>
                  </a:lnTo>
                  <a:lnTo>
                    <a:pt x="394" y="113"/>
                  </a:lnTo>
                  <a:lnTo>
                    <a:pt x="373" y="98"/>
                  </a:lnTo>
                  <a:lnTo>
                    <a:pt x="346" y="92"/>
                  </a:lnTo>
                  <a:lnTo>
                    <a:pt x="319" y="87"/>
                  </a:lnTo>
                  <a:lnTo>
                    <a:pt x="304" y="74"/>
                  </a:lnTo>
                  <a:lnTo>
                    <a:pt x="280" y="59"/>
                  </a:lnTo>
                  <a:lnTo>
                    <a:pt x="256" y="53"/>
                  </a:lnTo>
                  <a:lnTo>
                    <a:pt x="227" y="47"/>
                  </a:lnTo>
                  <a:lnTo>
                    <a:pt x="202" y="49"/>
                  </a:lnTo>
                  <a:lnTo>
                    <a:pt x="185" y="34"/>
                  </a:lnTo>
                  <a:lnTo>
                    <a:pt x="170" y="23"/>
                  </a:lnTo>
                  <a:lnTo>
                    <a:pt x="140" y="8"/>
                  </a:lnTo>
                  <a:lnTo>
                    <a:pt x="103" y="0"/>
                  </a:lnTo>
                  <a:lnTo>
                    <a:pt x="80" y="7"/>
                  </a:lnTo>
                  <a:lnTo>
                    <a:pt x="56" y="23"/>
                  </a:lnTo>
                  <a:lnTo>
                    <a:pt x="38" y="43"/>
                  </a:lnTo>
                  <a:lnTo>
                    <a:pt x="26" y="64"/>
                  </a:lnTo>
                  <a:lnTo>
                    <a:pt x="15" y="85"/>
                  </a:lnTo>
                  <a:lnTo>
                    <a:pt x="7" y="108"/>
                  </a:lnTo>
                  <a:lnTo>
                    <a:pt x="1" y="148"/>
                  </a:lnTo>
                  <a:lnTo>
                    <a:pt x="0" y="175"/>
                  </a:lnTo>
                  <a:lnTo>
                    <a:pt x="3" y="207"/>
                  </a:lnTo>
                  <a:lnTo>
                    <a:pt x="10" y="234"/>
                  </a:lnTo>
                  <a:lnTo>
                    <a:pt x="21" y="251"/>
                  </a:lnTo>
                  <a:close/>
                </a:path>
              </a:pathLst>
            </a:custGeom>
            <a:gradFill rotWithShape="1">
              <a:gsLst>
                <a:gs pos="0">
                  <a:srgbClr val="E77105"/>
                </a:gs>
                <a:gs pos="100000">
                  <a:srgbClr val="F8981D"/>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66" name="Freeform 57">
              <a:extLst>
                <a:ext uri="{FF2B5EF4-FFF2-40B4-BE49-F238E27FC236}">
                  <a16:creationId xmlns:a16="http://schemas.microsoft.com/office/drawing/2014/main" id="{943140B2-6808-F5D9-D5CF-44AB9AF1BB9D}"/>
                </a:ext>
              </a:extLst>
            </p:cNvPr>
            <p:cNvSpPr>
              <a:spLocks/>
            </p:cNvSpPr>
            <p:nvPr/>
          </p:nvSpPr>
          <p:spPr bwMode="auto">
            <a:xfrm>
              <a:off x="2542" y="1219"/>
              <a:ext cx="1145" cy="124"/>
            </a:xfrm>
            <a:custGeom>
              <a:avLst/>
              <a:gdLst>
                <a:gd name="T0" fmla="*/ 0 w 1145"/>
                <a:gd name="T1" fmla="*/ 0 h 124"/>
                <a:gd name="T2" fmla="*/ 39 w 1145"/>
                <a:gd name="T3" fmla="*/ 10 h 124"/>
                <a:gd name="T4" fmla="*/ 92 w 1145"/>
                <a:gd name="T5" fmla="*/ 30 h 124"/>
                <a:gd name="T6" fmla="*/ 143 w 1145"/>
                <a:gd name="T7" fmla="*/ 56 h 124"/>
                <a:gd name="T8" fmla="*/ 176 w 1145"/>
                <a:gd name="T9" fmla="*/ 53 h 124"/>
                <a:gd name="T10" fmla="*/ 228 w 1145"/>
                <a:gd name="T11" fmla="*/ 63 h 124"/>
                <a:gd name="T12" fmla="*/ 287 w 1145"/>
                <a:gd name="T13" fmla="*/ 89 h 124"/>
                <a:gd name="T14" fmla="*/ 320 w 1145"/>
                <a:gd name="T15" fmla="*/ 92 h 124"/>
                <a:gd name="T16" fmla="*/ 361 w 1145"/>
                <a:gd name="T17" fmla="*/ 100 h 124"/>
                <a:gd name="T18" fmla="*/ 398 w 1145"/>
                <a:gd name="T19" fmla="*/ 116 h 124"/>
                <a:gd name="T20" fmla="*/ 444 w 1145"/>
                <a:gd name="T21" fmla="*/ 110 h 124"/>
                <a:gd name="T22" fmla="*/ 478 w 1145"/>
                <a:gd name="T23" fmla="*/ 110 h 124"/>
                <a:gd name="T24" fmla="*/ 544 w 1145"/>
                <a:gd name="T25" fmla="*/ 124 h 124"/>
                <a:gd name="T26" fmla="*/ 573 w 1145"/>
                <a:gd name="T27" fmla="*/ 115 h 124"/>
                <a:gd name="T28" fmla="*/ 629 w 1145"/>
                <a:gd name="T29" fmla="*/ 110 h 124"/>
                <a:gd name="T30" fmla="*/ 659 w 1145"/>
                <a:gd name="T31" fmla="*/ 111 h 124"/>
                <a:gd name="T32" fmla="*/ 715 w 1145"/>
                <a:gd name="T33" fmla="*/ 119 h 124"/>
                <a:gd name="T34" fmla="*/ 741 w 1145"/>
                <a:gd name="T35" fmla="*/ 105 h 124"/>
                <a:gd name="T36" fmla="*/ 761 w 1145"/>
                <a:gd name="T37" fmla="*/ 96 h 124"/>
                <a:gd name="T38" fmla="*/ 801 w 1145"/>
                <a:gd name="T39" fmla="*/ 83 h 124"/>
                <a:gd name="T40" fmla="*/ 858 w 1145"/>
                <a:gd name="T41" fmla="*/ 77 h 124"/>
                <a:gd name="T42" fmla="*/ 892 w 1145"/>
                <a:gd name="T43" fmla="*/ 62 h 124"/>
                <a:gd name="T44" fmla="*/ 928 w 1145"/>
                <a:gd name="T45" fmla="*/ 51 h 124"/>
                <a:gd name="T46" fmla="*/ 966 w 1145"/>
                <a:gd name="T47" fmla="*/ 47 h 124"/>
                <a:gd name="T48" fmla="*/ 996 w 1145"/>
                <a:gd name="T49" fmla="*/ 48 h 124"/>
                <a:gd name="T50" fmla="*/ 1018 w 1145"/>
                <a:gd name="T51" fmla="*/ 34 h 124"/>
                <a:gd name="T52" fmla="*/ 1052 w 1145"/>
                <a:gd name="T53" fmla="*/ 21 h 124"/>
                <a:gd name="T54" fmla="*/ 1090 w 1145"/>
                <a:gd name="T55" fmla="*/ 14 h 124"/>
                <a:gd name="T56" fmla="*/ 1145 w 1145"/>
                <a:gd name="T57" fmla="*/ 15 h 12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45"/>
                <a:gd name="T88" fmla="*/ 0 h 124"/>
                <a:gd name="T89" fmla="*/ 1145 w 1145"/>
                <a:gd name="T90" fmla="*/ 124 h 12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45" h="124">
                  <a:moveTo>
                    <a:pt x="0" y="0"/>
                  </a:moveTo>
                  <a:lnTo>
                    <a:pt x="39" y="10"/>
                  </a:lnTo>
                  <a:lnTo>
                    <a:pt x="92" y="30"/>
                  </a:lnTo>
                  <a:lnTo>
                    <a:pt x="143" y="56"/>
                  </a:lnTo>
                  <a:lnTo>
                    <a:pt x="176" y="53"/>
                  </a:lnTo>
                  <a:lnTo>
                    <a:pt x="228" y="63"/>
                  </a:lnTo>
                  <a:lnTo>
                    <a:pt x="287" y="89"/>
                  </a:lnTo>
                  <a:lnTo>
                    <a:pt x="320" y="92"/>
                  </a:lnTo>
                  <a:lnTo>
                    <a:pt x="361" y="100"/>
                  </a:lnTo>
                  <a:lnTo>
                    <a:pt x="398" y="116"/>
                  </a:lnTo>
                  <a:lnTo>
                    <a:pt x="444" y="110"/>
                  </a:lnTo>
                  <a:lnTo>
                    <a:pt x="478" y="110"/>
                  </a:lnTo>
                  <a:lnTo>
                    <a:pt x="544" y="124"/>
                  </a:lnTo>
                  <a:lnTo>
                    <a:pt x="573" y="115"/>
                  </a:lnTo>
                  <a:lnTo>
                    <a:pt x="629" y="110"/>
                  </a:lnTo>
                  <a:lnTo>
                    <a:pt x="659" y="111"/>
                  </a:lnTo>
                  <a:lnTo>
                    <a:pt x="715" y="119"/>
                  </a:lnTo>
                  <a:lnTo>
                    <a:pt x="741" y="105"/>
                  </a:lnTo>
                  <a:lnTo>
                    <a:pt x="761" y="96"/>
                  </a:lnTo>
                  <a:lnTo>
                    <a:pt x="801" y="83"/>
                  </a:lnTo>
                  <a:lnTo>
                    <a:pt x="858" y="77"/>
                  </a:lnTo>
                  <a:lnTo>
                    <a:pt x="892" y="62"/>
                  </a:lnTo>
                  <a:lnTo>
                    <a:pt x="928" y="51"/>
                  </a:lnTo>
                  <a:lnTo>
                    <a:pt x="966" y="47"/>
                  </a:lnTo>
                  <a:lnTo>
                    <a:pt x="996" y="48"/>
                  </a:lnTo>
                  <a:lnTo>
                    <a:pt x="1018" y="34"/>
                  </a:lnTo>
                  <a:lnTo>
                    <a:pt x="1052" y="21"/>
                  </a:lnTo>
                  <a:lnTo>
                    <a:pt x="1090" y="14"/>
                  </a:lnTo>
                  <a:lnTo>
                    <a:pt x="1145" y="15"/>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67" name="Freeform 58">
              <a:extLst>
                <a:ext uri="{FF2B5EF4-FFF2-40B4-BE49-F238E27FC236}">
                  <a16:creationId xmlns:a16="http://schemas.microsoft.com/office/drawing/2014/main" id="{AAC31AAF-0680-B598-4CCF-CDCB9610A627}"/>
                </a:ext>
              </a:extLst>
            </p:cNvPr>
            <p:cNvSpPr>
              <a:spLocks/>
            </p:cNvSpPr>
            <p:nvPr/>
          </p:nvSpPr>
          <p:spPr bwMode="auto">
            <a:xfrm>
              <a:off x="2532" y="1245"/>
              <a:ext cx="1168" cy="121"/>
            </a:xfrm>
            <a:custGeom>
              <a:avLst/>
              <a:gdLst>
                <a:gd name="T0" fmla="*/ 0 w 1168"/>
                <a:gd name="T1" fmla="*/ 0 h 121"/>
                <a:gd name="T2" fmla="*/ 47 w 1168"/>
                <a:gd name="T3" fmla="*/ 14 h 121"/>
                <a:gd name="T4" fmla="*/ 89 w 1168"/>
                <a:gd name="T5" fmla="*/ 32 h 121"/>
                <a:gd name="T6" fmla="*/ 144 w 1168"/>
                <a:gd name="T7" fmla="*/ 52 h 121"/>
                <a:gd name="T8" fmla="*/ 165 w 1168"/>
                <a:gd name="T9" fmla="*/ 50 h 121"/>
                <a:gd name="T10" fmla="*/ 206 w 1168"/>
                <a:gd name="T11" fmla="*/ 56 h 121"/>
                <a:gd name="T12" fmla="*/ 247 w 1168"/>
                <a:gd name="T13" fmla="*/ 67 h 121"/>
                <a:gd name="T14" fmla="*/ 290 w 1168"/>
                <a:gd name="T15" fmla="*/ 85 h 121"/>
                <a:gd name="T16" fmla="*/ 303 w 1168"/>
                <a:gd name="T17" fmla="*/ 85 h 121"/>
                <a:gd name="T18" fmla="*/ 351 w 1168"/>
                <a:gd name="T19" fmla="*/ 94 h 121"/>
                <a:gd name="T20" fmla="*/ 396 w 1168"/>
                <a:gd name="T21" fmla="*/ 112 h 121"/>
                <a:gd name="T22" fmla="*/ 440 w 1168"/>
                <a:gd name="T23" fmla="*/ 109 h 121"/>
                <a:gd name="T24" fmla="*/ 485 w 1168"/>
                <a:gd name="T25" fmla="*/ 111 h 121"/>
                <a:gd name="T26" fmla="*/ 546 w 1168"/>
                <a:gd name="T27" fmla="*/ 121 h 121"/>
                <a:gd name="T28" fmla="*/ 575 w 1168"/>
                <a:gd name="T29" fmla="*/ 114 h 121"/>
                <a:gd name="T30" fmla="*/ 605 w 1168"/>
                <a:gd name="T31" fmla="*/ 109 h 121"/>
                <a:gd name="T32" fmla="*/ 641 w 1168"/>
                <a:gd name="T33" fmla="*/ 106 h 121"/>
                <a:gd name="T34" fmla="*/ 688 w 1168"/>
                <a:gd name="T35" fmla="*/ 107 h 121"/>
                <a:gd name="T36" fmla="*/ 729 w 1168"/>
                <a:gd name="T37" fmla="*/ 111 h 121"/>
                <a:gd name="T38" fmla="*/ 767 w 1168"/>
                <a:gd name="T39" fmla="*/ 93 h 121"/>
                <a:gd name="T40" fmla="*/ 816 w 1168"/>
                <a:gd name="T41" fmla="*/ 79 h 121"/>
                <a:gd name="T42" fmla="*/ 882 w 1168"/>
                <a:gd name="T43" fmla="*/ 73 h 121"/>
                <a:gd name="T44" fmla="*/ 926 w 1168"/>
                <a:gd name="T45" fmla="*/ 52 h 121"/>
                <a:gd name="T46" fmla="*/ 960 w 1168"/>
                <a:gd name="T47" fmla="*/ 47 h 121"/>
                <a:gd name="T48" fmla="*/ 988 w 1168"/>
                <a:gd name="T49" fmla="*/ 45 h 121"/>
                <a:gd name="T50" fmla="*/ 1025 w 1168"/>
                <a:gd name="T51" fmla="*/ 42 h 121"/>
                <a:gd name="T52" fmla="*/ 1046 w 1168"/>
                <a:gd name="T53" fmla="*/ 29 h 121"/>
                <a:gd name="T54" fmla="*/ 1058 w 1168"/>
                <a:gd name="T55" fmla="*/ 21 h 121"/>
                <a:gd name="T56" fmla="*/ 1087 w 1168"/>
                <a:gd name="T57" fmla="*/ 15 h 121"/>
                <a:gd name="T58" fmla="*/ 1127 w 1168"/>
                <a:gd name="T59" fmla="*/ 13 h 121"/>
                <a:gd name="T60" fmla="*/ 1168 w 1168"/>
                <a:gd name="T61" fmla="*/ 11 h 12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168"/>
                <a:gd name="T94" fmla="*/ 0 h 121"/>
                <a:gd name="T95" fmla="*/ 1168 w 1168"/>
                <a:gd name="T96" fmla="*/ 121 h 12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168" h="121">
                  <a:moveTo>
                    <a:pt x="0" y="0"/>
                  </a:moveTo>
                  <a:lnTo>
                    <a:pt x="47" y="14"/>
                  </a:lnTo>
                  <a:lnTo>
                    <a:pt x="89" y="32"/>
                  </a:lnTo>
                  <a:lnTo>
                    <a:pt x="144" y="52"/>
                  </a:lnTo>
                  <a:lnTo>
                    <a:pt x="165" y="50"/>
                  </a:lnTo>
                  <a:lnTo>
                    <a:pt x="206" y="56"/>
                  </a:lnTo>
                  <a:lnTo>
                    <a:pt x="247" y="67"/>
                  </a:lnTo>
                  <a:lnTo>
                    <a:pt x="290" y="85"/>
                  </a:lnTo>
                  <a:lnTo>
                    <a:pt x="303" y="85"/>
                  </a:lnTo>
                  <a:lnTo>
                    <a:pt x="351" y="94"/>
                  </a:lnTo>
                  <a:lnTo>
                    <a:pt x="396" y="112"/>
                  </a:lnTo>
                  <a:lnTo>
                    <a:pt x="440" y="109"/>
                  </a:lnTo>
                  <a:lnTo>
                    <a:pt x="485" y="111"/>
                  </a:lnTo>
                  <a:lnTo>
                    <a:pt x="546" y="121"/>
                  </a:lnTo>
                  <a:lnTo>
                    <a:pt x="575" y="114"/>
                  </a:lnTo>
                  <a:lnTo>
                    <a:pt x="605" y="109"/>
                  </a:lnTo>
                  <a:lnTo>
                    <a:pt x="641" y="106"/>
                  </a:lnTo>
                  <a:lnTo>
                    <a:pt x="688" y="107"/>
                  </a:lnTo>
                  <a:lnTo>
                    <a:pt x="729" y="111"/>
                  </a:lnTo>
                  <a:lnTo>
                    <a:pt x="767" y="93"/>
                  </a:lnTo>
                  <a:lnTo>
                    <a:pt x="816" y="79"/>
                  </a:lnTo>
                  <a:lnTo>
                    <a:pt x="882" y="73"/>
                  </a:lnTo>
                  <a:lnTo>
                    <a:pt x="926" y="52"/>
                  </a:lnTo>
                  <a:lnTo>
                    <a:pt x="960" y="47"/>
                  </a:lnTo>
                  <a:lnTo>
                    <a:pt x="988" y="45"/>
                  </a:lnTo>
                  <a:lnTo>
                    <a:pt x="1025" y="42"/>
                  </a:lnTo>
                  <a:lnTo>
                    <a:pt x="1046" y="29"/>
                  </a:lnTo>
                  <a:lnTo>
                    <a:pt x="1058" y="21"/>
                  </a:lnTo>
                  <a:lnTo>
                    <a:pt x="1087" y="15"/>
                  </a:lnTo>
                  <a:lnTo>
                    <a:pt x="1127" y="13"/>
                  </a:lnTo>
                  <a:lnTo>
                    <a:pt x="1168" y="11"/>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68" name="Freeform 59">
              <a:extLst>
                <a:ext uri="{FF2B5EF4-FFF2-40B4-BE49-F238E27FC236}">
                  <a16:creationId xmlns:a16="http://schemas.microsoft.com/office/drawing/2014/main" id="{34EE9D09-F6B0-FFB0-1746-1EA04BA33F6E}"/>
                </a:ext>
              </a:extLst>
            </p:cNvPr>
            <p:cNvSpPr>
              <a:spLocks/>
            </p:cNvSpPr>
            <p:nvPr/>
          </p:nvSpPr>
          <p:spPr bwMode="auto">
            <a:xfrm>
              <a:off x="2844" y="1234"/>
              <a:ext cx="12" cy="29"/>
            </a:xfrm>
            <a:custGeom>
              <a:avLst/>
              <a:gdLst>
                <a:gd name="T0" fmla="*/ 0 w 12"/>
                <a:gd name="T1" fmla="*/ 0 h 29"/>
                <a:gd name="T2" fmla="*/ 1 w 12"/>
                <a:gd name="T3" fmla="*/ 1 h 29"/>
                <a:gd name="T4" fmla="*/ 1 w 12"/>
                <a:gd name="T5" fmla="*/ 3 h 29"/>
                <a:gd name="T6" fmla="*/ 2 w 12"/>
                <a:gd name="T7" fmla="*/ 3 h 29"/>
                <a:gd name="T8" fmla="*/ 2 w 12"/>
                <a:gd name="T9" fmla="*/ 4 h 29"/>
                <a:gd name="T10" fmla="*/ 4 w 12"/>
                <a:gd name="T11" fmla="*/ 4 h 29"/>
                <a:gd name="T12" fmla="*/ 4 w 12"/>
                <a:gd name="T13" fmla="*/ 6 h 29"/>
                <a:gd name="T14" fmla="*/ 5 w 12"/>
                <a:gd name="T15" fmla="*/ 6 h 29"/>
                <a:gd name="T16" fmla="*/ 5 w 12"/>
                <a:gd name="T17" fmla="*/ 8 h 29"/>
                <a:gd name="T18" fmla="*/ 6 w 12"/>
                <a:gd name="T19" fmla="*/ 8 h 29"/>
                <a:gd name="T20" fmla="*/ 6 w 12"/>
                <a:gd name="T21" fmla="*/ 10 h 29"/>
                <a:gd name="T22" fmla="*/ 7 w 12"/>
                <a:gd name="T23" fmla="*/ 10 h 29"/>
                <a:gd name="T24" fmla="*/ 7 w 12"/>
                <a:gd name="T25" fmla="*/ 13 h 29"/>
                <a:gd name="T26" fmla="*/ 9 w 12"/>
                <a:gd name="T27" fmla="*/ 13 h 29"/>
                <a:gd name="T28" fmla="*/ 9 w 12"/>
                <a:gd name="T29" fmla="*/ 15 h 29"/>
                <a:gd name="T30" fmla="*/ 10 w 12"/>
                <a:gd name="T31" fmla="*/ 15 h 29"/>
                <a:gd name="T32" fmla="*/ 10 w 12"/>
                <a:gd name="T33" fmla="*/ 19 h 29"/>
                <a:gd name="T34" fmla="*/ 11 w 12"/>
                <a:gd name="T35" fmla="*/ 19 h 29"/>
                <a:gd name="T36" fmla="*/ 11 w 12"/>
                <a:gd name="T37" fmla="*/ 24 h 29"/>
                <a:gd name="T38" fmla="*/ 12 w 12"/>
                <a:gd name="T39" fmla="*/ 24 h 29"/>
                <a:gd name="T40" fmla="*/ 12 w 12"/>
                <a:gd name="T41" fmla="*/ 29 h 2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29"/>
                <a:gd name="T65" fmla="*/ 12 w 12"/>
                <a:gd name="T66" fmla="*/ 29 h 2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29">
                  <a:moveTo>
                    <a:pt x="0" y="0"/>
                  </a:moveTo>
                  <a:lnTo>
                    <a:pt x="1" y="1"/>
                  </a:lnTo>
                  <a:lnTo>
                    <a:pt x="1" y="3"/>
                  </a:lnTo>
                  <a:lnTo>
                    <a:pt x="2" y="3"/>
                  </a:lnTo>
                  <a:lnTo>
                    <a:pt x="2" y="4"/>
                  </a:lnTo>
                  <a:lnTo>
                    <a:pt x="4" y="4"/>
                  </a:lnTo>
                  <a:lnTo>
                    <a:pt x="4" y="6"/>
                  </a:lnTo>
                  <a:lnTo>
                    <a:pt x="5" y="6"/>
                  </a:lnTo>
                  <a:lnTo>
                    <a:pt x="5" y="8"/>
                  </a:lnTo>
                  <a:lnTo>
                    <a:pt x="6" y="8"/>
                  </a:lnTo>
                  <a:lnTo>
                    <a:pt x="6" y="10"/>
                  </a:lnTo>
                  <a:lnTo>
                    <a:pt x="7" y="10"/>
                  </a:lnTo>
                  <a:lnTo>
                    <a:pt x="7" y="13"/>
                  </a:lnTo>
                  <a:lnTo>
                    <a:pt x="9" y="13"/>
                  </a:lnTo>
                  <a:lnTo>
                    <a:pt x="9" y="15"/>
                  </a:lnTo>
                  <a:lnTo>
                    <a:pt x="10" y="15"/>
                  </a:lnTo>
                  <a:lnTo>
                    <a:pt x="10" y="19"/>
                  </a:lnTo>
                  <a:lnTo>
                    <a:pt x="11" y="19"/>
                  </a:lnTo>
                  <a:lnTo>
                    <a:pt x="11" y="24"/>
                  </a:lnTo>
                  <a:lnTo>
                    <a:pt x="12" y="24"/>
                  </a:lnTo>
                  <a:lnTo>
                    <a:pt x="12" y="29"/>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69" name="Freeform 60">
              <a:extLst>
                <a:ext uri="{FF2B5EF4-FFF2-40B4-BE49-F238E27FC236}">
                  <a16:creationId xmlns:a16="http://schemas.microsoft.com/office/drawing/2014/main" id="{FE9A2B46-F055-6D27-7FCB-3B811B2CED20}"/>
                </a:ext>
              </a:extLst>
            </p:cNvPr>
            <p:cNvSpPr>
              <a:spLocks/>
            </p:cNvSpPr>
            <p:nvPr/>
          </p:nvSpPr>
          <p:spPr bwMode="auto">
            <a:xfrm>
              <a:off x="2939" y="1272"/>
              <a:ext cx="8" cy="23"/>
            </a:xfrm>
            <a:custGeom>
              <a:avLst/>
              <a:gdLst>
                <a:gd name="T0" fmla="*/ 0 w 8"/>
                <a:gd name="T1" fmla="*/ 0 h 23"/>
                <a:gd name="T2" fmla="*/ 0 w 8"/>
                <a:gd name="T3" fmla="*/ 2 h 23"/>
                <a:gd name="T4" fmla="*/ 1 w 8"/>
                <a:gd name="T5" fmla="*/ 2 h 23"/>
                <a:gd name="T6" fmla="*/ 1 w 8"/>
                <a:gd name="T7" fmla="*/ 4 h 23"/>
                <a:gd name="T8" fmla="*/ 2 w 8"/>
                <a:gd name="T9" fmla="*/ 4 h 23"/>
                <a:gd name="T10" fmla="*/ 2 w 8"/>
                <a:gd name="T11" fmla="*/ 5 h 23"/>
                <a:gd name="T12" fmla="*/ 4 w 8"/>
                <a:gd name="T13" fmla="*/ 7 h 23"/>
                <a:gd name="T14" fmla="*/ 4 w 8"/>
                <a:gd name="T15" fmla="*/ 9 h 23"/>
                <a:gd name="T16" fmla="*/ 5 w 8"/>
                <a:gd name="T17" fmla="*/ 9 h 23"/>
                <a:gd name="T18" fmla="*/ 5 w 8"/>
                <a:gd name="T19" fmla="*/ 11 h 23"/>
                <a:gd name="T20" fmla="*/ 6 w 8"/>
                <a:gd name="T21" fmla="*/ 11 h 23"/>
                <a:gd name="T22" fmla="*/ 6 w 8"/>
                <a:gd name="T23" fmla="*/ 15 h 23"/>
                <a:gd name="T24" fmla="*/ 7 w 8"/>
                <a:gd name="T25" fmla="*/ 15 h 23"/>
                <a:gd name="T26" fmla="*/ 7 w 8"/>
                <a:gd name="T27" fmla="*/ 20 h 23"/>
                <a:gd name="T28" fmla="*/ 8 w 8"/>
                <a:gd name="T29" fmla="*/ 20 h 23"/>
                <a:gd name="T30" fmla="*/ 8 w 8"/>
                <a:gd name="T31" fmla="*/ 23 h 2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
                <a:gd name="T49" fmla="*/ 0 h 23"/>
                <a:gd name="T50" fmla="*/ 8 w 8"/>
                <a:gd name="T51" fmla="*/ 23 h 2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 h="23">
                  <a:moveTo>
                    <a:pt x="0" y="0"/>
                  </a:moveTo>
                  <a:lnTo>
                    <a:pt x="0" y="2"/>
                  </a:lnTo>
                  <a:lnTo>
                    <a:pt x="1" y="2"/>
                  </a:lnTo>
                  <a:lnTo>
                    <a:pt x="1" y="4"/>
                  </a:lnTo>
                  <a:lnTo>
                    <a:pt x="2" y="4"/>
                  </a:lnTo>
                  <a:lnTo>
                    <a:pt x="2" y="5"/>
                  </a:lnTo>
                  <a:lnTo>
                    <a:pt x="4" y="7"/>
                  </a:lnTo>
                  <a:lnTo>
                    <a:pt x="4" y="9"/>
                  </a:lnTo>
                  <a:lnTo>
                    <a:pt x="5" y="9"/>
                  </a:lnTo>
                  <a:lnTo>
                    <a:pt x="5" y="11"/>
                  </a:lnTo>
                  <a:lnTo>
                    <a:pt x="6" y="11"/>
                  </a:lnTo>
                  <a:lnTo>
                    <a:pt x="6" y="15"/>
                  </a:lnTo>
                  <a:lnTo>
                    <a:pt x="7" y="15"/>
                  </a:lnTo>
                  <a:lnTo>
                    <a:pt x="7" y="20"/>
                  </a:lnTo>
                  <a:lnTo>
                    <a:pt x="8" y="20"/>
                  </a:lnTo>
                  <a:lnTo>
                    <a:pt x="8" y="23"/>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70" name="Freeform 61">
              <a:extLst>
                <a:ext uri="{FF2B5EF4-FFF2-40B4-BE49-F238E27FC236}">
                  <a16:creationId xmlns:a16="http://schemas.microsoft.com/office/drawing/2014/main" id="{F2A63103-A6D4-53C7-180B-5B988CE6FBB2}"/>
                </a:ext>
              </a:extLst>
            </p:cNvPr>
            <p:cNvSpPr>
              <a:spLocks/>
            </p:cNvSpPr>
            <p:nvPr/>
          </p:nvSpPr>
          <p:spPr bwMode="auto">
            <a:xfrm>
              <a:off x="3056" y="1282"/>
              <a:ext cx="10" cy="20"/>
            </a:xfrm>
            <a:custGeom>
              <a:avLst/>
              <a:gdLst>
                <a:gd name="T0" fmla="*/ 10 w 10"/>
                <a:gd name="T1" fmla="*/ 0 h 20"/>
                <a:gd name="T2" fmla="*/ 9 w 10"/>
                <a:gd name="T3" fmla="*/ 0 h 20"/>
                <a:gd name="T4" fmla="*/ 9 w 10"/>
                <a:gd name="T5" fmla="*/ 1 h 20"/>
                <a:gd name="T6" fmla="*/ 7 w 10"/>
                <a:gd name="T7" fmla="*/ 1 h 20"/>
                <a:gd name="T8" fmla="*/ 7 w 10"/>
                <a:gd name="T9" fmla="*/ 3 h 20"/>
                <a:gd name="T10" fmla="*/ 6 w 10"/>
                <a:gd name="T11" fmla="*/ 3 h 20"/>
                <a:gd name="T12" fmla="*/ 6 w 10"/>
                <a:gd name="T13" fmla="*/ 4 h 20"/>
                <a:gd name="T14" fmla="*/ 5 w 10"/>
                <a:gd name="T15" fmla="*/ 5 h 20"/>
                <a:gd name="T16" fmla="*/ 5 w 10"/>
                <a:gd name="T17" fmla="*/ 6 h 20"/>
                <a:gd name="T18" fmla="*/ 4 w 10"/>
                <a:gd name="T19" fmla="*/ 6 h 20"/>
                <a:gd name="T20" fmla="*/ 4 w 10"/>
                <a:gd name="T21" fmla="*/ 9 h 20"/>
                <a:gd name="T22" fmla="*/ 2 w 10"/>
                <a:gd name="T23" fmla="*/ 9 h 20"/>
                <a:gd name="T24" fmla="*/ 2 w 10"/>
                <a:gd name="T25" fmla="*/ 13 h 20"/>
                <a:gd name="T26" fmla="*/ 1 w 10"/>
                <a:gd name="T27" fmla="*/ 13 h 20"/>
                <a:gd name="T28" fmla="*/ 1 w 10"/>
                <a:gd name="T29" fmla="*/ 16 h 20"/>
                <a:gd name="T30" fmla="*/ 0 w 10"/>
                <a:gd name="T31" fmla="*/ 17 h 20"/>
                <a:gd name="T32" fmla="*/ 0 w 10"/>
                <a:gd name="T33" fmla="*/ 20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
                <a:gd name="T52" fmla="*/ 0 h 20"/>
                <a:gd name="T53" fmla="*/ 10 w 10"/>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 h="20">
                  <a:moveTo>
                    <a:pt x="10" y="0"/>
                  </a:moveTo>
                  <a:lnTo>
                    <a:pt x="9" y="0"/>
                  </a:lnTo>
                  <a:lnTo>
                    <a:pt x="9" y="1"/>
                  </a:lnTo>
                  <a:lnTo>
                    <a:pt x="7" y="1"/>
                  </a:lnTo>
                  <a:lnTo>
                    <a:pt x="7" y="3"/>
                  </a:lnTo>
                  <a:lnTo>
                    <a:pt x="6" y="3"/>
                  </a:lnTo>
                  <a:lnTo>
                    <a:pt x="6" y="4"/>
                  </a:lnTo>
                  <a:lnTo>
                    <a:pt x="5" y="5"/>
                  </a:lnTo>
                  <a:lnTo>
                    <a:pt x="5" y="6"/>
                  </a:lnTo>
                  <a:lnTo>
                    <a:pt x="4" y="6"/>
                  </a:lnTo>
                  <a:lnTo>
                    <a:pt x="4" y="9"/>
                  </a:lnTo>
                  <a:lnTo>
                    <a:pt x="2" y="9"/>
                  </a:lnTo>
                  <a:lnTo>
                    <a:pt x="2" y="13"/>
                  </a:lnTo>
                  <a:lnTo>
                    <a:pt x="1" y="13"/>
                  </a:lnTo>
                  <a:lnTo>
                    <a:pt x="1" y="16"/>
                  </a:lnTo>
                  <a:lnTo>
                    <a:pt x="0" y="17"/>
                  </a:lnTo>
                  <a:lnTo>
                    <a:pt x="0" y="2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71" name="Freeform 62">
              <a:extLst>
                <a:ext uri="{FF2B5EF4-FFF2-40B4-BE49-F238E27FC236}">
                  <a16:creationId xmlns:a16="http://schemas.microsoft.com/office/drawing/2014/main" id="{C9BA0C2F-34F5-B859-F904-6C35C6554FD2}"/>
                </a:ext>
              </a:extLst>
            </p:cNvPr>
            <p:cNvSpPr>
              <a:spLocks/>
            </p:cNvSpPr>
            <p:nvPr/>
          </p:nvSpPr>
          <p:spPr bwMode="auto">
            <a:xfrm>
              <a:off x="3216" y="1272"/>
              <a:ext cx="13" cy="20"/>
            </a:xfrm>
            <a:custGeom>
              <a:avLst/>
              <a:gdLst>
                <a:gd name="T0" fmla="*/ 13 w 13"/>
                <a:gd name="T1" fmla="*/ 0 h 20"/>
                <a:gd name="T2" fmla="*/ 11 w 13"/>
                <a:gd name="T3" fmla="*/ 2 h 20"/>
                <a:gd name="T4" fmla="*/ 10 w 13"/>
                <a:gd name="T5" fmla="*/ 2 h 20"/>
                <a:gd name="T6" fmla="*/ 10 w 13"/>
                <a:gd name="T7" fmla="*/ 3 h 20"/>
                <a:gd name="T8" fmla="*/ 9 w 13"/>
                <a:gd name="T9" fmla="*/ 3 h 20"/>
                <a:gd name="T10" fmla="*/ 9 w 13"/>
                <a:gd name="T11" fmla="*/ 5 h 20"/>
                <a:gd name="T12" fmla="*/ 8 w 13"/>
                <a:gd name="T13" fmla="*/ 5 h 20"/>
                <a:gd name="T14" fmla="*/ 8 w 13"/>
                <a:gd name="T15" fmla="*/ 7 h 20"/>
                <a:gd name="T16" fmla="*/ 6 w 13"/>
                <a:gd name="T17" fmla="*/ 7 h 20"/>
                <a:gd name="T18" fmla="*/ 6 w 13"/>
                <a:gd name="T19" fmla="*/ 8 h 20"/>
                <a:gd name="T20" fmla="*/ 5 w 13"/>
                <a:gd name="T21" fmla="*/ 8 h 20"/>
                <a:gd name="T22" fmla="*/ 5 w 13"/>
                <a:gd name="T23" fmla="*/ 10 h 20"/>
                <a:gd name="T24" fmla="*/ 4 w 13"/>
                <a:gd name="T25" fmla="*/ 10 h 20"/>
                <a:gd name="T26" fmla="*/ 4 w 13"/>
                <a:gd name="T27" fmla="*/ 11 h 20"/>
                <a:gd name="T28" fmla="*/ 3 w 13"/>
                <a:gd name="T29" fmla="*/ 13 h 20"/>
                <a:gd name="T30" fmla="*/ 3 w 13"/>
                <a:gd name="T31" fmla="*/ 15 h 20"/>
                <a:gd name="T32" fmla="*/ 1 w 13"/>
                <a:gd name="T33" fmla="*/ 15 h 20"/>
                <a:gd name="T34" fmla="*/ 1 w 13"/>
                <a:gd name="T35" fmla="*/ 18 h 20"/>
                <a:gd name="T36" fmla="*/ 0 w 13"/>
                <a:gd name="T37" fmla="*/ 19 h 20"/>
                <a:gd name="T38" fmla="*/ 0 w 13"/>
                <a:gd name="T39" fmla="*/ 20 h 2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
                <a:gd name="T61" fmla="*/ 0 h 20"/>
                <a:gd name="T62" fmla="*/ 13 w 13"/>
                <a:gd name="T63" fmla="*/ 20 h 2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 h="20">
                  <a:moveTo>
                    <a:pt x="13" y="0"/>
                  </a:moveTo>
                  <a:lnTo>
                    <a:pt x="11" y="2"/>
                  </a:lnTo>
                  <a:lnTo>
                    <a:pt x="10" y="2"/>
                  </a:lnTo>
                  <a:lnTo>
                    <a:pt x="10" y="3"/>
                  </a:lnTo>
                  <a:lnTo>
                    <a:pt x="9" y="3"/>
                  </a:lnTo>
                  <a:lnTo>
                    <a:pt x="9" y="5"/>
                  </a:lnTo>
                  <a:lnTo>
                    <a:pt x="8" y="5"/>
                  </a:lnTo>
                  <a:lnTo>
                    <a:pt x="8" y="7"/>
                  </a:lnTo>
                  <a:lnTo>
                    <a:pt x="6" y="7"/>
                  </a:lnTo>
                  <a:lnTo>
                    <a:pt x="6" y="8"/>
                  </a:lnTo>
                  <a:lnTo>
                    <a:pt x="5" y="8"/>
                  </a:lnTo>
                  <a:lnTo>
                    <a:pt x="5" y="10"/>
                  </a:lnTo>
                  <a:lnTo>
                    <a:pt x="4" y="10"/>
                  </a:lnTo>
                  <a:lnTo>
                    <a:pt x="4" y="11"/>
                  </a:lnTo>
                  <a:lnTo>
                    <a:pt x="3" y="13"/>
                  </a:lnTo>
                  <a:lnTo>
                    <a:pt x="3" y="15"/>
                  </a:lnTo>
                  <a:lnTo>
                    <a:pt x="1" y="15"/>
                  </a:lnTo>
                  <a:lnTo>
                    <a:pt x="1" y="18"/>
                  </a:lnTo>
                  <a:lnTo>
                    <a:pt x="0" y="19"/>
                  </a:lnTo>
                  <a:lnTo>
                    <a:pt x="0" y="2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72" name="Freeform 63">
              <a:extLst>
                <a:ext uri="{FF2B5EF4-FFF2-40B4-BE49-F238E27FC236}">
                  <a16:creationId xmlns:a16="http://schemas.microsoft.com/office/drawing/2014/main" id="{CBBD9619-BFEE-8DD5-52E2-4E93478DFE3A}"/>
                </a:ext>
              </a:extLst>
            </p:cNvPr>
            <p:cNvSpPr>
              <a:spLocks/>
            </p:cNvSpPr>
            <p:nvPr/>
          </p:nvSpPr>
          <p:spPr bwMode="auto">
            <a:xfrm>
              <a:off x="3337" y="1224"/>
              <a:ext cx="15" cy="29"/>
            </a:xfrm>
            <a:custGeom>
              <a:avLst/>
              <a:gdLst>
                <a:gd name="T0" fmla="*/ 15 w 15"/>
                <a:gd name="T1" fmla="*/ 0 h 29"/>
                <a:gd name="T2" fmla="*/ 14 w 15"/>
                <a:gd name="T3" fmla="*/ 0 h 29"/>
                <a:gd name="T4" fmla="*/ 14 w 15"/>
                <a:gd name="T5" fmla="*/ 2 h 29"/>
                <a:gd name="T6" fmla="*/ 12 w 15"/>
                <a:gd name="T7" fmla="*/ 2 h 29"/>
                <a:gd name="T8" fmla="*/ 12 w 15"/>
                <a:gd name="T9" fmla="*/ 3 h 29"/>
                <a:gd name="T10" fmla="*/ 11 w 15"/>
                <a:gd name="T11" fmla="*/ 3 h 29"/>
                <a:gd name="T12" fmla="*/ 11 w 15"/>
                <a:gd name="T13" fmla="*/ 4 h 29"/>
                <a:gd name="T14" fmla="*/ 10 w 15"/>
                <a:gd name="T15" fmla="*/ 4 h 29"/>
                <a:gd name="T16" fmla="*/ 10 w 15"/>
                <a:gd name="T17" fmla="*/ 5 h 29"/>
                <a:gd name="T18" fmla="*/ 9 w 15"/>
                <a:gd name="T19" fmla="*/ 5 h 29"/>
                <a:gd name="T20" fmla="*/ 9 w 15"/>
                <a:gd name="T21" fmla="*/ 6 h 29"/>
                <a:gd name="T22" fmla="*/ 7 w 15"/>
                <a:gd name="T23" fmla="*/ 6 h 29"/>
                <a:gd name="T24" fmla="*/ 7 w 15"/>
                <a:gd name="T25" fmla="*/ 8 h 29"/>
                <a:gd name="T26" fmla="*/ 6 w 15"/>
                <a:gd name="T27" fmla="*/ 8 h 29"/>
                <a:gd name="T28" fmla="*/ 6 w 15"/>
                <a:gd name="T29" fmla="*/ 9 h 29"/>
                <a:gd name="T30" fmla="*/ 5 w 15"/>
                <a:gd name="T31" fmla="*/ 10 h 29"/>
                <a:gd name="T32" fmla="*/ 5 w 15"/>
                <a:gd name="T33" fmla="*/ 11 h 29"/>
                <a:gd name="T34" fmla="*/ 4 w 15"/>
                <a:gd name="T35" fmla="*/ 11 h 29"/>
                <a:gd name="T36" fmla="*/ 4 w 15"/>
                <a:gd name="T37" fmla="*/ 14 h 29"/>
                <a:gd name="T38" fmla="*/ 3 w 15"/>
                <a:gd name="T39" fmla="*/ 14 h 29"/>
                <a:gd name="T40" fmla="*/ 3 w 15"/>
                <a:gd name="T41" fmla="*/ 16 h 29"/>
                <a:gd name="T42" fmla="*/ 1 w 15"/>
                <a:gd name="T43" fmla="*/ 18 h 29"/>
                <a:gd name="T44" fmla="*/ 1 w 15"/>
                <a:gd name="T45" fmla="*/ 21 h 29"/>
                <a:gd name="T46" fmla="*/ 0 w 15"/>
                <a:gd name="T47" fmla="*/ 21 h 29"/>
                <a:gd name="T48" fmla="*/ 0 w 15"/>
                <a:gd name="T49" fmla="*/ 29 h 2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5"/>
                <a:gd name="T76" fmla="*/ 0 h 29"/>
                <a:gd name="T77" fmla="*/ 15 w 15"/>
                <a:gd name="T78" fmla="*/ 29 h 2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5" h="29">
                  <a:moveTo>
                    <a:pt x="15" y="0"/>
                  </a:moveTo>
                  <a:lnTo>
                    <a:pt x="14" y="0"/>
                  </a:lnTo>
                  <a:lnTo>
                    <a:pt x="14" y="2"/>
                  </a:lnTo>
                  <a:lnTo>
                    <a:pt x="12" y="2"/>
                  </a:lnTo>
                  <a:lnTo>
                    <a:pt x="12" y="3"/>
                  </a:lnTo>
                  <a:lnTo>
                    <a:pt x="11" y="3"/>
                  </a:lnTo>
                  <a:lnTo>
                    <a:pt x="11" y="4"/>
                  </a:lnTo>
                  <a:lnTo>
                    <a:pt x="10" y="4"/>
                  </a:lnTo>
                  <a:lnTo>
                    <a:pt x="10" y="5"/>
                  </a:lnTo>
                  <a:lnTo>
                    <a:pt x="9" y="5"/>
                  </a:lnTo>
                  <a:lnTo>
                    <a:pt x="9" y="6"/>
                  </a:lnTo>
                  <a:lnTo>
                    <a:pt x="7" y="6"/>
                  </a:lnTo>
                  <a:lnTo>
                    <a:pt x="7" y="8"/>
                  </a:lnTo>
                  <a:lnTo>
                    <a:pt x="6" y="8"/>
                  </a:lnTo>
                  <a:lnTo>
                    <a:pt x="6" y="9"/>
                  </a:lnTo>
                  <a:lnTo>
                    <a:pt x="5" y="10"/>
                  </a:lnTo>
                  <a:lnTo>
                    <a:pt x="5" y="11"/>
                  </a:lnTo>
                  <a:lnTo>
                    <a:pt x="4" y="11"/>
                  </a:lnTo>
                  <a:lnTo>
                    <a:pt x="4" y="14"/>
                  </a:lnTo>
                  <a:lnTo>
                    <a:pt x="3" y="14"/>
                  </a:lnTo>
                  <a:lnTo>
                    <a:pt x="3" y="16"/>
                  </a:lnTo>
                  <a:lnTo>
                    <a:pt x="1" y="18"/>
                  </a:lnTo>
                  <a:lnTo>
                    <a:pt x="1" y="21"/>
                  </a:lnTo>
                  <a:lnTo>
                    <a:pt x="0" y="21"/>
                  </a:lnTo>
                  <a:lnTo>
                    <a:pt x="0" y="29"/>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73" name="Freeform 64">
              <a:extLst>
                <a:ext uri="{FF2B5EF4-FFF2-40B4-BE49-F238E27FC236}">
                  <a16:creationId xmlns:a16="http://schemas.microsoft.com/office/drawing/2014/main" id="{D49C7819-48F3-806C-80BF-C0686B985084}"/>
                </a:ext>
              </a:extLst>
            </p:cNvPr>
            <p:cNvSpPr>
              <a:spLocks/>
            </p:cNvSpPr>
            <p:nvPr/>
          </p:nvSpPr>
          <p:spPr bwMode="auto">
            <a:xfrm>
              <a:off x="3451" y="1191"/>
              <a:ext cx="16" cy="26"/>
            </a:xfrm>
            <a:custGeom>
              <a:avLst/>
              <a:gdLst>
                <a:gd name="T0" fmla="*/ 16 w 16"/>
                <a:gd name="T1" fmla="*/ 0 h 26"/>
                <a:gd name="T2" fmla="*/ 14 w 16"/>
                <a:gd name="T3" fmla="*/ 1 h 26"/>
                <a:gd name="T4" fmla="*/ 14 w 16"/>
                <a:gd name="T5" fmla="*/ 3 h 26"/>
                <a:gd name="T6" fmla="*/ 13 w 16"/>
                <a:gd name="T7" fmla="*/ 3 h 26"/>
                <a:gd name="T8" fmla="*/ 13 w 16"/>
                <a:gd name="T9" fmla="*/ 4 h 26"/>
                <a:gd name="T10" fmla="*/ 12 w 16"/>
                <a:gd name="T11" fmla="*/ 4 h 26"/>
                <a:gd name="T12" fmla="*/ 12 w 16"/>
                <a:gd name="T13" fmla="*/ 5 h 26"/>
                <a:gd name="T14" fmla="*/ 11 w 16"/>
                <a:gd name="T15" fmla="*/ 6 h 26"/>
                <a:gd name="T16" fmla="*/ 11 w 16"/>
                <a:gd name="T17" fmla="*/ 7 h 26"/>
                <a:gd name="T18" fmla="*/ 9 w 16"/>
                <a:gd name="T19" fmla="*/ 7 h 26"/>
                <a:gd name="T20" fmla="*/ 9 w 16"/>
                <a:gd name="T21" fmla="*/ 9 h 26"/>
                <a:gd name="T22" fmla="*/ 8 w 16"/>
                <a:gd name="T23" fmla="*/ 9 h 26"/>
                <a:gd name="T24" fmla="*/ 8 w 16"/>
                <a:gd name="T25" fmla="*/ 11 h 26"/>
                <a:gd name="T26" fmla="*/ 7 w 16"/>
                <a:gd name="T27" fmla="*/ 11 h 26"/>
                <a:gd name="T28" fmla="*/ 7 w 16"/>
                <a:gd name="T29" fmla="*/ 12 h 26"/>
                <a:gd name="T30" fmla="*/ 6 w 16"/>
                <a:gd name="T31" fmla="*/ 12 h 26"/>
                <a:gd name="T32" fmla="*/ 6 w 16"/>
                <a:gd name="T33" fmla="*/ 15 h 26"/>
                <a:gd name="T34" fmla="*/ 4 w 16"/>
                <a:gd name="T35" fmla="*/ 15 h 26"/>
                <a:gd name="T36" fmla="*/ 4 w 16"/>
                <a:gd name="T37" fmla="*/ 16 h 26"/>
                <a:gd name="T38" fmla="*/ 3 w 16"/>
                <a:gd name="T39" fmla="*/ 17 h 26"/>
                <a:gd name="T40" fmla="*/ 3 w 16"/>
                <a:gd name="T41" fmla="*/ 19 h 26"/>
                <a:gd name="T42" fmla="*/ 2 w 16"/>
                <a:gd name="T43" fmla="*/ 19 h 26"/>
                <a:gd name="T44" fmla="*/ 2 w 16"/>
                <a:gd name="T45" fmla="*/ 21 h 26"/>
                <a:gd name="T46" fmla="*/ 1 w 16"/>
                <a:gd name="T47" fmla="*/ 22 h 26"/>
                <a:gd name="T48" fmla="*/ 1 w 16"/>
                <a:gd name="T49" fmla="*/ 25 h 26"/>
                <a:gd name="T50" fmla="*/ 0 w 16"/>
                <a:gd name="T51" fmla="*/ 25 h 26"/>
                <a:gd name="T52" fmla="*/ 0 w 16"/>
                <a:gd name="T53" fmla="*/ 26 h 2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
                <a:gd name="T82" fmla="*/ 0 h 26"/>
                <a:gd name="T83" fmla="*/ 16 w 16"/>
                <a:gd name="T84" fmla="*/ 26 h 2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 h="26">
                  <a:moveTo>
                    <a:pt x="16" y="0"/>
                  </a:moveTo>
                  <a:lnTo>
                    <a:pt x="14" y="1"/>
                  </a:lnTo>
                  <a:lnTo>
                    <a:pt x="14" y="3"/>
                  </a:lnTo>
                  <a:lnTo>
                    <a:pt x="13" y="3"/>
                  </a:lnTo>
                  <a:lnTo>
                    <a:pt x="13" y="4"/>
                  </a:lnTo>
                  <a:lnTo>
                    <a:pt x="12" y="4"/>
                  </a:lnTo>
                  <a:lnTo>
                    <a:pt x="12" y="5"/>
                  </a:lnTo>
                  <a:lnTo>
                    <a:pt x="11" y="6"/>
                  </a:lnTo>
                  <a:lnTo>
                    <a:pt x="11" y="7"/>
                  </a:lnTo>
                  <a:lnTo>
                    <a:pt x="9" y="7"/>
                  </a:lnTo>
                  <a:lnTo>
                    <a:pt x="9" y="9"/>
                  </a:lnTo>
                  <a:lnTo>
                    <a:pt x="8" y="9"/>
                  </a:lnTo>
                  <a:lnTo>
                    <a:pt x="8" y="11"/>
                  </a:lnTo>
                  <a:lnTo>
                    <a:pt x="7" y="11"/>
                  </a:lnTo>
                  <a:lnTo>
                    <a:pt x="7" y="12"/>
                  </a:lnTo>
                  <a:lnTo>
                    <a:pt x="6" y="12"/>
                  </a:lnTo>
                  <a:lnTo>
                    <a:pt x="6" y="15"/>
                  </a:lnTo>
                  <a:lnTo>
                    <a:pt x="4" y="15"/>
                  </a:lnTo>
                  <a:lnTo>
                    <a:pt x="4" y="16"/>
                  </a:lnTo>
                  <a:lnTo>
                    <a:pt x="3" y="17"/>
                  </a:lnTo>
                  <a:lnTo>
                    <a:pt x="3" y="19"/>
                  </a:lnTo>
                  <a:lnTo>
                    <a:pt x="2" y="19"/>
                  </a:lnTo>
                  <a:lnTo>
                    <a:pt x="2" y="21"/>
                  </a:lnTo>
                  <a:lnTo>
                    <a:pt x="1" y="22"/>
                  </a:lnTo>
                  <a:lnTo>
                    <a:pt x="1" y="25"/>
                  </a:lnTo>
                  <a:lnTo>
                    <a:pt x="0" y="25"/>
                  </a:lnTo>
                  <a:lnTo>
                    <a:pt x="0" y="26"/>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74" name="Freeform 65">
              <a:extLst>
                <a:ext uri="{FF2B5EF4-FFF2-40B4-BE49-F238E27FC236}">
                  <a16:creationId xmlns:a16="http://schemas.microsoft.com/office/drawing/2014/main" id="{BA7491A1-B5CE-E014-7710-8D72A8E792E1}"/>
                </a:ext>
              </a:extLst>
            </p:cNvPr>
            <p:cNvSpPr>
              <a:spLocks/>
            </p:cNvSpPr>
            <p:nvPr/>
          </p:nvSpPr>
          <p:spPr bwMode="auto">
            <a:xfrm>
              <a:off x="2730" y="1449"/>
              <a:ext cx="41" cy="19"/>
            </a:xfrm>
            <a:custGeom>
              <a:avLst/>
              <a:gdLst>
                <a:gd name="T0" fmla="*/ 0 w 41"/>
                <a:gd name="T1" fmla="*/ 19 h 19"/>
                <a:gd name="T2" fmla="*/ 3 w 41"/>
                <a:gd name="T3" fmla="*/ 19 h 19"/>
                <a:gd name="T4" fmla="*/ 3 w 41"/>
                <a:gd name="T5" fmla="*/ 18 h 19"/>
                <a:gd name="T6" fmla="*/ 8 w 41"/>
                <a:gd name="T7" fmla="*/ 18 h 19"/>
                <a:gd name="T8" fmla="*/ 8 w 41"/>
                <a:gd name="T9" fmla="*/ 17 h 19"/>
                <a:gd name="T10" fmla="*/ 12 w 41"/>
                <a:gd name="T11" fmla="*/ 17 h 19"/>
                <a:gd name="T12" fmla="*/ 12 w 41"/>
                <a:gd name="T13" fmla="*/ 16 h 19"/>
                <a:gd name="T14" fmla="*/ 14 w 41"/>
                <a:gd name="T15" fmla="*/ 16 h 19"/>
                <a:gd name="T16" fmla="*/ 14 w 41"/>
                <a:gd name="T17" fmla="*/ 14 h 19"/>
                <a:gd name="T18" fmla="*/ 18 w 41"/>
                <a:gd name="T19" fmla="*/ 14 h 19"/>
                <a:gd name="T20" fmla="*/ 18 w 41"/>
                <a:gd name="T21" fmla="*/ 13 h 19"/>
                <a:gd name="T22" fmla="*/ 20 w 41"/>
                <a:gd name="T23" fmla="*/ 13 h 19"/>
                <a:gd name="T24" fmla="*/ 20 w 41"/>
                <a:gd name="T25" fmla="*/ 12 h 19"/>
                <a:gd name="T26" fmla="*/ 23 w 41"/>
                <a:gd name="T27" fmla="*/ 12 h 19"/>
                <a:gd name="T28" fmla="*/ 23 w 41"/>
                <a:gd name="T29" fmla="*/ 11 h 19"/>
                <a:gd name="T30" fmla="*/ 25 w 41"/>
                <a:gd name="T31" fmla="*/ 11 h 19"/>
                <a:gd name="T32" fmla="*/ 25 w 41"/>
                <a:gd name="T33" fmla="*/ 9 h 19"/>
                <a:gd name="T34" fmla="*/ 28 w 41"/>
                <a:gd name="T35" fmla="*/ 9 h 19"/>
                <a:gd name="T36" fmla="*/ 28 w 41"/>
                <a:gd name="T37" fmla="*/ 8 h 19"/>
                <a:gd name="T38" fmla="*/ 29 w 41"/>
                <a:gd name="T39" fmla="*/ 8 h 19"/>
                <a:gd name="T40" fmla="*/ 30 w 41"/>
                <a:gd name="T41" fmla="*/ 7 h 19"/>
                <a:gd name="T42" fmla="*/ 31 w 41"/>
                <a:gd name="T43" fmla="*/ 7 h 19"/>
                <a:gd name="T44" fmla="*/ 31 w 41"/>
                <a:gd name="T45" fmla="*/ 6 h 19"/>
                <a:gd name="T46" fmla="*/ 32 w 41"/>
                <a:gd name="T47" fmla="*/ 6 h 19"/>
                <a:gd name="T48" fmla="*/ 34 w 41"/>
                <a:gd name="T49" fmla="*/ 4 h 19"/>
                <a:gd name="T50" fmla="*/ 35 w 41"/>
                <a:gd name="T51" fmla="*/ 4 h 19"/>
                <a:gd name="T52" fmla="*/ 35 w 41"/>
                <a:gd name="T53" fmla="*/ 3 h 19"/>
                <a:gd name="T54" fmla="*/ 36 w 41"/>
                <a:gd name="T55" fmla="*/ 3 h 19"/>
                <a:gd name="T56" fmla="*/ 37 w 41"/>
                <a:gd name="T57" fmla="*/ 2 h 19"/>
                <a:gd name="T58" fmla="*/ 39 w 41"/>
                <a:gd name="T59" fmla="*/ 2 h 19"/>
                <a:gd name="T60" fmla="*/ 39 w 41"/>
                <a:gd name="T61" fmla="*/ 1 h 19"/>
                <a:gd name="T62" fmla="*/ 40 w 41"/>
                <a:gd name="T63" fmla="*/ 1 h 19"/>
                <a:gd name="T64" fmla="*/ 40 w 41"/>
                <a:gd name="T65" fmla="*/ 0 h 19"/>
                <a:gd name="T66" fmla="*/ 41 w 41"/>
                <a:gd name="T67" fmla="*/ 0 h 1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1"/>
                <a:gd name="T103" fmla="*/ 0 h 19"/>
                <a:gd name="T104" fmla="*/ 41 w 41"/>
                <a:gd name="T105" fmla="*/ 19 h 1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1" h="19">
                  <a:moveTo>
                    <a:pt x="0" y="19"/>
                  </a:moveTo>
                  <a:lnTo>
                    <a:pt x="3" y="19"/>
                  </a:lnTo>
                  <a:lnTo>
                    <a:pt x="3" y="18"/>
                  </a:lnTo>
                  <a:lnTo>
                    <a:pt x="8" y="18"/>
                  </a:lnTo>
                  <a:lnTo>
                    <a:pt x="8" y="17"/>
                  </a:lnTo>
                  <a:lnTo>
                    <a:pt x="12" y="17"/>
                  </a:lnTo>
                  <a:lnTo>
                    <a:pt x="12" y="16"/>
                  </a:lnTo>
                  <a:lnTo>
                    <a:pt x="14" y="16"/>
                  </a:lnTo>
                  <a:lnTo>
                    <a:pt x="14" y="14"/>
                  </a:lnTo>
                  <a:lnTo>
                    <a:pt x="18" y="14"/>
                  </a:lnTo>
                  <a:lnTo>
                    <a:pt x="18" y="13"/>
                  </a:lnTo>
                  <a:lnTo>
                    <a:pt x="20" y="13"/>
                  </a:lnTo>
                  <a:lnTo>
                    <a:pt x="20" y="12"/>
                  </a:lnTo>
                  <a:lnTo>
                    <a:pt x="23" y="12"/>
                  </a:lnTo>
                  <a:lnTo>
                    <a:pt x="23" y="11"/>
                  </a:lnTo>
                  <a:lnTo>
                    <a:pt x="25" y="11"/>
                  </a:lnTo>
                  <a:lnTo>
                    <a:pt x="25" y="9"/>
                  </a:lnTo>
                  <a:lnTo>
                    <a:pt x="28" y="9"/>
                  </a:lnTo>
                  <a:lnTo>
                    <a:pt x="28" y="8"/>
                  </a:lnTo>
                  <a:lnTo>
                    <a:pt x="29" y="8"/>
                  </a:lnTo>
                  <a:lnTo>
                    <a:pt x="30" y="7"/>
                  </a:lnTo>
                  <a:lnTo>
                    <a:pt x="31" y="7"/>
                  </a:lnTo>
                  <a:lnTo>
                    <a:pt x="31" y="6"/>
                  </a:lnTo>
                  <a:lnTo>
                    <a:pt x="32" y="6"/>
                  </a:lnTo>
                  <a:lnTo>
                    <a:pt x="34" y="4"/>
                  </a:lnTo>
                  <a:lnTo>
                    <a:pt x="35" y="4"/>
                  </a:lnTo>
                  <a:lnTo>
                    <a:pt x="35" y="3"/>
                  </a:lnTo>
                  <a:lnTo>
                    <a:pt x="36" y="3"/>
                  </a:lnTo>
                  <a:lnTo>
                    <a:pt x="37" y="2"/>
                  </a:lnTo>
                  <a:lnTo>
                    <a:pt x="39" y="2"/>
                  </a:lnTo>
                  <a:lnTo>
                    <a:pt x="39" y="1"/>
                  </a:lnTo>
                  <a:lnTo>
                    <a:pt x="40" y="1"/>
                  </a:lnTo>
                  <a:lnTo>
                    <a:pt x="40" y="0"/>
                  </a:lnTo>
                  <a:lnTo>
                    <a:pt x="41"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75" name="Freeform 66">
              <a:extLst>
                <a:ext uri="{FF2B5EF4-FFF2-40B4-BE49-F238E27FC236}">
                  <a16:creationId xmlns:a16="http://schemas.microsoft.com/office/drawing/2014/main" id="{9D4E874A-1D2E-8769-DDDB-38E8B3E8ED77}"/>
                </a:ext>
              </a:extLst>
            </p:cNvPr>
            <p:cNvSpPr>
              <a:spLocks/>
            </p:cNvSpPr>
            <p:nvPr/>
          </p:nvSpPr>
          <p:spPr bwMode="auto">
            <a:xfrm>
              <a:off x="2844" y="1494"/>
              <a:ext cx="28" cy="14"/>
            </a:xfrm>
            <a:custGeom>
              <a:avLst/>
              <a:gdLst>
                <a:gd name="T0" fmla="*/ 0 w 28"/>
                <a:gd name="T1" fmla="*/ 14 h 14"/>
                <a:gd name="T2" fmla="*/ 4 w 28"/>
                <a:gd name="T3" fmla="*/ 14 h 14"/>
                <a:gd name="T4" fmla="*/ 4 w 28"/>
                <a:gd name="T5" fmla="*/ 12 h 14"/>
                <a:gd name="T6" fmla="*/ 10 w 28"/>
                <a:gd name="T7" fmla="*/ 12 h 14"/>
                <a:gd name="T8" fmla="*/ 10 w 28"/>
                <a:gd name="T9" fmla="*/ 11 h 14"/>
                <a:gd name="T10" fmla="*/ 13 w 28"/>
                <a:gd name="T11" fmla="*/ 11 h 14"/>
                <a:gd name="T12" fmla="*/ 13 w 28"/>
                <a:gd name="T13" fmla="*/ 10 h 14"/>
                <a:gd name="T14" fmla="*/ 17 w 28"/>
                <a:gd name="T15" fmla="*/ 10 h 14"/>
                <a:gd name="T16" fmla="*/ 17 w 28"/>
                <a:gd name="T17" fmla="*/ 9 h 14"/>
                <a:gd name="T18" fmla="*/ 20 w 28"/>
                <a:gd name="T19" fmla="*/ 9 h 14"/>
                <a:gd name="T20" fmla="*/ 20 w 28"/>
                <a:gd name="T21" fmla="*/ 7 h 14"/>
                <a:gd name="T22" fmla="*/ 22 w 28"/>
                <a:gd name="T23" fmla="*/ 7 h 14"/>
                <a:gd name="T24" fmla="*/ 22 w 28"/>
                <a:gd name="T25" fmla="*/ 6 h 14"/>
                <a:gd name="T26" fmla="*/ 23 w 28"/>
                <a:gd name="T27" fmla="*/ 6 h 14"/>
                <a:gd name="T28" fmla="*/ 23 w 28"/>
                <a:gd name="T29" fmla="*/ 5 h 14"/>
                <a:gd name="T30" fmla="*/ 25 w 28"/>
                <a:gd name="T31" fmla="*/ 5 h 14"/>
                <a:gd name="T32" fmla="*/ 25 w 28"/>
                <a:gd name="T33" fmla="*/ 4 h 14"/>
                <a:gd name="T34" fmla="*/ 26 w 28"/>
                <a:gd name="T35" fmla="*/ 4 h 14"/>
                <a:gd name="T36" fmla="*/ 26 w 28"/>
                <a:gd name="T37" fmla="*/ 3 h 14"/>
                <a:gd name="T38" fmla="*/ 27 w 28"/>
                <a:gd name="T39" fmla="*/ 3 h 14"/>
                <a:gd name="T40" fmla="*/ 27 w 28"/>
                <a:gd name="T41" fmla="*/ 1 h 14"/>
                <a:gd name="T42" fmla="*/ 28 w 28"/>
                <a:gd name="T43" fmla="*/ 1 h 14"/>
                <a:gd name="T44" fmla="*/ 28 w 28"/>
                <a:gd name="T45" fmla="*/ 0 h 1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8"/>
                <a:gd name="T70" fmla="*/ 0 h 14"/>
                <a:gd name="T71" fmla="*/ 28 w 28"/>
                <a:gd name="T72" fmla="*/ 14 h 1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8" h="14">
                  <a:moveTo>
                    <a:pt x="0" y="14"/>
                  </a:moveTo>
                  <a:lnTo>
                    <a:pt x="4" y="14"/>
                  </a:lnTo>
                  <a:lnTo>
                    <a:pt x="4" y="12"/>
                  </a:lnTo>
                  <a:lnTo>
                    <a:pt x="10" y="12"/>
                  </a:lnTo>
                  <a:lnTo>
                    <a:pt x="10" y="11"/>
                  </a:lnTo>
                  <a:lnTo>
                    <a:pt x="13" y="11"/>
                  </a:lnTo>
                  <a:lnTo>
                    <a:pt x="13" y="10"/>
                  </a:lnTo>
                  <a:lnTo>
                    <a:pt x="17" y="10"/>
                  </a:lnTo>
                  <a:lnTo>
                    <a:pt x="17" y="9"/>
                  </a:lnTo>
                  <a:lnTo>
                    <a:pt x="20" y="9"/>
                  </a:lnTo>
                  <a:lnTo>
                    <a:pt x="20" y="7"/>
                  </a:lnTo>
                  <a:lnTo>
                    <a:pt x="22" y="7"/>
                  </a:lnTo>
                  <a:lnTo>
                    <a:pt x="22" y="6"/>
                  </a:lnTo>
                  <a:lnTo>
                    <a:pt x="23" y="6"/>
                  </a:lnTo>
                  <a:lnTo>
                    <a:pt x="23" y="5"/>
                  </a:lnTo>
                  <a:lnTo>
                    <a:pt x="25" y="5"/>
                  </a:lnTo>
                  <a:lnTo>
                    <a:pt x="25" y="4"/>
                  </a:lnTo>
                  <a:lnTo>
                    <a:pt x="26" y="4"/>
                  </a:lnTo>
                  <a:lnTo>
                    <a:pt x="26" y="3"/>
                  </a:lnTo>
                  <a:lnTo>
                    <a:pt x="27" y="3"/>
                  </a:lnTo>
                  <a:lnTo>
                    <a:pt x="27" y="1"/>
                  </a:lnTo>
                  <a:lnTo>
                    <a:pt x="28" y="1"/>
                  </a:lnTo>
                  <a:lnTo>
                    <a:pt x="28"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76" name="Freeform 67">
              <a:extLst>
                <a:ext uri="{FF2B5EF4-FFF2-40B4-BE49-F238E27FC236}">
                  <a16:creationId xmlns:a16="http://schemas.microsoft.com/office/drawing/2014/main" id="{212F6D68-92F2-0812-88A1-6FBC60F72233}"/>
                </a:ext>
              </a:extLst>
            </p:cNvPr>
            <p:cNvSpPr>
              <a:spLocks/>
            </p:cNvSpPr>
            <p:nvPr/>
          </p:nvSpPr>
          <p:spPr bwMode="auto">
            <a:xfrm>
              <a:off x="2978" y="1492"/>
              <a:ext cx="29" cy="28"/>
            </a:xfrm>
            <a:custGeom>
              <a:avLst/>
              <a:gdLst>
                <a:gd name="T0" fmla="*/ 0 w 29"/>
                <a:gd name="T1" fmla="*/ 28 h 28"/>
                <a:gd name="T2" fmla="*/ 2 w 29"/>
                <a:gd name="T3" fmla="*/ 28 h 28"/>
                <a:gd name="T4" fmla="*/ 2 w 29"/>
                <a:gd name="T5" fmla="*/ 27 h 28"/>
                <a:gd name="T6" fmla="*/ 3 w 29"/>
                <a:gd name="T7" fmla="*/ 27 h 28"/>
                <a:gd name="T8" fmla="*/ 4 w 29"/>
                <a:gd name="T9" fmla="*/ 26 h 28"/>
                <a:gd name="T10" fmla="*/ 5 w 29"/>
                <a:gd name="T11" fmla="*/ 26 h 28"/>
                <a:gd name="T12" fmla="*/ 5 w 29"/>
                <a:gd name="T13" fmla="*/ 24 h 28"/>
                <a:gd name="T14" fmla="*/ 8 w 29"/>
                <a:gd name="T15" fmla="*/ 24 h 28"/>
                <a:gd name="T16" fmla="*/ 8 w 29"/>
                <a:gd name="T17" fmla="*/ 23 h 28"/>
                <a:gd name="T18" fmla="*/ 9 w 29"/>
                <a:gd name="T19" fmla="*/ 23 h 28"/>
                <a:gd name="T20" fmla="*/ 9 w 29"/>
                <a:gd name="T21" fmla="*/ 22 h 28"/>
                <a:gd name="T22" fmla="*/ 10 w 29"/>
                <a:gd name="T23" fmla="*/ 22 h 28"/>
                <a:gd name="T24" fmla="*/ 11 w 29"/>
                <a:gd name="T25" fmla="*/ 21 h 28"/>
                <a:gd name="T26" fmla="*/ 13 w 29"/>
                <a:gd name="T27" fmla="*/ 21 h 28"/>
                <a:gd name="T28" fmla="*/ 13 w 29"/>
                <a:gd name="T29" fmla="*/ 19 h 28"/>
                <a:gd name="T30" fmla="*/ 14 w 29"/>
                <a:gd name="T31" fmla="*/ 19 h 28"/>
                <a:gd name="T32" fmla="*/ 14 w 29"/>
                <a:gd name="T33" fmla="*/ 18 h 28"/>
                <a:gd name="T34" fmla="*/ 15 w 29"/>
                <a:gd name="T35" fmla="*/ 18 h 28"/>
                <a:gd name="T36" fmla="*/ 15 w 29"/>
                <a:gd name="T37" fmla="*/ 17 h 28"/>
                <a:gd name="T38" fmla="*/ 16 w 29"/>
                <a:gd name="T39" fmla="*/ 17 h 28"/>
                <a:gd name="T40" fmla="*/ 19 w 29"/>
                <a:gd name="T41" fmla="*/ 14 h 28"/>
                <a:gd name="T42" fmla="*/ 21 w 29"/>
                <a:gd name="T43" fmla="*/ 12 h 28"/>
                <a:gd name="T44" fmla="*/ 22 w 29"/>
                <a:gd name="T45" fmla="*/ 11 h 28"/>
                <a:gd name="T46" fmla="*/ 22 w 29"/>
                <a:gd name="T47" fmla="*/ 9 h 28"/>
                <a:gd name="T48" fmla="*/ 24 w 29"/>
                <a:gd name="T49" fmla="*/ 9 h 28"/>
                <a:gd name="T50" fmla="*/ 24 w 29"/>
                <a:gd name="T51" fmla="*/ 8 h 28"/>
                <a:gd name="T52" fmla="*/ 25 w 29"/>
                <a:gd name="T53" fmla="*/ 7 h 28"/>
                <a:gd name="T54" fmla="*/ 25 w 29"/>
                <a:gd name="T55" fmla="*/ 6 h 28"/>
                <a:gd name="T56" fmla="*/ 26 w 29"/>
                <a:gd name="T57" fmla="*/ 6 h 28"/>
                <a:gd name="T58" fmla="*/ 26 w 29"/>
                <a:gd name="T59" fmla="*/ 5 h 28"/>
                <a:gd name="T60" fmla="*/ 27 w 29"/>
                <a:gd name="T61" fmla="*/ 3 h 28"/>
                <a:gd name="T62" fmla="*/ 27 w 29"/>
                <a:gd name="T63" fmla="*/ 1 h 28"/>
                <a:gd name="T64" fmla="*/ 29 w 29"/>
                <a:gd name="T65" fmla="*/ 1 h 28"/>
                <a:gd name="T66" fmla="*/ 29 w 29"/>
                <a:gd name="T67" fmla="*/ 0 h 2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9"/>
                <a:gd name="T103" fmla="*/ 0 h 28"/>
                <a:gd name="T104" fmla="*/ 29 w 29"/>
                <a:gd name="T105" fmla="*/ 28 h 2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9" h="28">
                  <a:moveTo>
                    <a:pt x="0" y="28"/>
                  </a:moveTo>
                  <a:lnTo>
                    <a:pt x="2" y="28"/>
                  </a:lnTo>
                  <a:lnTo>
                    <a:pt x="2" y="27"/>
                  </a:lnTo>
                  <a:lnTo>
                    <a:pt x="3" y="27"/>
                  </a:lnTo>
                  <a:lnTo>
                    <a:pt x="4" y="26"/>
                  </a:lnTo>
                  <a:lnTo>
                    <a:pt x="5" y="26"/>
                  </a:lnTo>
                  <a:lnTo>
                    <a:pt x="5" y="24"/>
                  </a:lnTo>
                  <a:lnTo>
                    <a:pt x="8" y="24"/>
                  </a:lnTo>
                  <a:lnTo>
                    <a:pt x="8" y="23"/>
                  </a:lnTo>
                  <a:lnTo>
                    <a:pt x="9" y="23"/>
                  </a:lnTo>
                  <a:lnTo>
                    <a:pt x="9" y="22"/>
                  </a:lnTo>
                  <a:lnTo>
                    <a:pt x="10" y="22"/>
                  </a:lnTo>
                  <a:lnTo>
                    <a:pt x="11" y="21"/>
                  </a:lnTo>
                  <a:lnTo>
                    <a:pt x="13" y="21"/>
                  </a:lnTo>
                  <a:lnTo>
                    <a:pt x="13" y="19"/>
                  </a:lnTo>
                  <a:lnTo>
                    <a:pt x="14" y="19"/>
                  </a:lnTo>
                  <a:lnTo>
                    <a:pt x="14" y="18"/>
                  </a:lnTo>
                  <a:lnTo>
                    <a:pt x="15" y="18"/>
                  </a:lnTo>
                  <a:lnTo>
                    <a:pt x="15" y="17"/>
                  </a:lnTo>
                  <a:lnTo>
                    <a:pt x="16" y="17"/>
                  </a:lnTo>
                  <a:lnTo>
                    <a:pt x="19" y="14"/>
                  </a:lnTo>
                  <a:lnTo>
                    <a:pt x="21" y="12"/>
                  </a:lnTo>
                  <a:lnTo>
                    <a:pt x="22" y="11"/>
                  </a:lnTo>
                  <a:lnTo>
                    <a:pt x="22" y="9"/>
                  </a:lnTo>
                  <a:lnTo>
                    <a:pt x="24" y="9"/>
                  </a:lnTo>
                  <a:lnTo>
                    <a:pt x="24" y="8"/>
                  </a:lnTo>
                  <a:lnTo>
                    <a:pt x="25" y="7"/>
                  </a:lnTo>
                  <a:lnTo>
                    <a:pt x="25" y="6"/>
                  </a:lnTo>
                  <a:lnTo>
                    <a:pt x="26" y="6"/>
                  </a:lnTo>
                  <a:lnTo>
                    <a:pt x="26" y="5"/>
                  </a:lnTo>
                  <a:lnTo>
                    <a:pt x="27" y="3"/>
                  </a:lnTo>
                  <a:lnTo>
                    <a:pt x="27" y="1"/>
                  </a:lnTo>
                  <a:lnTo>
                    <a:pt x="29" y="1"/>
                  </a:lnTo>
                  <a:lnTo>
                    <a:pt x="29"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77" name="Freeform 68">
              <a:extLst>
                <a:ext uri="{FF2B5EF4-FFF2-40B4-BE49-F238E27FC236}">
                  <a16:creationId xmlns:a16="http://schemas.microsoft.com/office/drawing/2014/main" id="{2D2B89B4-F14B-7291-79BE-4AC84BC21B1A}"/>
                </a:ext>
              </a:extLst>
            </p:cNvPr>
            <p:cNvSpPr>
              <a:spLocks/>
            </p:cNvSpPr>
            <p:nvPr/>
          </p:nvSpPr>
          <p:spPr bwMode="auto">
            <a:xfrm>
              <a:off x="3111" y="1494"/>
              <a:ext cx="19" cy="26"/>
            </a:xfrm>
            <a:custGeom>
              <a:avLst/>
              <a:gdLst>
                <a:gd name="T0" fmla="*/ 0 w 19"/>
                <a:gd name="T1" fmla="*/ 26 h 26"/>
                <a:gd name="T2" fmla="*/ 2 w 19"/>
                <a:gd name="T3" fmla="*/ 26 h 26"/>
                <a:gd name="T4" fmla="*/ 2 w 19"/>
                <a:gd name="T5" fmla="*/ 25 h 26"/>
                <a:gd name="T6" fmla="*/ 4 w 19"/>
                <a:gd name="T7" fmla="*/ 25 h 26"/>
                <a:gd name="T8" fmla="*/ 4 w 19"/>
                <a:gd name="T9" fmla="*/ 24 h 26"/>
                <a:gd name="T10" fmla="*/ 5 w 19"/>
                <a:gd name="T11" fmla="*/ 24 h 26"/>
                <a:gd name="T12" fmla="*/ 5 w 19"/>
                <a:gd name="T13" fmla="*/ 22 h 26"/>
                <a:gd name="T14" fmla="*/ 8 w 19"/>
                <a:gd name="T15" fmla="*/ 22 h 26"/>
                <a:gd name="T16" fmla="*/ 8 w 19"/>
                <a:gd name="T17" fmla="*/ 21 h 26"/>
                <a:gd name="T18" fmla="*/ 9 w 19"/>
                <a:gd name="T19" fmla="*/ 21 h 26"/>
                <a:gd name="T20" fmla="*/ 9 w 19"/>
                <a:gd name="T21" fmla="*/ 20 h 26"/>
                <a:gd name="T22" fmla="*/ 10 w 19"/>
                <a:gd name="T23" fmla="*/ 20 h 26"/>
                <a:gd name="T24" fmla="*/ 10 w 19"/>
                <a:gd name="T25" fmla="*/ 19 h 26"/>
                <a:gd name="T26" fmla="*/ 12 w 19"/>
                <a:gd name="T27" fmla="*/ 19 h 26"/>
                <a:gd name="T28" fmla="*/ 12 w 19"/>
                <a:gd name="T29" fmla="*/ 17 h 26"/>
                <a:gd name="T30" fmla="*/ 13 w 19"/>
                <a:gd name="T31" fmla="*/ 17 h 26"/>
                <a:gd name="T32" fmla="*/ 13 w 19"/>
                <a:gd name="T33" fmla="*/ 15 h 26"/>
                <a:gd name="T34" fmla="*/ 14 w 19"/>
                <a:gd name="T35" fmla="*/ 15 h 26"/>
                <a:gd name="T36" fmla="*/ 14 w 19"/>
                <a:gd name="T37" fmla="*/ 14 h 26"/>
                <a:gd name="T38" fmla="*/ 15 w 19"/>
                <a:gd name="T39" fmla="*/ 12 h 26"/>
                <a:gd name="T40" fmla="*/ 15 w 19"/>
                <a:gd name="T41" fmla="*/ 11 h 26"/>
                <a:gd name="T42" fmla="*/ 16 w 19"/>
                <a:gd name="T43" fmla="*/ 11 h 26"/>
                <a:gd name="T44" fmla="*/ 16 w 19"/>
                <a:gd name="T45" fmla="*/ 7 h 26"/>
                <a:gd name="T46" fmla="*/ 18 w 19"/>
                <a:gd name="T47" fmla="*/ 7 h 26"/>
                <a:gd name="T48" fmla="*/ 18 w 19"/>
                <a:gd name="T49" fmla="*/ 4 h 26"/>
                <a:gd name="T50" fmla="*/ 19 w 19"/>
                <a:gd name="T51" fmla="*/ 3 h 26"/>
                <a:gd name="T52" fmla="*/ 19 w 19"/>
                <a:gd name="T53" fmla="*/ 0 h 2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9"/>
                <a:gd name="T82" fmla="*/ 0 h 26"/>
                <a:gd name="T83" fmla="*/ 19 w 19"/>
                <a:gd name="T84" fmla="*/ 26 h 2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9" h="26">
                  <a:moveTo>
                    <a:pt x="0" y="26"/>
                  </a:moveTo>
                  <a:lnTo>
                    <a:pt x="2" y="26"/>
                  </a:lnTo>
                  <a:lnTo>
                    <a:pt x="2" y="25"/>
                  </a:lnTo>
                  <a:lnTo>
                    <a:pt x="4" y="25"/>
                  </a:lnTo>
                  <a:lnTo>
                    <a:pt x="4" y="24"/>
                  </a:lnTo>
                  <a:lnTo>
                    <a:pt x="5" y="24"/>
                  </a:lnTo>
                  <a:lnTo>
                    <a:pt x="5" y="22"/>
                  </a:lnTo>
                  <a:lnTo>
                    <a:pt x="8" y="22"/>
                  </a:lnTo>
                  <a:lnTo>
                    <a:pt x="8" y="21"/>
                  </a:lnTo>
                  <a:lnTo>
                    <a:pt x="9" y="21"/>
                  </a:lnTo>
                  <a:lnTo>
                    <a:pt x="9" y="20"/>
                  </a:lnTo>
                  <a:lnTo>
                    <a:pt x="10" y="20"/>
                  </a:lnTo>
                  <a:lnTo>
                    <a:pt x="10" y="19"/>
                  </a:lnTo>
                  <a:lnTo>
                    <a:pt x="12" y="19"/>
                  </a:lnTo>
                  <a:lnTo>
                    <a:pt x="12" y="17"/>
                  </a:lnTo>
                  <a:lnTo>
                    <a:pt x="13" y="17"/>
                  </a:lnTo>
                  <a:lnTo>
                    <a:pt x="13" y="15"/>
                  </a:lnTo>
                  <a:lnTo>
                    <a:pt x="14" y="15"/>
                  </a:lnTo>
                  <a:lnTo>
                    <a:pt x="14" y="14"/>
                  </a:lnTo>
                  <a:lnTo>
                    <a:pt x="15" y="12"/>
                  </a:lnTo>
                  <a:lnTo>
                    <a:pt x="15" y="11"/>
                  </a:lnTo>
                  <a:lnTo>
                    <a:pt x="16" y="11"/>
                  </a:lnTo>
                  <a:lnTo>
                    <a:pt x="16" y="7"/>
                  </a:lnTo>
                  <a:lnTo>
                    <a:pt x="18" y="7"/>
                  </a:lnTo>
                  <a:lnTo>
                    <a:pt x="18" y="4"/>
                  </a:lnTo>
                  <a:lnTo>
                    <a:pt x="19" y="3"/>
                  </a:lnTo>
                  <a:lnTo>
                    <a:pt x="19"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78" name="Freeform 69">
              <a:extLst>
                <a:ext uri="{FF2B5EF4-FFF2-40B4-BE49-F238E27FC236}">
                  <a16:creationId xmlns:a16="http://schemas.microsoft.com/office/drawing/2014/main" id="{A7E9EC63-8113-B67A-F830-CC9109CE0141}"/>
                </a:ext>
              </a:extLst>
            </p:cNvPr>
            <p:cNvSpPr>
              <a:spLocks/>
            </p:cNvSpPr>
            <p:nvPr/>
          </p:nvSpPr>
          <p:spPr bwMode="auto">
            <a:xfrm>
              <a:off x="3258" y="1472"/>
              <a:ext cx="32" cy="18"/>
            </a:xfrm>
            <a:custGeom>
              <a:avLst/>
              <a:gdLst>
                <a:gd name="T0" fmla="*/ 32 w 32"/>
                <a:gd name="T1" fmla="*/ 18 h 18"/>
                <a:gd name="T2" fmla="*/ 30 w 32"/>
                <a:gd name="T3" fmla="*/ 18 h 18"/>
                <a:gd name="T4" fmla="*/ 30 w 32"/>
                <a:gd name="T5" fmla="*/ 17 h 18"/>
                <a:gd name="T6" fmla="*/ 26 w 32"/>
                <a:gd name="T7" fmla="*/ 17 h 18"/>
                <a:gd name="T8" fmla="*/ 25 w 32"/>
                <a:gd name="T9" fmla="*/ 16 h 18"/>
                <a:gd name="T10" fmla="*/ 22 w 32"/>
                <a:gd name="T11" fmla="*/ 16 h 18"/>
                <a:gd name="T12" fmla="*/ 21 w 32"/>
                <a:gd name="T13" fmla="*/ 15 h 18"/>
                <a:gd name="T14" fmla="*/ 19 w 32"/>
                <a:gd name="T15" fmla="*/ 15 h 18"/>
                <a:gd name="T16" fmla="*/ 19 w 32"/>
                <a:gd name="T17" fmla="*/ 13 h 18"/>
                <a:gd name="T18" fmla="*/ 16 w 32"/>
                <a:gd name="T19" fmla="*/ 13 h 18"/>
                <a:gd name="T20" fmla="*/ 16 w 32"/>
                <a:gd name="T21" fmla="*/ 12 h 18"/>
                <a:gd name="T22" fmla="*/ 14 w 32"/>
                <a:gd name="T23" fmla="*/ 12 h 18"/>
                <a:gd name="T24" fmla="*/ 14 w 32"/>
                <a:gd name="T25" fmla="*/ 11 h 18"/>
                <a:gd name="T26" fmla="*/ 11 w 32"/>
                <a:gd name="T27" fmla="*/ 11 h 18"/>
                <a:gd name="T28" fmla="*/ 11 w 32"/>
                <a:gd name="T29" fmla="*/ 10 h 18"/>
                <a:gd name="T30" fmla="*/ 10 w 32"/>
                <a:gd name="T31" fmla="*/ 10 h 18"/>
                <a:gd name="T32" fmla="*/ 10 w 32"/>
                <a:gd name="T33" fmla="*/ 9 h 18"/>
                <a:gd name="T34" fmla="*/ 8 w 32"/>
                <a:gd name="T35" fmla="*/ 9 h 18"/>
                <a:gd name="T36" fmla="*/ 8 w 32"/>
                <a:gd name="T37" fmla="*/ 7 h 18"/>
                <a:gd name="T38" fmla="*/ 6 w 32"/>
                <a:gd name="T39" fmla="*/ 7 h 18"/>
                <a:gd name="T40" fmla="*/ 6 w 32"/>
                <a:gd name="T41" fmla="*/ 6 h 18"/>
                <a:gd name="T42" fmla="*/ 5 w 32"/>
                <a:gd name="T43" fmla="*/ 6 h 18"/>
                <a:gd name="T44" fmla="*/ 5 w 32"/>
                <a:gd name="T45" fmla="*/ 5 h 18"/>
                <a:gd name="T46" fmla="*/ 4 w 32"/>
                <a:gd name="T47" fmla="*/ 5 h 18"/>
                <a:gd name="T48" fmla="*/ 4 w 32"/>
                <a:gd name="T49" fmla="*/ 4 h 18"/>
                <a:gd name="T50" fmla="*/ 3 w 32"/>
                <a:gd name="T51" fmla="*/ 4 h 18"/>
                <a:gd name="T52" fmla="*/ 3 w 32"/>
                <a:gd name="T53" fmla="*/ 2 h 18"/>
                <a:gd name="T54" fmla="*/ 1 w 32"/>
                <a:gd name="T55" fmla="*/ 2 h 18"/>
                <a:gd name="T56" fmla="*/ 1 w 32"/>
                <a:gd name="T57" fmla="*/ 1 h 18"/>
                <a:gd name="T58" fmla="*/ 0 w 32"/>
                <a:gd name="T59" fmla="*/ 1 h 18"/>
                <a:gd name="T60" fmla="*/ 0 w 32"/>
                <a:gd name="T61" fmla="*/ 0 h 1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2"/>
                <a:gd name="T94" fmla="*/ 0 h 18"/>
                <a:gd name="T95" fmla="*/ 32 w 32"/>
                <a:gd name="T96" fmla="*/ 18 h 1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2" h="18">
                  <a:moveTo>
                    <a:pt x="32" y="18"/>
                  </a:moveTo>
                  <a:lnTo>
                    <a:pt x="30" y="18"/>
                  </a:lnTo>
                  <a:lnTo>
                    <a:pt x="30" y="17"/>
                  </a:lnTo>
                  <a:lnTo>
                    <a:pt x="26" y="17"/>
                  </a:lnTo>
                  <a:lnTo>
                    <a:pt x="25" y="16"/>
                  </a:lnTo>
                  <a:lnTo>
                    <a:pt x="22" y="16"/>
                  </a:lnTo>
                  <a:lnTo>
                    <a:pt x="21" y="15"/>
                  </a:lnTo>
                  <a:lnTo>
                    <a:pt x="19" y="15"/>
                  </a:lnTo>
                  <a:lnTo>
                    <a:pt x="19" y="13"/>
                  </a:lnTo>
                  <a:lnTo>
                    <a:pt x="16" y="13"/>
                  </a:lnTo>
                  <a:lnTo>
                    <a:pt x="16" y="12"/>
                  </a:lnTo>
                  <a:lnTo>
                    <a:pt x="14" y="12"/>
                  </a:lnTo>
                  <a:lnTo>
                    <a:pt x="14" y="11"/>
                  </a:lnTo>
                  <a:lnTo>
                    <a:pt x="11" y="11"/>
                  </a:lnTo>
                  <a:lnTo>
                    <a:pt x="11" y="10"/>
                  </a:lnTo>
                  <a:lnTo>
                    <a:pt x="10" y="10"/>
                  </a:lnTo>
                  <a:lnTo>
                    <a:pt x="10" y="9"/>
                  </a:lnTo>
                  <a:lnTo>
                    <a:pt x="8" y="9"/>
                  </a:lnTo>
                  <a:lnTo>
                    <a:pt x="8" y="7"/>
                  </a:lnTo>
                  <a:lnTo>
                    <a:pt x="6" y="7"/>
                  </a:lnTo>
                  <a:lnTo>
                    <a:pt x="6" y="6"/>
                  </a:lnTo>
                  <a:lnTo>
                    <a:pt x="5" y="6"/>
                  </a:lnTo>
                  <a:lnTo>
                    <a:pt x="5" y="5"/>
                  </a:lnTo>
                  <a:lnTo>
                    <a:pt x="4" y="5"/>
                  </a:lnTo>
                  <a:lnTo>
                    <a:pt x="4" y="4"/>
                  </a:lnTo>
                  <a:lnTo>
                    <a:pt x="3" y="4"/>
                  </a:lnTo>
                  <a:lnTo>
                    <a:pt x="3" y="2"/>
                  </a:lnTo>
                  <a:lnTo>
                    <a:pt x="1" y="2"/>
                  </a:lnTo>
                  <a:lnTo>
                    <a:pt x="1" y="1"/>
                  </a:lnTo>
                  <a:lnTo>
                    <a:pt x="0" y="1"/>
                  </a:lnTo>
                  <a:lnTo>
                    <a:pt x="0"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79" name="Freeform 70">
              <a:extLst>
                <a:ext uri="{FF2B5EF4-FFF2-40B4-BE49-F238E27FC236}">
                  <a16:creationId xmlns:a16="http://schemas.microsoft.com/office/drawing/2014/main" id="{8997DBC9-74D4-52ED-AEAA-5F8F828E0450}"/>
                </a:ext>
              </a:extLst>
            </p:cNvPr>
            <p:cNvSpPr>
              <a:spLocks/>
            </p:cNvSpPr>
            <p:nvPr/>
          </p:nvSpPr>
          <p:spPr bwMode="auto">
            <a:xfrm>
              <a:off x="3411" y="1433"/>
              <a:ext cx="26" cy="12"/>
            </a:xfrm>
            <a:custGeom>
              <a:avLst/>
              <a:gdLst>
                <a:gd name="T0" fmla="*/ 26 w 26"/>
                <a:gd name="T1" fmla="*/ 12 h 12"/>
                <a:gd name="T2" fmla="*/ 25 w 26"/>
                <a:gd name="T3" fmla="*/ 12 h 12"/>
                <a:gd name="T4" fmla="*/ 23 w 26"/>
                <a:gd name="T5" fmla="*/ 11 h 12"/>
                <a:gd name="T6" fmla="*/ 20 w 26"/>
                <a:gd name="T7" fmla="*/ 11 h 12"/>
                <a:gd name="T8" fmla="*/ 20 w 26"/>
                <a:gd name="T9" fmla="*/ 9 h 12"/>
                <a:gd name="T10" fmla="*/ 16 w 26"/>
                <a:gd name="T11" fmla="*/ 9 h 12"/>
                <a:gd name="T12" fmla="*/ 16 w 26"/>
                <a:gd name="T13" fmla="*/ 8 h 12"/>
                <a:gd name="T14" fmla="*/ 14 w 26"/>
                <a:gd name="T15" fmla="*/ 8 h 12"/>
                <a:gd name="T16" fmla="*/ 12 w 26"/>
                <a:gd name="T17" fmla="*/ 7 h 12"/>
                <a:gd name="T18" fmla="*/ 10 w 26"/>
                <a:gd name="T19" fmla="*/ 7 h 12"/>
                <a:gd name="T20" fmla="*/ 10 w 26"/>
                <a:gd name="T21" fmla="*/ 6 h 12"/>
                <a:gd name="T22" fmla="*/ 7 w 26"/>
                <a:gd name="T23" fmla="*/ 6 h 12"/>
                <a:gd name="T24" fmla="*/ 7 w 26"/>
                <a:gd name="T25" fmla="*/ 4 h 12"/>
                <a:gd name="T26" fmla="*/ 5 w 26"/>
                <a:gd name="T27" fmla="*/ 4 h 12"/>
                <a:gd name="T28" fmla="*/ 5 w 26"/>
                <a:gd name="T29" fmla="*/ 3 h 12"/>
                <a:gd name="T30" fmla="*/ 4 w 26"/>
                <a:gd name="T31" fmla="*/ 3 h 12"/>
                <a:gd name="T32" fmla="*/ 4 w 26"/>
                <a:gd name="T33" fmla="*/ 2 h 12"/>
                <a:gd name="T34" fmla="*/ 1 w 26"/>
                <a:gd name="T35" fmla="*/ 2 h 12"/>
                <a:gd name="T36" fmla="*/ 1 w 26"/>
                <a:gd name="T37" fmla="*/ 1 h 12"/>
                <a:gd name="T38" fmla="*/ 0 w 26"/>
                <a:gd name="T39" fmla="*/ 1 h 12"/>
                <a:gd name="T40" fmla="*/ 0 w 26"/>
                <a:gd name="T41" fmla="*/ 0 h 1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6"/>
                <a:gd name="T64" fmla="*/ 0 h 12"/>
                <a:gd name="T65" fmla="*/ 26 w 26"/>
                <a:gd name="T66" fmla="*/ 12 h 1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6" h="12">
                  <a:moveTo>
                    <a:pt x="26" y="12"/>
                  </a:moveTo>
                  <a:lnTo>
                    <a:pt x="25" y="12"/>
                  </a:lnTo>
                  <a:lnTo>
                    <a:pt x="23" y="11"/>
                  </a:lnTo>
                  <a:lnTo>
                    <a:pt x="20" y="11"/>
                  </a:lnTo>
                  <a:lnTo>
                    <a:pt x="20" y="9"/>
                  </a:lnTo>
                  <a:lnTo>
                    <a:pt x="16" y="9"/>
                  </a:lnTo>
                  <a:lnTo>
                    <a:pt x="16" y="8"/>
                  </a:lnTo>
                  <a:lnTo>
                    <a:pt x="14" y="8"/>
                  </a:lnTo>
                  <a:lnTo>
                    <a:pt x="12" y="7"/>
                  </a:lnTo>
                  <a:lnTo>
                    <a:pt x="10" y="7"/>
                  </a:lnTo>
                  <a:lnTo>
                    <a:pt x="10" y="6"/>
                  </a:lnTo>
                  <a:lnTo>
                    <a:pt x="7" y="6"/>
                  </a:lnTo>
                  <a:lnTo>
                    <a:pt x="7" y="4"/>
                  </a:lnTo>
                  <a:lnTo>
                    <a:pt x="5" y="4"/>
                  </a:lnTo>
                  <a:lnTo>
                    <a:pt x="5" y="3"/>
                  </a:lnTo>
                  <a:lnTo>
                    <a:pt x="4" y="3"/>
                  </a:lnTo>
                  <a:lnTo>
                    <a:pt x="4" y="2"/>
                  </a:lnTo>
                  <a:lnTo>
                    <a:pt x="1" y="2"/>
                  </a:lnTo>
                  <a:lnTo>
                    <a:pt x="1" y="1"/>
                  </a:lnTo>
                  <a:lnTo>
                    <a:pt x="0" y="1"/>
                  </a:lnTo>
                  <a:lnTo>
                    <a:pt x="0"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grpSp>
          <p:nvGrpSpPr>
            <p:cNvPr id="80" name="Group 78">
              <a:extLst>
                <a:ext uri="{FF2B5EF4-FFF2-40B4-BE49-F238E27FC236}">
                  <a16:creationId xmlns:a16="http://schemas.microsoft.com/office/drawing/2014/main" id="{66827809-2DC7-8FCE-475C-7537D37B5654}"/>
                </a:ext>
              </a:extLst>
            </p:cNvPr>
            <p:cNvGrpSpPr>
              <a:grpSpLocks/>
            </p:cNvGrpSpPr>
            <p:nvPr/>
          </p:nvGrpSpPr>
          <p:grpSpPr bwMode="auto">
            <a:xfrm>
              <a:off x="2408" y="2194"/>
              <a:ext cx="636" cy="745"/>
              <a:chOff x="120" y="1948"/>
              <a:chExt cx="767" cy="1345"/>
            </a:xfrm>
          </p:grpSpPr>
          <p:sp>
            <p:nvSpPr>
              <p:cNvPr id="81" name="Freeform 79">
                <a:extLst>
                  <a:ext uri="{FF2B5EF4-FFF2-40B4-BE49-F238E27FC236}">
                    <a16:creationId xmlns:a16="http://schemas.microsoft.com/office/drawing/2014/main" id="{73BDADD5-AFD5-318D-0219-98D4CD0093CE}"/>
                  </a:ext>
                </a:extLst>
              </p:cNvPr>
              <p:cNvSpPr>
                <a:spLocks/>
              </p:cNvSpPr>
              <p:nvPr/>
            </p:nvSpPr>
            <p:spPr bwMode="auto">
              <a:xfrm>
                <a:off x="120" y="1948"/>
                <a:ext cx="767" cy="1345"/>
              </a:xfrm>
              <a:custGeom>
                <a:avLst/>
                <a:gdLst>
                  <a:gd name="T0" fmla="*/ 655 w 767"/>
                  <a:gd name="T1" fmla="*/ 310 h 1345"/>
                  <a:gd name="T2" fmla="*/ 692 w 767"/>
                  <a:gd name="T3" fmla="*/ 293 h 1345"/>
                  <a:gd name="T4" fmla="*/ 713 w 767"/>
                  <a:gd name="T5" fmla="*/ 264 h 1345"/>
                  <a:gd name="T6" fmla="*/ 744 w 767"/>
                  <a:gd name="T7" fmla="*/ 213 h 1345"/>
                  <a:gd name="T8" fmla="*/ 763 w 767"/>
                  <a:gd name="T9" fmla="*/ 160 h 1345"/>
                  <a:gd name="T10" fmla="*/ 764 w 767"/>
                  <a:gd name="T11" fmla="*/ 123 h 1345"/>
                  <a:gd name="T12" fmla="*/ 746 w 767"/>
                  <a:gd name="T13" fmla="*/ 75 h 1345"/>
                  <a:gd name="T14" fmla="*/ 689 w 767"/>
                  <a:gd name="T15" fmla="*/ 52 h 1345"/>
                  <a:gd name="T16" fmla="*/ 625 w 767"/>
                  <a:gd name="T17" fmla="*/ 51 h 1345"/>
                  <a:gd name="T18" fmla="*/ 545 w 767"/>
                  <a:gd name="T19" fmla="*/ 21 h 1345"/>
                  <a:gd name="T20" fmla="*/ 457 w 767"/>
                  <a:gd name="T21" fmla="*/ 14 h 1345"/>
                  <a:gd name="T22" fmla="*/ 332 w 767"/>
                  <a:gd name="T23" fmla="*/ 2 h 1345"/>
                  <a:gd name="T24" fmla="*/ 227 w 767"/>
                  <a:gd name="T25" fmla="*/ 11 h 1345"/>
                  <a:gd name="T26" fmla="*/ 155 w 767"/>
                  <a:gd name="T27" fmla="*/ 54 h 1345"/>
                  <a:gd name="T28" fmla="*/ 111 w 767"/>
                  <a:gd name="T29" fmla="*/ 153 h 1345"/>
                  <a:gd name="T30" fmla="*/ 120 w 767"/>
                  <a:gd name="T31" fmla="*/ 264 h 1345"/>
                  <a:gd name="T32" fmla="*/ 159 w 767"/>
                  <a:gd name="T33" fmla="*/ 349 h 1345"/>
                  <a:gd name="T34" fmla="*/ 168 w 767"/>
                  <a:gd name="T35" fmla="*/ 410 h 1345"/>
                  <a:gd name="T36" fmla="*/ 163 w 767"/>
                  <a:gd name="T37" fmla="*/ 485 h 1345"/>
                  <a:gd name="T38" fmla="*/ 126 w 767"/>
                  <a:gd name="T39" fmla="*/ 552 h 1345"/>
                  <a:gd name="T40" fmla="*/ 116 w 767"/>
                  <a:gd name="T41" fmla="*/ 639 h 1345"/>
                  <a:gd name="T42" fmla="*/ 86 w 767"/>
                  <a:gd name="T43" fmla="*/ 714 h 1345"/>
                  <a:gd name="T44" fmla="*/ 68 w 767"/>
                  <a:gd name="T45" fmla="*/ 801 h 1345"/>
                  <a:gd name="T46" fmla="*/ 39 w 767"/>
                  <a:gd name="T47" fmla="*/ 880 h 1345"/>
                  <a:gd name="T48" fmla="*/ 14 w 767"/>
                  <a:gd name="T49" fmla="*/ 947 h 1345"/>
                  <a:gd name="T50" fmla="*/ 26 w 767"/>
                  <a:gd name="T51" fmla="*/ 1019 h 1345"/>
                  <a:gd name="T52" fmla="*/ 0 w 767"/>
                  <a:gd name="T53" fmla="*/ 1115 h 1345"/>
                  <a:gd name="T54" fmla="*/ 25 w 767"/>
                  <a:gd name="T55" fmla="*/ 1190 h 1345"/>
                  <a:gd name="T56" fmla="*/ 84 w 767"/>
                  <a:gd name="T57" fmla="*/ 1226 h 1345"/>
                  <a:gd name="T58" fmla="*/ 126 w 767"/>
                  <a:gd name="T59" fmla="*/ 1271 h 1345"/>
                  <a:gd name="T60" fmla="*/ 181 w 767"/>
                  <a:gd name="T61" fmla="*/ 1271 h 1345"/>
                  <a:gd name="T62" fmla="*/ 227 w 767"/>
                  <a:gd name="T63" fmla="*/ 1270 h 1345"/>
                  <a:gd name="T64" fmla="*/ 263 w 767"/>
                  <a:gd name="T65" fmla="*/ 1308 h 1345"/>
                  <a:gd name="T66" fmla="*/ 279 w 767"/>
                  <a:gd name="T67" fmla="*/ 1340 h 1345"/>
                  <a:gd name="T68" fmla="*/ 306 w 767"/>
                  <a:gd name="T69" fmla="*/ 1343 h 1345"/>
                  <a:gd name="T70" fmla="*/ 292 w 767"/>
                  <a:gd name="T71" fmla="*/ 1320 h 1345"/>
                  <a:gd name="T72" fmla="*/ 276 w 767"/>
                  <a:gd name="T73" fmla="*/ 1285 h 1345"/>
                  <a:gd name="T74" fmla="*/ 274 w 767"/>
                  <a:gd name="T75" fmla="*/ 1239 h 1345"/>
                  <a:gd name="T76" fmla="*/ 275 w 767"/>
                  <a:gd name="T77" fmla="*/ 1211 h 1345"/>
                  <a:gd name="T78" fmla="*/ 329 w 767"/>
                  <a:gd name="T79" fmla="*/ 1190 h 1345"/>
                  <a:gd name="T80" fmla="*/ 383 w 767"/>
                  <a:gd name="T81" fmla="*/ 1189 h 1345"/>
                  <a:gd name="T82" fmla="*/ 443 w 767"/>
                  <a:gd name="T83" fmla="*/ 1212 h 1345"/>
                  <a:gd name="T84" fmla="*/ 483 w 767"/>
                  <a:gd name="T85" fmla="*/ 1213 h 1345"/>
                  <a:gd name="T86" fmla="*/ 507 w 767"/>
                  <a:gd name="T87" fmla="*/ 1181 h 1345"/>
                  <a:gd name="T88" fmla="*/ 504 w 767"/>
                  <a:gd name="T89" fmla="*/ 1141 h 1345"/>
                  <a:gd name="T90" fmla="*/ 483 w 767"/>
                  <a:gd name="T91" fmla="*/ 1123 h 1345"/>
                  <a:gd name="T92" fmla="*/ 425 w 767"/>
                  <a:gd name="T93" fmla="*/ 1105 h 1345"/>
                  <a:gd name="T94" fmla="*/ 441 w 767"/>
                  <a:gd name="T95" fmla="*/ 1054 h 1345"/>
                  <a:gd name="T96" fmla="*/ 427 w 767"/>
                  <a:gd name="T97" fmla="*/ 1005 h 1345"/>
                  <a:gd name="T98" fmla="*/ 436 w 767"/>
                  <a:gd name="T99" fmla="*/ 935 h 1345"/>
                  <a:gd name="T100" fmla="*/ 396 w 767"/>
                  <a:gd name="T101" fmla="*/ 851 h 1345"/>
                  <a:gd name="T102" fmla="*/ 435 w 767"/>
                  <a:gd name="T103" fmla="*/ 772 h 1345"/>
                  <a:gd name="T104" fmla="*/ 439 w 767"/>
                  <a:gd name="T105" fmla="*/ 682 h 1345"/>
                  <a:gd name="T106" fmla="*/ 483 w 767"/>
                  <a:gd name="T107" fmla="*/ 606 h 1345"/>
                  <a:gd name="T108" fmla="*/ 488 w 767"/>
                  <a:gd name="T109" fmla="*/ 546 h 1345"/>
                  <a:gd name="T110" fmla="*/ 499 w 767"/>
                  <a:gd name="T111" fmla="*/ 461 h 1345"/>
                  <a:gd name="T112" fmla="*/ 501 w 767"/>
                  <a:gd name="T113" fmla="*/ 360 h 1345"/>
                  <a:gd name="T114" fmla="*/ 503 w 767"/>
                  <a:gd name="T115" fmla="*/ 287 h 1345"/>
                  <a:gd name="T116" fmla="*/ 568 w 767"/>
                  <a:gd name="T117" fmla="*/ 305 h 1345"/>
                  <a:gd name="T118" fmla="*/ 604 w 767"/>
                  <a:gd name="T119" fmla="*/ 303 h 1345"/>
                  <a:gd name="T120" fmla="*/ 637 w 767"/>
                  <a:gd name="T121" fmla="*/ 314 h 134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67"/>
                  <a:gd name="T184" fmla="*/ 0 h 1345"/>
                  <a:gd name="T185" fmla="*/ 767 w 767"/>
                  <a:gd name="T186" fmla="*/ 1345 h 134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67" h="1345">
                    <a:moveTo>
                      <a:pt x="637" y="314"/>
                    </a:moveTo>
                    <a:lnTo>
                      <a:pt x="655" y="310"/>
                    </a:lnTo>
                    <a:lnTo>
                      <a:pt x="673" y="307"/>
                    </a:lnTo>
                    <a:lnTo>
                      <a:pt x="692" y="293"/>
                    </a:lnTo>
                    <a:lnTo>
                      <a:pt x="703" y="281"/>
                    </a:lnTo>
                    <a:lnTo>
                      <a:pt x="713" y="264"/>
                    </a:lnTo>
                    <a:lnTo>
                      <a:pt x="724" y="233"/>
                    </a:lnTo>
                    <a:lnTo>
                      <a:pt x="744" y="213"/>
                    </a:lnTo>
                    <a:lnTo>
                      <a:pt x="758" y="190"/>
                    </a:lnTo>
                    <a:lnTo>
                      <a:pt x="763" y="160"/>
                    </a:lnTo>
                    <a:lnTo>
                      <a:pt x="767" y="133"/>
                    </a:lnTo>
                    <a:lnTo>
                      <a:pt x="764" y="123"/>
                    </a:lnTo>
                    <a:lnTo>
                      <a:pt x="758" y="94"/>
                    </a:lnTo>
                    <a:lnTo>
                      <a:pt x="746" y="75"/>
                    </a:lnTo>
                    <a:lnTo>
                      <a:pt x="727" y="65"/>
                    </a:lnTo>
                    <a:lnTo>
                      <a:pt x="689" y="52"/>
                    </a:lnTo>
                    <a:lnTo>
                      <a:pt x="655" y="47"/>
                    </a:lnTo>
                    <a:lnTo>
                      <a:pt x="625" y="51"/>
                    </a:lnTo>
                    <a:lnTo>
                      <a:pt x="593" y="34"/>
                    </a:lnTo>
                    <a:lnTo>
                      <a:pt x="545" y="21"/>
                    </a:lnTo>
                    <a:lnTo>
                      <a:pt x="492" y="14"/>
                    </a:lnTo>
                    <a:lnTo>
                      <a:pt x="457" y="14"/>
                    </a:lnTo>
                    <a:lnTo>
                      <a:pt x="414" y="21"/>
                    </a:lnTo>
                    <a:lnTo>
                      <a:pt x="332" y="2"/>
                    </a:lnTo>
                    <a:lnTo>
                      <a:pt x="270" y="0"/>
                    </a:lnTo>
                    <a:lnTo>
                      <a:pt x="227" y="11"/>
                    </a:lnTo>
                    <a:lnTo>
                      <a:pt x="190" y="25"/>
                    </a:lnTo>
                    <a:lnTo>
                      <a:pt x="155" y="54"/>
                    </a:lnTo>
                    <a:lnTo>
                      <a:pt x="128" y="94"/>
                    </a:lnTo>
                    <a:lnTo>
                      <a:pt x="111" y="153"/>
                    </a:lnTo>
                    <a:lnTo>
                      <a:pt x="111" y="211"/>
                    </a:lnTo>
                    <a:lnTo>
                      <a:pt x="120" y="264"/>
                    </a:lnTo>
                    <a:lnTo>
                      <a:pt x="137" y="310"/>
                    </a:lnTo>
                    <a:lnTo>
                      <a:pt x="159" y="349"/>
                    </a:lnTo>
                    <a:lnTo>
                      <a:pt x="180" y="373"/>
                    </a:lnTo>
                    <a:lnTo>
                      <a:pt x="168" y="410"/>
                    </a:lnTo>
                    <a:lnTo>
                      <a:pt x="159" y="447"/>
                    </a:lnTo>
                    <a:lnTo>
                      <a:pt x="163" y="485"/>
                    </a:lnTo>
                    <a:lnTo>
                      <a:pt x="142" y="519"/>
                    </a:lnTo>
                    <a:lnTo>
                      <a:pt x="126" y="552"/>
                    </a:lnTo>
                    <a:lnTo>
                      <a:pt x="117" y="602"/>
                    </a:lnTo>
                    <a:lnTo>
                      <a:pt x="116" y="639"/>
                    </a:lnTo>
                    <a:lnTo>
                      <a:pt x="121" y="673"/>
                    </a:lnTo>
                    <a:lnTo>
                      <a:pt x="86" y="714"/>
                    </a:lnTo>
                    <a:lnTo>
                      <a:pt x="73" y="765"/>
                    </a:lnTo>
                    <a:lnTo>
                      <a:pt x="68" y="801"/>
                    </a:lnTo>
                    <a:lnTo>
                      <a:pt x="73" y="844"/>
                    </a:lnTo>
                    <a:lnTo>
                      <a:pt x="39" y="880"/>
                    </a:lnTo>
                    <a:lnTo>
                      <a:pt x="25" y="907"/>
                    </a:lnTo>
                    <a:lnTo>
                      <a:pt x="14" y="947"/>
                    </a:lnTo>
                    <a:lnTo>
                      <a:pt x="16" y="993"/>
                    </a:lnTo>
                    <a:lnTo>
                      <a:pt x="26" y="1019"/>
                    </a:lnTo>
                    <a:lnTo>
                      <a:pt x="7" y="1058"/>
                    </a:lnTo>
                    <a:lnTo>
                      <a:pt x="0" y="1115"/>
                    </a:lnTo>
                    <a:lnTo>
                      <a:pt x="7" y="1158"/>
                    </a:lnTo>
                    <a:lnTo>
                      <a:pt x="25" y="1190"/>
                    </a:lnTo>
                    <a:lnTo>
                      <a:pt x="46" y="1211"/>
                    </a:lnTo>
                    <a:lnTo>
                      <a:pt x="84" y="1226"/>
                    </a:lnTo>
                    <a:lnTo>
                      <a:pt x="110" y="1258"/>
                    </a:lnTo>
                    <a:lnTo>
                      <a:pt x="126" y="1271"/>
                    </a:lnTo>
                    <a:lnTo>
                      <a:pt x="152" y="1276"/>
                    </a:lnTo>
                    <a:lnTo>
                      <a:pt x="181" y="1271"/>
                    </a:lnTo>
                    <a:lnTo>
                      <a:pt x="217" y="1258"/>
                    </a:lnTo>
                    <a:lnTo>
                      <a:pt x="227" y="1270"/>
                    </a:lnTo>
                    <a:lnTo>
                      <a:pt x="245" y="1281"/>
                    </a:lnTo>
                    <a:lnTo>
                      <a:pt x="263" y="1308"/>
                    </a:lnTo>
                    <a:lnTo>
                      <a:pt x="268" y="1327"/>
                    </a:lnTo>
                    <a:lnTo>
                      <a:pt x="279" y="1340"/>
                    </a:lnTo>
                    <a:lnTo>
                      <a:pt x="292" y="1345"/>
                    </a:lnTo>
                    <a:lnTo>
                      <a:pt x="306" y="1343"/>
                    </a:lnTo>
                    <a:lnTo>
                      <a:pt x="308" y="1330"/>
                    </a:lnTo>
                    <a:lnTo>
                      <a:pt x="292" y="1320"/>
                    </a:lnTo>
                    <a:lnTo>
                      <a:pt x="281" y="1308"/>
                    </a:lnTo>
                    <a:lnTo>
                      <a:pt x="276" y="1285"/>
                    </a:lnTo>
                    <a:lnTo>
                      <a:pt x="279" y="1268"/>
                    </a:lnTo>
                    <a:lnTo>
                      <a:pt x="274" y="1239"/>
                    </a:lnTo>
                    <a:lnTo>
                      <a:pt x="263" y="1226"/>
                    </a:lnTo>
                    <a:lnTo>
                      <a:pt x="275" y="1211"/>
                    </a:lnTo>
                    <a:lnTo>
                      <a:pt x="295" y="1197"/>
                    </a:lnTo>
                    <a:lnTo>
                      <a:pt x="329" y="1190"/>
                    </a:lnTo>
                    <a:lnTo>
                      <a:pt x="356" y="1185"/>
                    </a:lnTo>
                    <a:lnTo>
                      <a:pt x="383" y="1189"/>
                    </a:lnTo>
                    <a:lnTo>
                      <a:pt x="412" y="1201"/>
                    </a:lnTo>
                    <a:lnTo>
                      <a:pt x="443" y="1212"/>
                    </a:lnTo>
                    <a:lnTo>
                      <a:pt x="466" y="1218"/>
                    </a:lnTo>
                    <a:lnTo>
                      <a:pt x="483" y="1213"/>
                    </a:lnTo>
                    <a:lnTo>
                      <a:pt x="496" y="1201"/>
                    </a:lnTo>
                    <a:lnTo>
                      <a:pt x="507" y="1181"/>
                    </a:lnTo>
                    <a:lnTo>
                      <a:pt x="508" y="1159"/>
                    </a:lnTo>
                    <a:lnTo>
                      <a:pt x="504" y="1141"/>
                    </a:lnTo>
                    <a:lnTo>
                      <a:pt x="492" y="1128"/>
                    </a:lnTo>
                    <a:lnTo>
                      <a:pt x="483" y="1123"/>
                    </a:lnTo>
                    <a:lnTo>
                      <a:pt x="460" y="1116"/>
                    </a:lnTo>
                    <a:lnTo>
                      <a:pt x="425" y="1105"/>
                    </a:lnTo>
                    <a:lnTo>
                      <a:pt x="433" y="1086"/>
                    </a:lnTo>
                    <a:lnTo>
                      <a:pt x="441" y="1054"/>
                    </a:lnTo>
                    <a:lnTo>
                      <a:pt x="436" y="1029"/>
                    </a:lnTo>
                    <a:lnTo>
                      <a:pt x="427" y="1005"/>
                    </a:lnTo>
                    <a:lnTo>
                      <a:pt x="439" y="969"/>
                    </a:lnTo>
                    <a:lnTo>
                      <a:pt x="436" y="935"/>
                    </a:lnTo>
                    <a:lnTo>
                      <a:pt x="425" y="897"/>
                    </a:lnTo>
                    <a:lnTo>
                      <a:pt x="396" y="851"/>
                    </a:lnTo>
                    <a:lnTo>
                      <a:pt x="420" y="815"/>
                    </a:lnTo>
                    <a:lnTo>
                      <a:pt x="435" y="772"/>
                    </a:lnTo>
                    <a:lnTo>
                      <a:pt x="443" y="719"/>
                    </a:lnTo>
                    <a:lnTo>
                      <a:pt x="439" y="682"/>
                    </a:lnTo>
                    <a:lnTo>
                      <a:pt x="469" y="647"/>
                    </a:lnTo>
                    <a:lnTo>
                      <a:pt x="483" y="606"/>
                    </a:lnTo>
                    <a:lnTo>
                      <a:pt x="488" y="565"/>
                    </a:lnTo>
                    <a:lnTo>
                      <a:pt x="488" y="546"/>
                    </a:lnTo>
                    <a:lnTo>
                      <a:pt x="480" y="500"/>
                    </a:lnTo>
                    <a:lnTo>
                      <a:pt x="499" y="461"/>
                    </a:lnTo>
                    <a:lnTo>
                      <a:pt x="508" y="410"/>
                    </a:lnTo>
                    <a:lnTo>
                      <a:pt x="501" y="360"/>
                    </a:lnTo>
                    <a:lnTo>
                      <a:pt x="482" y="310"/>
                    </a:lnTo>
                    <a:lnTo>
                      <a:pt x="503" y="287"/>
                    </a:lnTo>
                    <a:lnTo>
                      <a:pt x="538" y="298"/>
                    </a:lnTo>
                    <a:lnTo>
                      <a:pt x="568" y="305"/>
                    </a:lnTo>
                    <a:lnTo>
                      <a:pt x="593" y="307"/>
                    </a:lnTo>
                    <a:lnTo>
                      <a:pt x="604" y="303"/>
                    </a:lnTo>
                    <a:lnTo>
                      <a:pt x="621" y="314"/>
                    </a:lnTo>
                    <a:lnTo>
                      <a:pt x="637" y="314"/>
                    </a:lnTo>
                    <a:close/>
                  </a:path>
                </a:pathLst>
              </a:custGeom>
              <a:gradFill rotWithShape="1">
                <a:gsLst>
                  <a:gs pos="0">
                    <a:srgbClr val="E77105"/>
                  </a:gs>
                  <a:gs pos="100000">
                    <a:srgbClr val="F8981D"/>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nvGrpSpPr>
              <p:cNvPr id="82" name="Group 80">
                <a:extLst>
                  <a:ext uri="{FF2B5EF4-FFF2-40B4-BE49-F238E27FC236}">
                    <a16:creationId xmlns:a16="http://schemas.microsoft.com/office/drawing/2014/main" id="{4910DE5D-D918-0E3C-0AF6-7B22849463F9}"/>
                  </a:ext>
                </a:extLst>
              </p:cNvPr>
              <p:cNvGrpSpPr>
                <a:grpSpLocks/>
              </p:cNvGrpSpPr>
              <p:nvPr/>
            </p:nvGrpSpPr>
            <p:grpSpPr bwMode="auto">
              <a:xfrm>
                <a:off x="144" y="1970"/>
                <a:ext cx="475" cy="1211"/>
                <a:chOff x="2193" y="1970"/>
                <a:chExt cx="475" cy="1211"/>
              </a:xfrm>
            </p:grpSpPr>
            <p:sp>
              <p:nvSpPr>
                <p:cNvPr id="83" name="Freeform 81">
                  <a:extLst>
                    <a:ext uri="{FF2B5EF4-FFF2-40B4-BE49-F238E27FC236}">
                      <a16:creationId xmlns:a16="http://schemas.microsoft.com/office/drawing/2014/main" id="{35DED795-B572-F32A-5347-A98C8326C116}"/>
                    </a:ext>
                  </a:extLst>
                </p:cNvPr>
                <p:cNvSpPr>
                  <a:spLocks/>
                </p:cNvSpPr>
                <p:nvPr/>
              </p:nvSpPr>
              <p:spPr bwMode="auto">
                <a:xfrm>
                  <a:off x="2375" y="2146"/>
                  <a:ext cx="293" cy="89"/>
                </a:xfrm>
                <a:custGeom>
                  <a:avLst/>
                  <a:gdLst>
                    <a:gd name="T0" fmla="*/ 293 w 293"/>
                    <a:gd name="T1" fmla="*/ 89 h 89"/>
                    <a:gd name="T2" fmla="*/ 262 w 293"/>
                    <a:gd name="T3" fmla="*/ 80 h 89"/>
                    <a:gd name="T4" fmla="*/ 246 w 293"/>
                    <a:gd name="T5" fmla="*/ 73 h 89"/>
                    <a:gd name="T6" fmla="*/ 222 w 293"/>
                    <a:gd name="T7" fmla="*/ 52 h 89"/>
                    <a:gd name="T8" fmla="*/ 213 w 293"/>
                    <a:gd name="T9" fmla="*/ 35 h 89"/>
                    <a:gd name="T10" fmla="*/ 199 w 293"/>
                    <a:gd name="T11" fmla="*/ 42 h 89"/>
                    <a:gd name="T12" fmla="*/ 185 w 293"/>
                    <a:gd name="T13" fmla="*/ 47 h 89"/>
                    <a:gd name="T14" fmla="*/ 169 w 293"/>
                    <a:gd name="T15" fmla="*/ 47 h 89"/>
                    <a:gd name="T16" fmla="*/ 150 w 293"/>
                    <a:gd name="T17" fmla="*/ 43 h 89"/>
                    <a:gd name="T18" fmla="*/ 124 w 293"/>
                    <a:gd name="T19" fmla="*/ 36 h 89"/>
                    <a:gd name="T20" fmla="*/ 112 w 293"/>
                    <a:gd name="T21" fmla="*/ 27 h 89"/>
                    <a:gd name="T22" fmla="*/ 79 w 293"/>
                    <a:gd name="T23" fmla="*/ 34 h 89"/>
                    <a:gd name="T24" fmla="*/ 53 w 293"/>
                    <a:gd name="T25" fmla="*/ 31 h 89"/>
                    <a:gd name="T26" fmla="*/ 32 w 293"/>
                    <a:gd name="T27" fmla="*/ 25 h 89"/>
                    <a:gd name="T28" fmla="*/ 14 w 293"/>
                    <a:gd name="T29" fmla="*/ 13 h 89"/>
                    <a:gd name="T30" fmla="*/ 0 w 293"/>
                    <a:gd name="T31" fmla="*/ 0 h 8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93"/>
                    <a:gd name="T49" fmla="*/ 0 h 89"/>
                    <a:gd name="T50" fmla="*/ 293 w 293"/>
                    <a:gd name="T51" fmla="*/ 89 h 8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93" h="89">
                      <a:moveTo>
                        <a:pt x="293" y="89"/>
                      </a:moveTo>
                      <a:lnTo>
                        <a:pt x="262" y="80"/>
                      </a:lnTo>
                      <a:lnTo>
                        <a:pt x="246" y="73"/>
                      </a:lnTo>
                      <a:lnTo>
                        <a:pt x="222" y="52"/>
                      </a:lnTo>
                      <a:lnTo>
                        <a:pt x="213" y="35"/>
                      </a:lnTo>
                      <a:lnTo>
                        <a:pt x="199" y="42"/>
                      </a:lnTo>
                      <a:lnTo>
                        <a:pt x="185" y="47"/>
                      </a:lnTo>
                      <a:lnTo>
                        <a:pt x="169" y="47"/>
                      </a:lnTo>
                      <a:lnTo>
                        <a:pt x="150" y="43"/>
                      </a:lnTo>
                      <a:lnTo>
                        <a:pt x="124" y="36"/>
                      </a:lnTo>
                      <a:lnTo>
                        <a:pt x="112" y="27"/>
                      </a:lnTo>
                      <a:lnTo>
                        <a:pt x="79" y="34"/>
                      </a:lnTo>
                      <a:lnTo>
                        <a:pt x="53" y="31"/>
                      </a:lnTo>
                      <a:lnTo>
                        <a:pt x="32" y="25"/>
                      </a:lnTo>
                      <a:lnTo>
                        <a:pt x="14" y="13"/>
                      </a:lnTo>
                      <a:lnTo>
                        <a:pt x="0" y="0"/>
                      </a:lnTo>
                    </a:path>
                  </a:pathLst>
                </a:custGeom>
                <a:gradFill rotWithShape="1">
                  <a:gsLst>
                    <a:gs pos="0">
                      <a:srgbClr val="E77105"/>
                    </a:gs>
                    <a:gs pos="100000">
                      <a:srgbClr val="F8981D"/>
                    </a:gs>
                  </a:gsLst>
                  <a:lin ang="5400000" scaled="1"/>
                </a:gradFill>
                <a:ln w="0">
                  <a:solidFill>
                    <a:srgbClr val="000000"/>
                  </a:solidFill>
                  <a:round/>
                  <a:headEnd/>
                  <a:tailEnd/>
                </a:ln>
              </p:spPr>
              <p:txBody>
                <a:bodyPr/>
                <a:lstStyle/>
                <a:p>
                  <a:endParaRPr lang="ru-RU"/>
                </a:p>
              </p:txBody>
            </p:sp>
            <p:sp>
              <p:nvSpPr>
                <p:cNvPr id="84" name="Freeform 82">
                  <a:extLst>
                    <a:ext uri="{FF2B5EF4-FFF2-40B4-BE49-F238E27FC236}">
                      <a16:creationId xmlns:a16="http://schemas.microsoft.com/office/drawing/2014/main" id="{D93667DC-ADFB-8B7F-28F1-D6B5DADEC25F}"/>
                    </a:ext>
                  </a:extLst>
                </p:cNvPr>
                <p:cNvSpPr>
                  <a:spLocks/>
                </p:cNvSpPr>
                <p:nvPr/>
              </p:nvSpPr>
              <p:spPr bwMode="auto">
                <a:xfrm>
                  <a:off x="2455" y="2107"/>
                  <a:ext cx="31" cy="66"/>
                </a:xfrm>
                <a:custGeom>
                  <a:avLst/>
                  <a:gdLst>
                    <a:gd name="T0" fmla="*/ 31 w 31"/>
                    <a:gd name="T1" fmla="*/ 66 h 66"/>
                    <a:gd name="T2" fmla="*/ 29 w 31"/>
                    <a:gd name="T3" fmla="*/ 65 h 66"/>
                    <a:gd name="T4" fmla="*/ 28 w 31"/>
                    <a:gd name="T5" fmla="*/ 65 h 66"/>
                    <a:gd name="T6" fmla="*/ 27 w 31"/>
                    <a:gd name="T7" fmla="*/ 64 h 66"/>
                    <a:gd name="T8" fmla="*/ 26 w 31"/>
                    <a:gd name="T9" fmla="*/ 64 h 66"/>
                    <a:gd name="T10" fmla="*/ 26 w 31"/>
                    <a:gd name="T11" fmla="*/ 63 h 66"/>
                    <a:gd name="T12" fmla="*/ 24 w 31"/>
                    <a:gd name="T13" fmla="*/ 63 h 66"/>
                    <a:gd name="T14" fmla="*/ 24 w 31"/>
                    <a:gd name="T15" fmla="*/ 61 h 66"/>
                    <a:gd name="T16" fmla="*/ 23 w 31"/>
                    <a:gd name="T17" fmla="*/ 61 h 66"/>
                    <a:gd name="T18" fmla="*/ 23 w 31"/>
                    <a:gd name="T19" fmla="*/ 60 h 66"/>
                    <a:gd name="T20" fmla="*/ 22 w 31"/>
                    <a:gd name="T21" fmla="*/ 60 h 66"/>
                    <a:gd name="T22" fmla="*/ 22 w 31"/>
                    <a:gd name="T23" fmla="*/ 59 h 66"/>
                    <a:gd name="T24" fmla="*/ 21 w 31"/>
                    <a:gd name="T25" fmla="*/ 59 h 66"/>
                    <a:gd name="T26" fmla="*/ 21 w 31"/>
                    <a:gd name="T27" fmla="*/ 58 h 66"/>
                    <a:gd name="T28" fmla="*/ 19 w 31"/>
                    <a:gd name="T29" fmla="*/ 58 h 66"/>
                    <a:gd name="T30" fmla="*/ 19 w 31"/>
                    <a:gd name="T31" fmla="*/ 57 h 66"/>
                    <a:gd name="T32" fmla="*/ 18 w 31"/>
                    <a:gd name="T33" fmla="*/ 57 h 66"/>
                    <a:gd name="T34" fmla="*/ 18 w 31"/>
                    <a:gd name="T35" fmla="*/ 55 h 66"/>
                    <a:gd name="T36" fmla="*/ 17 w 31"/>
                    <a:gd name="T37" fmla="*/ 55 h 66"/>
                    <a:gd name="T38" fmla="*/ 17 w 31"/>
                    <a:gd name="T39" fmla="*/ 54 h 66"/>
                    <a:gd name="T40" fmla="*/ 16 w 31"/>
                    <a:gd name="T41" fmla="*/ 53 h 66"/>
                    <a:gd name="T42" fmla="*/ 16 w 31"/>
                    <a:gd name="T43" fmla="*/ 52 h 66"/>
                    <a:gd name="T44" fmla="*/ 15 w 31"/>
                    <a:gd name="T45" fmla="*/ 52 h 66"/>
                    <a:gd name="T46" fmla="*/ 15 w 31"/>
                    <a:gd name="T47" fmla="*/ 50 h 66"/>
                    <a:gd name="T48" fmla="*/ 13 w 31"/>
                    <a:gd name="T49" fmla="*/ 49 h 66"/>
                    <a:gd name="T50" fmla="*/ 13 w 31"/>
                    <a:gd name="T51" fmla="*/ 48 h 66"/>
                    <a:gd name="T52" fmla="*/ 12 w 31"/>
                    <a:gd name="T53" fmla="*/ 48 h 66"/>
                    <a:gd name="T54" fmla="*/ 12 w 31"/>
                    <a:gd name="T55" fmla="*/ 45 h 66"/>
                    <a:gd name="T56" fmla="*/ 11 w 31"/>
                    <a:gd name="T57" fmla="*/ 45 h 66"/>
                    <a:gd name="T58" fmla="*/ 11 w 31"/>
                    <a:gd name="T59" fmla="*/ 43 h 66"/>
                    <a:gd name="T60" fmla="*/ 10 w 31"/>
                    <a:gd name="T61" fmla="*/ 43 h 66"/>
                    <a:gd name="T62" fmla="*/ 10 w 31"/>
                    <a:gd name="T63" fmla="*/ 41 h 66"/>
                    <a:gd name="T64" fmla="*/ 8 w 31"/>
                    <a:gd name="T65" fmla="*/ 41 h 66"/>
                    <a:gd name="T66" fmla="*/ 8 w 31"/>
                    <a:gd name="T67" fmla="*/ 38 h 66"/>
                    <a:gd name="T68" fmla="*/ 7 w 31"/>
                    <a:gd name="T69" fmla="*/ 37 h 66"/>
                    <a:gd name="T70" fmla="*/ 7 w 31"/>
                    <a:gd name="T71" fmla="*/ 34 h 66"/>
                    <a:gd name="T72" fmla="*/ 6 w 31"/>
                    <a:gd name="T73" fmla="*/ 33 h 66"/>
                    <a:gd name="T74" fmla="*/ 6 w 31"/>
                    <a:gd name="T75" fmla="*/ 31 h 66"/>
                    <a:gd name="T76" fmla="*/ 5 w 31"/>
                    <a:gd name="T77" fmla="*/ 31 h 66"/>
                    <a:gd name="T78" fmla="*/ 5 w 31"/>
                    <a:gd name="T79" fmla="*/ 27 h 66"/>
                    <a:gd name="T80" fmla="*/ 3 w 31"/>
                    <a:gd name="T81" fmla="*/ 26 h 66"/>
                    <a:gd name="T82" fmla="*/ 3 w 31"/>
                    <a:gd name="T83" fmla="*/ 21 h 66"/>
                    <a:gd name="T84" fmla="*/ 2 w 31"/>
                    <a:gd name="T85" fmla="*/ 21 h 66"/>
                    <a:gd name="T86" fmla="*/ 2 w 31"/>
                    <a:gd name="T87" fmla="*/ 15 h 66"/>
                    <a:gd name="T88" fmla="*/ 1 w 31"/>
                    <a:gd name="T89" fmla="*/ 13 h 66"/>
                    <a:gd name="T90" fmla="*/ 1 w 31"/>
                    <a:gd name="T91" fmla="*/ 7 h 66"/>
                    <a:gd name="T92" fmla="*/ 0 w 31"/>
                    <a:gd name="T93" fmla="*/ 6 h 66"/>
                    <a:gd name="T94" fmla="*/ 0 w 31"/>
                    <a:gd name="T95" fmla="*/ 0 h 6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1"/>
                    <a:gd name="T145" fmla="*/ 0 h 66"/>
                    <a:gd name="T146" fmla="*/ 31 w 31"/>
                    <a:gd name="T147" fmla="*/ 66 h 6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1" h="66">
                      <a:moveTo>
                        <a:pt x="31" y="66"/>
                      </a:moveTo>
                      <a:lnTo>
                        <a:pt x="29" y="65"/>
                      </a:lnTo>
                      <a:lnTo>
                        <a:pt x="28" y="65"/>
                      </a:lnTo>
                      <a:lnTo>
                        <a:pt x="27" y="64"/>
                      </a:lnTo>
                      <a:lnTo>
                        <a:pt x="26" y="64"/>
                      </a:lnTo>
                      <a:lnTo>
                        <a:pt x="26" y="63"/>
                      </a:lnTo>
                      <a:lnTo>
                        <a:pt x="24" y="63"/>
                      </a:lnTo>
                      <a:lnTo>
                        <a:pt x="24" y="61"/>
                      </a:lnTo>
                      <a:lnTo>
                        <a:pt x="23" y="61"/>
                      </a:lnTo>
                      <a:lnTo>
                        <a:pt x="23" y="60"/>
                      </a:lnTo>
                      <a:lnTo>
                        <a:pt x="22" y="60"/>
                      </a:lnTo>
                      <a:lnTo>
                        <a:pt x="22" y="59"/>
                      </a:lnTo>
                      <a:lnTo>
                        <a:pt x="21" y="59"/>
                      </a:lnTo>
                      <a:lnTo>
                        <a:pt x="21" y="58"/>
                      </a:lnTo>
                      <a:lnTo>
                        <a:pt x="19" y="58"/>
                      </a:lnTo>
                      <a:lnTo>
                        <a:pt x="19" y="57"/>
                      </a:lnTo>
                      <a:lnTo>
                        <a:pt x="18" y="57"/>
                      </a:lnTo>
                      <a:lnTo>
                        <a:pt x="18" y="55"/>
                      </a:lnTo>
                      <a:lnTo>
                        <a:pt x="17" y="55"/>
                      </a:lnTo>
                      <a:lnTo>
                        <a:pt x="17" y="54"/>
                      </a:lnTo>
                      <a:lnTo>
                        <a:pt x="16" y="53"/>
                      </a:lnTo>
                      <a:lnTo>
                        <a:pt x="16" y="52"/>
                      </a:lnTo>
                      <a:lnTo>
                        <a:pt x="15" y="52"/>
                      </a:lnTo>
                      <a:lnTo>
                        <a:pt x="15" y="50"/>
                      </a:lnTo>
                      <a:lnTo>
                        <a:pt x="13" y="49"/>
                      </a:lnTo>
                      <a:lnTo>
                        <a:pt x="13" y="48"/>
                      </a:lnTo>
                      <a:lnTo>
                        <a:pt x="12" y="48"/>
                      </a:lnTo>
                      <a:lnTo>
                        <a:pt x="12" y="45"/>
                      </a:lnTo>
                      <a:lnTo>
                        <a:pt x="11" y="45"/>
                      </a:lnTo>
                      <a:lnTo>
                        <a:pt x="11" y="43"/>
                      </a:lnTo>
                      <a:lnTo>
                        <a:pt x="10" y="43"/>
                      </a:lnTo>
                      <a:lnTo>
                        <a:pt x="10" y="41"/>
                      </a:lnTo>
                      <a:lnTo>
                        <a:pt x="8" y="41"/>
                      </a:lnTo>
                      <a:lnTo>
                        <a:pt x="8" y="38"/>
                      </a:lnTo>
                      <a:lnTo>
                        <a:pt x="7" y="37"/>
                      </a:lnTo>
                      <a:lnTo>
                        <a:pt x="7" y="34"/>
                      </a:lnTo>
                      <a:lnTo>
                        <a:pt x="6" y="33"/>
                      </a:lnTo>
                      <a:lnTo>
                        <a:pt x="6" y="31"/>
                      </a:lnTo>
                      <a:lnTo>
                        <a:pt x="5" y="31"/>
                      </a:lnTo>
                      <a:lnTo>
                        <a:pt x="5" y="27"/>
                      </a:lnTo>
                      <a:lnTo>
                        <a:pt x="3" y="26"/>
                      </a:lnTo>
                      <a:lnTo>
                        <a:pt x="3" y="21"/>
                      </a:lnTo>
                      <a:lnTo>
                        <a:pt x="2" y="21"/>
                      </a:lnTo>
                      <a:lnTo>
                        <a:pt x="2" y="15"/>
                      </a:lnTo>
                      <a:lnTo>
                        <a:pt x="1" y="13"/>
                      </a:lnTo>
                      <a:lnTo>
                        <a:pt x="1" y="7"/>
                      </a:lnTo>
                      <a:lnTo>
                        <a:pt x="0" y="6"/>
                      </a:lnTo>
                      <a:lnTo>
                        <a:pt x="0" y="0"/>
                      </a:lnTo>
                    </a:path>
                  </a:pathLst>
                </a:custGeom>
                <a:gradFill rotWithShape="1">
                  <a:gsLst>
                    <a:gs pos="0">
                      <a:srgbClr val="E77105"/>
                    </a:gs>
                    <a:gs pos="100000">
                      <a:srgbClr val="F8981D"/>
                    </a:gs>
                  </a:gsLst>
                  <a:lin ang="5400000" scaled="1"/>
                </a:gradFill>
                <a:ln w="0">
                  <a:solidFill>
                    <a:srgbClr val="000000"/>
                  </a:solidFill>
                  <a:round/>
                  <a:headEnd/>
                  <a:tailEnd/>
                </a:ln>
              </p:spPr>
              <p:txBody>
                <a:bodyPr/>
                <a:lstStyle/>
                <a:p>
                  <a:endParaRPr lang="ru-RU"/>
                </a:p>
              </p:txBody>
            </p:sp>
            <p:sp>
              <p:nvSpPr>
                <p:cNvPr id="85" name="Freeform 83">
                  <a:extLst>
                    <a:ext uri="{FF2B5EF4-FFF2-40B4-BE49-F238E27FC236}">
                      <a16:creationId xmlns:a16="http://schemas.microsoft.com/office/drawing/2014/main" id="{A9D732CA-EE0F-4F2B-C600-6199DEB7C583}"/>
                    </a:ext>
                  </a:extLst>
                </p:cNvPr>
                <p:cNvSpPr>
                  <a:spLocks/>
                </p:cNvSpPr>
                <p:nvPr/>
              </p:nvSpPr>
              <p:spPr bwMode="auto">
                <a:xfrm>
                  <a:off x="2572" y="2113"/>
                  <a:ext cx="15" cy="70"/>
                </a:xfrm>
                <a:custGeom>
                  <a:avLst/>
                  <a:gdLst>
                    <a:gd name="T0" fmla="*/ 15 w 15"/>
                    <a:gd name="T1" fmla="*/ 70 h 70"/>
                    <a:gd name="T2" fmla="*/ 13 w 15"/>
                    <a:gd name="T3" fmla="*/ 69 h 70"/>
                    <a:gd name="T4" fmla="*/ 13 w 15"/>
                    <a:gd name="T5" fmla="*/ 68 h 70"/>
                    <a:gd name="T6" fmla="*/ 12 w 15"/>
                    <a:gd name="T7" fmla="*/ 68 h 70"/>
                    <a:gd name="T8" fmla="*/ 12 w 15"/>
                    <a:gd name="T9" fmla="*/ 67 h 70"/>
                    <a:gd name="T10" fmla="*/ 11 w 15"/>
                    <a:gd name="T11" fmla="*/ 67 h 70"/>
                    <a:gd name="T12" fmla="*/ 11 w 15"/>
                    <a:gd name="T13" fmla="*/ 65 h 70"/>
                    <a:gd name="T14" fmla="*/ 10 w 15"/>
                    <a:gd name="T15" fmla="*/ 64 h 70"/>
                    <a:gd name="T16" fmla="*/ 10 w 15"/>
                    <a:gd name="T17" fmla="*/ 63 h 70"/>
                    <a:gd name="T18" fmla="*/ 9 w 15"/>
                    <a:gd name="T19" fmla="*/ 63 h 70"/>
                    <a:gd name="T20" fmla="*/ 9 w 15"/>
                    <a:gd name="T21" fmla="*/ 62 h 70"/>
                    <a:gd name="T22" fmla="*/ 7 w 15"/>
                    <a:gd name="T23" fmla="*/ 60 h 70"/>
                    <a:gd name="T24" fmla="*/ 7 w 15"/>
                    <a:gd name="T25" fmla="*/ 59 h 70"/>
                    <a:gd name="T26" fmla="*/ 6 w 15"/>
                    <a:gd name="T27" fmla="*/ 58 h 70"/>
                    <a:gd name="T28" fmla="*/ 6 w 15"/>
                    <a:gd name="T29" fmla="*/ 57 h 70"/>
                    <a:gd name="T30" fmla="*/ 5 w 15"/>
                    <a:gd name="T31" fmla="*/ 55 h 70"/>
                    <a:gd name="T32" fmla="*/ 5 w 15"/>
                    <a:gd name="T33" fmla="*/ 53 h 70"/>
                    <a:gd name="T34" fmla="*/ 4 w 15"/>
                    <a:gd name="T35" fmla="*/ 53 h 70"/>
                    <a:gd name="T36" fmla="*/ 4 w 15"/>
                    <a:gd name="T37" fmla="*/ 49 h 70"/>
                    <a:gd name="T38" fmla="*/ 2 w 15"/>
                    <a:gd name="T39" fmla="*/ 48 h 70"/>
                    <a:gd name="T40" fmla="*/ 2 w 15"/>
                    <a:gd name="T41" fmla="*/ 44 h 70"/>
                    <a:gd name="T42" fmla="*/ 1 w 15"/>
                    <a:gd name="T43" fmla="*/ 43 h 70"/>
                    <a:gd name="T44" fmla="*/ 1 w 15"/>
                    <a:gd name="T45" fmla="*/ 36 h 70"/>
                    <a:gd name="T46" fmla="*/ 0 w 15"/>
                    <a:gd name="T47" fmla="*/ 36 h 70"/>
                    <a:gd name="T48" fmla="*/ 0 w 15"/>
                    <a:gd name="T49" fmla="*/ 20 h 70"/>
                    <a:gd name="T50" fmla="*/ 1 w 15"/>
                    <a:gd name="T51" fmla="*/ 20 h 70"/>
                    <a:gd name="T52" fmla="*/ 1 w 15"/>
                    <a:gd name="T53" fmla="*/ 10 h 70"/>
                    <a:gd name="T54" fmla="*/ 2 w 15"/>
                    <a:gd name="T55" fmla="*/ 9 h 70"/>
                    <a:gd name="T56" fmla="*/ 2 w 15"/>
                    <a:gd name="T57" fmla="*/ 4 h 70"/>
                    <a:gd name="T58" fmla="*/ 4 w 15"/>
                    <a:gd name="T59" fmla="*/ 3 h 70"/>
                    <a:gd name="T60" fmla="*/ 4 w 15"/>
                    <a:gd name="T61" fmla="*/ 0 h 7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5"/>
                    <a:gd name="T94" fmla="*/ 0 h 70"/>
                    <a:gd name="T95" fmla="*/ 15 w 15"/>
                    <a:gd name="T96" fmla="*/ 70 h 7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5" h="70">
                      <a:moveTo>
                        <a:pt x="15" y="70"/>
                      </a:moveTo>
                      <a:lnTo>
                        <a:pt x="13" y="69"/>
                      </a:lnTo>
                      <a:lnTo>
                        <a:pt x="13" y="68"/>
                      </a:lnTo>
                      <a:lnTo>
                        <a:pt x="12" y="68"/>
                      </a:lnTo>
                      <a:lnTo>
                        <a:pt x="12" y="67"/>
                      </a:lnTo>
                      <a:lnTo>
                        <a:pt x="11" y="67"/>
                      </a:lnTo>
                      <a:lnTo>
                        <a:pt x="11" y="65"/>
                      </a:lnTo>
                      <a:lnTo>
                        <a:pt x="10" y="64"/>
                      </a:lnTo>
                      <a:lnTo>
                        <a:pt x="10" y="63"/>
                      </a:lnTo>
                      <a:lnTo>
                        <a:pt x="9" y="63"/>
                      </a:lnTo>
                      <a:lnTo>
                        <a:pt x="9" y="62"/>
                      </a:lnTo>
                      <a:lnTo>
                        <a:pt x="7" y="60"/>
                      </a:lnTo>
                      <a:lnTo>
                        <a:pt x="7" y="59"/>
                      </a:lnTo>
                      <a:lnTo>
                        <a:pt x="6" y="58"/>
                      </a:lnTo>
                      <a:lnTo>
                        <a:pt x="6" y="57"/>
                      </a:lnTo>
                      <a:lnTo>
                        <a:pt x="5" y="55"/>
                      </a:lnTo>
                      <a:lnTo>
                        <a:pt x="5" y="53"/>
                      </a:lnTo>
                      <a:lnTo>
                        <a:pt x="4" y="53"/>
                      </a:lnTo>
                      <a:lnTo>
                        <a:pt x="4" y="49"/>
                      </a:lnTo>
                      <a:lnTo>
                        <a:pt x="2" y="48"/>
                      </a:lnTo>
                      <a:lnTo>
                        <a:pt x="2" y="44"/>
                      </a:lnTo>
                      <a:lnTo>
                        <a:pt x="1" y="43"/>
                      </a:lnTo>
                      <a:lnTo>
                        <a:pt x="1" y="36"/>
                      </a:lnTo>
                      <a:lnTo>
                        <a:pt x="0" y="36"/>
                      </a:lnTo>
                      <a:lnTo>
                        <a:pt x="0" y="20"/>
                      </a:lnTo>
                      <a:lnTo>
                        <a:pt x="1" y="20"/>
                      </a:lnTo>
                      <a:lnTo>
                        <a:pt x="1" y="10"/>
                      </a:lnTo>
                      <a:lnTo>
                        <a:pt x="2" y="9"/>
                      </a:lnTo>
                      <a:lnTo>
                        <a:pt x="2" y="4"/>
                      </a:lnTo>
                      <a:lnTo>
                        <a:pt x="4" y="3"/>
                      </a:lnTo>
                      <a:lnTo>
                        <a:pt x="4" y="0"/>
                      </a:lnTo>
                    </a:path>
                  </a:pathLst>
                </a:custGeom>
                <a:gradFill rotWithShape="1">
                  <a:gsLst>
                    <a:gs pos="0">
                      <a:srgbClr val="E77105"/>
                    </a:gs>
                    <a:gs pos="100000">
                      <a:srgbClr val="F8981D"/>
                    </a:gs>
                  </a:gsLst>
                  <a:lin ang="5400000" scaled="1"/>
                </a:gradFill>
                <a:ln w="0">
                  <a:solidFill>
                    <a:srgbClr val="000000"/>
                  </a:solidFill>
                  <a:round/>
                  <a:headEnd/>
                  <a:tailEnd/>
                </a:ln>
              </p:spPr>
              <p:txBody>
                <a:bodyPr/>
                <a:lstStyle/>
                <a:p>
                  <a:endParaRPr lang="ru-RU"/>
                </a:p>
              </p:txBody>
            </p:sp>
            <p:sp>
              <p:nvSpPr>
                <p:cNvPr id="86" name="Freeform 84">
                  <a:extLst>
                    <a:ext uri="{FF2B5EF4-FFF2-40B4-BE49-F238E27FC236}">
                      <a16:creationId xmlns:a16="http://schemas.microsoft.com/office/drawing/2014/main" id="{B60F4520-CD29-3735-2853-E6ABF020A93D}"/>
                    </a:ext>
                  </a:extLst>
                </p:cNvPr>
                <p:cNvSpPr>
                  <a:spLocks/>
                </p:cNvSpPr>
                <p:nvPr/>
              </p:nvSpPr>
              <p:spPr bwMode="auto">
                <a:xfrm>
                  <a:off x="2536" y="1970"/>
                  <a:ext cx="45" cy="21"/>
                </a:xfrm>
                <a:custGeom>
                  <a:avLst/>
                  <a:gdLst>
                    <a:gd name="T0" fmla="*/ 45 w 45"/>
                    <a:gd name="T1" fmla="*/ 0 h 21"/>
                    <a:gd name="T2" fmla="*/ 42 w 45"/>
                    <a:gd name="T3" fmla="*/ 0 h 21"/>
                    <a:gd name="T4" fmla="*/ 41 w 45"/>
                    <a:gd name="T5" fmla="*/ 1 h 21"/>
                    <a:gd name="T6" fmla="*/ 37 w 45"/>
                    <a:gd name="T7" fmla="*/ 1 h 21"/>
                    <a:gd name="T8" fmla="*/ 36 w 45"/>
                    <a:gd name="T9" fmla="*/ 3 h 21"/>
                    <a:gd name="T10" fmla="*/ 33 w 45"/>
                    <a:gd name="T11" fmla="*/ 3 h 21"/>
                    <a:gd name="T12" fmla="*/ 32 w 45"/>
                    <a:gd name="T13" fmla="*/ 4 h 21"/>
                    <a:gd name="T14" fmla="*/ 30 w 45"/>
                    <a:gd name="T15" fmla="*/ 4 h 21"/>
                    <a:gd name="T16" fmla="*/ 30 w 45"/>
                    <a:gd name="T17" fmla="*/ 5 h 21"/>
                    <a:gd name="T18" fmla="*/ 27 w 45"/>
                    <a:gd name="T19" fmla="*/ 5 h 21"/>
                    <a:gd name="T20" fmla="*/ 26 w 45"/>
                    <a:gd name="T21" fmla="*/ 6 h 21"/>
                    <a:gd name="T22" fmla="*/ 24 w 45"/>
                    <a:gd name="T23" fmla="*/ 6 h 21"/>
                    <a:gd name="T24" fmla="*/ 24 w 45"/>
                    <a:gd name="T25" fmla="*/ 8 h 21"/>
                    <a:gd name="T26" fmla="*/ 21 w 45"/>
                    <a:gd name="T27" fmla="*/ 8 h 21"/>
                    <a:gd name="T28" fmla="*/ 21 w 45"/>
                    <a:gd name="T29" fmla="*/ 9 h 21"/>
                    <a:gd name="T30" fmla="*/ 19 w 45"/>
                    <a:gd name="T31" fmla="*/ 9 h 21"/>
                    <a:gd name="T32" fmla="*/ 19 w 45"/>
                    <a:gd name="T33" fmla="*/ 10 h 21"/>
                    <a:gd name="T34" fmla="*/ 16 w 45"/>
                    <a:gd name="T35" fmla="*/ 10 h 21"/>
                    <a:gd name="T36" fmla="*/ 16 w 45"/>
                    <a:gd name="T37" fmla="*/ 11 h 21"/>
                    <a:gd name="T38" fmla="*/ 14 w 45"/>
                    <a:gd name="T39" fmla="*/ 11 h 21"/>
                    <a:gd name="T40" fmla="*/ 14 w 45"/>
                    <a:gd name="T41" fmla="*/ 12 h 21"/>
                    <a:gd name="T42" fmla="*/ 12 w 45"/>
                    <a:gd name="T43" fmla="*/ 12 h 21"/>
                    <a:gd name="T44" fmla="*/ 11 w 45"/>
                    <a:gd name="T45" fmla="*/ 14 h 21"/>
                    <a:gd name="T46" fmla="*/ 10 w 45"/>
                    <a:gd name="T47" fmla="*/ 14 h 21"/>
                    <a:gd name="T48" fmla="*/ 10 w 45"/>
                    <a:gd name="T49" fmla="*/ 15 h 21"/>
                    <a:gd name="T50" fmla="*/ 9 w 45"/>
                    <a:gd name="T51" fmla="*/ 15 h 21"/>
                    <a:gd name="T52" fmla="*/ 8 w 45"/>
                    <a:gd name="T53" fmla="*/ 16 h 21"/>
                    <a:gd name="T54" fmla="*/ 6 w 45"/>
                    <a:gd name="T55" fmla="*/ 16 h 21"/>
                    <a:gd name="T56" fmla="*/ 6 w 45"/>
                    <a:gd name="T57" fmla="*/ 17 h 21"/>
                    <a:gd name="T58" fmla="*/ 5 w 45"/>
                    <a:gd name="T59" fmla="*/ 17 h 21"/>
                    <a:gd name="T60" fmla="*/ 4 w 45"/>
                    <a:gd name="T61" fmla="*/ 19 h 21"/>
                    <a:gd name="T62" fmla="*/ 3 w 45"/>
                    <a:gd name="T63" fmla="*/ 19 h 21"/>
                    <a:gd name="T64" fmla="*/ 3 w 45"/>
                    <a:gd name="T65" fmla="*/ 20 h 21"/>
                    <a:gd name="T66" fmla="*/ 1 w 45"/>
                    <a:gd name="T67" fmla="*/ 20 h 21"/>
                    <a:gd name="T68" fmla="*/ 1 w 45"/>
                    <a:gd name="T69" fmla="*/ 21 h 21"/>
                    <a:gd name="T70" fmla="*/ 0 w 45"/>
                    <a:gd name="T71" fmla="*/ 21 h 2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5"/>
                    <a:gd name="T109" fmla="*/ 0 h 21"/>
                    <a:gd name="T110" fmla="*/ 45 w 45"/>
                    <a:gd name="T111" fmla="*/ 21 h 2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5" h="21">
                      <a:moveTo>
                        <a:pt x="45" y="0"/>
                      </a:moveTo>
                      <a:lnTo>
                        <a:pt x="42" y="0"/>
                      </a:lnTo>
                      <a:lnTo>
                        <a:pt x="41" y="1"/>
                      </a:lnTo>
                      <a:lnTo>
                        <a:pt x="37" y="1"/>
                      </a:lnTo>
                      <a:lnTo>
                        <a:pt x="36" y="3"/>
                      </a:lnTo>
                      <a:lnTo>
                        <a:pt x="33" y="3"/>
                      </a:lnTo>
                      <a:lnTo>
                        <a:pt x="32" y="4"/>
                      </a:lnTo>
                      <a:lnTo>
                        <a:pt x="30" y="4"/>
                      </a:lnTo>
                      <a:lnTo>
                        <a:pt x="30" y="5"/>
                      </a:lnTo>
                      <a:lnTo>
                        <a:pt x="27" y="5"/>
                      </a:lnTo>
                      <a:lnTo>
                        <a:pt x="26" y="6"/>
                      </a:lnTo>
                      <a:lnTo>
                        <a:pt x="24" y="6"/>
                      </a:lnTo>
                      <a:lnTo>
                        <a:pt x="24" y="8"/>
                      </a:lnTo>
                      <a:lnTo>
                        <a:pt x="21" y="8"/>
                      </a:lnTo>
                      <a:lnTo>
                        <a:pt x="21" y="9"/>
                      </a:lnTo>
                      <a:lnTo>
                        <a:pt x="19" y="9"/>
                      </a:lnTo>
                      <a:lnTo>
                        <a:pt x="19" y="10"/>
                      </a:lnTo>
                      <a:lnTo>
                        <a:pt x="16" y="10"/>
                      </a:lnTo>
                      <a:lnTo>
                        <a:pt x="16" y="11"/>
                      </a:lnTo>
                      <a:lnTo>
                        <a:pt x="14" y="11"/>
                      </a:lnTo>
                      <a:lnTo>
                        <a:pt x="14" y="12"/>
                      </a:lnTo>
                      <a:lnTo>
                        <a:pt x="12" y="12"/>
                      </a:lnTo>
                      <a:lnTo>
                        <a:pt x="11" y="14"/>
                      </a:lnTo>
                      <a:lnTo>
                        <a:pt x="10" y="14"/>
                      </a:lnTo>
                      <a:lnTo>
                        <a:pt x="10" y="15"/>
                      </a:lnTo>
                      <a:lnTo>
                        <a:pt x="9" y="15"/>
                      </a:lnTo>
                      <a:lnTo>
                        <a:pt x="8" y="16"/>
                      </a:lnTo>
                      <a:lnTo>
                        <a:pt x="6" y="16"/>
                      </a:lnTo>
                      <a:lnTo>
                        <a:pt x="6" y="17"/>
                      </a:lnTo>
                      <a:lnTo>
                        <a:pt x="5" y="17"/>
                      </a:lnTo>
                      <a:lnTo>
                        <a:pt x="4" y="19"/>
                      </a:lnTo>
                      <a:lnTo>
                        <a:pt x="3" y="19"/>
                      </a:lnTo>
                      <a:lnTo>
                        <a:pt x="3" y="20"/>
                      </a:lnTo>
                      <a:lnTo>
                        <a:pt x="1" y="20"/>
                      </a:lnTo>
                      <a:lnTo>
                        <a:pt x="1" y="21"/>
                      </a:lnTo>
                      <a:lnTo>
                        <a:pt x="0" y="21"/>
                      </a:lnTo>
                    </a:path>
                  </a:pathLst>
                </a:custGeom>
                <a:gradFill rotWithShape="1">
                  <a:gsLst>
                    <a:gs pos="0">
                      <a:srgbClr val="E77105"/>
                    </a:gs>
                    <a:gs pos="100000">
                      <a:srgbClr val="F8981D"/>
                    </a:gs>
                  </a:gsLst>
                  <a:lin ang="5400000" scaled="1"/>
                </a:gradFill>
                <a:ln w="0">
                  <a:solidFill>
                    <a:srgbClr val="000000"/>
                  </a:solidFill>
                  <a:round/>
                  <a:headEnd/>
                  <a:tailEnd/>
                </a:ln>
              </p:spPr>
              <p:txBody>
                <a:bodyPr/>
                <a:lstStyle/>
                <a:p>
                  <a:endParaRPr lang="ru-RU"/>
                </a:p>
              </p:txBody>
            </p:sp>
            <p:sp>
              <p:nvSpPr>
                <p:cNvPr id="87" name="Freeform 85">
                  <a:extLst>
                    <a:ext uri="{FF2B5EF4-FFF2-40B4-BE49-F238E27FC236}">
                      <a16:creationId xmlns:a16="http://schemas.microsoft.com/office/drawing/2014/main" id="{85EA699A-C0F7-12AE-C77B-0BC614B5DFA4}"/>
                    </a:ext>
                  </a:extLst>
                </p:cNvPr>
                <p:cNvSpPr>
                  <a:spLocks/>
                </p:cNvSpPr>
                <p:nvPr/>
              </p:nvSpPr>
              <p:spPr bwMode="auto">
                <a:xfrm>
                  <a:off x="2608" y="2240"/>
                  <a:ext cx="38" cy="18"/>
                </a:xfrm>
                <a:custGeom>
                  <a:avLst/>
                  <a:gdLst>
                    <a:gd name="T0" fmla="*/ 38 w 38"/>
                    <a:gd name="T1" fmla="*/ 18 h 18"/>
                    <a:gd name="T2" fmla="*/ 37 w 38"/>
                    <a:gd name="T3" fmla="*/ 17 h 18"/>
                    <a:gd name="T4" fmla="*/ 35 w 38"/>
                    <a:gd name="T5" fmla="*/ 17 h 18"/>
                    <a:gd name="T6" fmla="*/ 35 w 38"/>
                    <a:gd name="T7" fmla="*/ 16 h 18"/>
                    <a:gd name="T8" fmla="*/ 34 w 38"/>
                    <a:gd name="T9" fmla="*/ 16 h 18"/>
                    <a:gd name="T10" fmla="*/ 34 w 38"/>
                    <a:gd name="T11" fmla="*/ 15 h 18"/>
                    <a:gd name="T12" fmla="*/ 33 w 38"/>
                    <a:gd name="T13" fmla="*/ 15 h 18"/>
                    <a:gd name="T14" fmla="*/ 33 w 38"/>
                    <a:gd name="T15" fmla="*/ 13 h 18"/>
                    <a:gd name="T16" fmla="*/ 30 w 38"/>
                    <a:gd name="T17" fmla="*/ 13 h 18"/>
                    <a:gd name="T18" fmla="*/ 30 w 38"/>
                    <a:gd name="T19" fmla="*/ 12 h 18"/>
                    <a:gd name="T20" fmla="*/ 29 w 38"/>
                    <a:gd name="T21" fmla="*/ 12 h 18"/>
                    <a:gd name="T22" fmla="*/ 29 w 38"/>
                    <a:gd name="T23" fmla="*/ 11 h 18"/>
                    <a:gd name="T24" fmla="*/ 27 w 38"/>
                    <a:gd name="T25" fmla="*/ 11 h 18"/>
                    <a:gd name="T26" fmla="*/ 27 w 38"/>
                    <a:gd name="T27" fmla="*/ 10 h 18"/>
                    <a:gd name="T28" fmla="*/ 26 w 38"/>
                    <a:gd name="T29" fmla="*/ 10 h 18"/>
                    <a:gd name="T30" fmla="*/ 24 w 38"/>
                    <a:gd name="T31" fmla="*/ 9 h 18"/>
                    <a:gd name="T32" fmla="*/ 23 w 38"/>
                    <a:gd name="T33" fmla="*/ 9 h 18"/>
                    <a:gd name="T34" fmla="*/ 23 w 38"/>
                    <a:gd name="T35" fmla="*/ 7 h 18"/>
                    <a:gd name="T36" fmla="*/ 21 w 38"/>
                    <a:gd name="T37" fmla="*/ 7 h 18"/>
                    <a:gd name="T38" fmla="*/ 21 w 38"/>
                    <a:gd name="T39" fmla="*/ 6 h 18"/>
                    <a:gd name="T40" fmla="*/ 18 w 38"/>
                    <a:gd name="T41" fmla="*/ 6 h 18"/>
                    <a:gd name="T42" fmla="*/ 18 w 38"/>
                    <a:gd name="T43" fmla="*/ 5 h 18"/>
                    <a:gd name="T44" fmla="*/ 16 w 38"/>
                    <a:gd name="T45" fmla="*/ 5 h 18"/>
                    <a:gd name="T46" fmla="*/ 14 w 38"/>
                    <a:gd name="T47" fmla="*/ 4 h 18"/>
                    <a:gd name="T48" fmla="*/ 12 w 38"/>
                    <a:gd name="T49" fmla="*/ 4 h 18"/>
                    <a:gd name="T50" fmla="*/ 12 w 38"/>
                    <a:gd name="T51" fmla="*/ 2 h 18"/>
                    <a:gd name="T52" fmla="*/ 8 w 38"/>
                    <a:gd name="T53" fmla="*/ 2 h 18"/>
                    <a:gd name="T54" fmla="*/ 8 w 38"/>
                    <a:gd name="T55" fmla="*/ 1 h 18"/>
                    <a:gd name="T56" fmla="*/ 3 w 38"/>
                    <a:gd name="T57" fmla="*/ 1 h 18"/>
                    <a:gd name="T58" fmla="*/ 3 w 38"/>
                    <a:gd name="T59" fmla="*/ 0 h 18"/>
                    <a:gd name="T60" fmla="*/ 0 w 38"/>
                    <a:gd name="T61" fmla="*/ 0 h 1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8"/>
                    <a:gd name="T94" fmla="*/ 0 h 18"/>
                    <a:gd name="T95" fmla="*/ 38 w 38"/>
                    <a:gd name="T96" fmla="*/ 18 h 1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8" h="18">
                      <a:moveTo>
                        <a:pt x="38" y="18"/>
                      </a:moveTo>
                      <a:lnTo>
                        <a:pt x="37" y="17"/>
                      </a:lnTo>
                      <a:lnTo>
                        <a:pt x="35" y="17"/>
                      </a:lnTo>
                      <a:lnTo>
                        <a:pt x="35" y="16"/>
                      </a:lnTo>
                      <a:lnTo>
                        <a:pt x="34" y="16"/>
                      </a:lnTo>
                      <a:lnTo>
                        <a:pt x="34" y="15"/>
                      </a:lnTo>
                      <a:lnTo>
                        <a:pt x="33" y="15"/>
                      </a:lnTo>
                      <a:lnTo>
                        <a:pt x="33" y="13"/>
                      </a:lnTo>
                      <a:lnTo>
                        <a:pt x="30" y="13"/>
                      </a:lnTo>
                      <a:lnTo>
                        <a:pt x="30" y="12"/>
                      </a:lnTo>
                      <a:lnTo>
                        <a:pt x="29" y="12"/>
                      </a:lnTo>
                      <a:lnTo>
                        <a:pt x="29" y="11"/>
                      </a:lnTo>
                      <a:lnTo>
                        <a:pt x="27" y="11"/>
                      </a:lnTo>
                      <a:lnTo>
                        <a:pt x="27" y="10"/>
                      </a:lnTo>
                      <a:lnTo>
                        <a:pt x="26" y="10"/>
                      </a:lnTo>
                      <a:lnTo>
                        <a:pt x="24" y="9"/>
                      </a:lnTo>
                      <a:lnTo>
                        <a:pt x="23" y="9"/>
                      </a:lnTo>
                      <a:lnTo>
                        <a:pt x="23" y="7"/>
                      </a:lnTo>
                      <a:lnTo>
                        <a:pt x="21" y="7"/>
                      </a:lnTo>
                      <a:lnTo>
                        <a:pt x="21" y="6"/>
                      </a:lnTo>
                      <a:lnTo>
                        <a:pt x="18" y="6"/>
                      </a:lnTo>
                      <a:lnTo>
                        <a:pt x="18" y="5"/>
                      </a:lnTo>
                      <a:lnTo>
                        <a:pt x="16" y="5"/>
                      </a:lnTo>
                      <a:lnTo>
                        <a:pt x="14" y="4"/>
                      </a:lnTo>
                      <a:lnTo>
                        <a:pt x="12" y="4"/>
                      </a:lnTo>
                      <a:lnTo>
                        <a:pt x="12" y="2"/>
                      </a:lnTo>
                      <a:lnTo>
                        <a:pt x="8" y="2"/>
                      </a:lnTo>
                      <a:lnTo>
                        <a:pt x="8" y="1"/>
                      </a:lnTo>
                      <a:lnTo>
                        <a:pt x="3" y="1"/>
                      </a:lnTo>
                      <a:lnTo>
                        <a:pt x="3" y="0"/>
                      </a:lnTo>
                      <a:lnTo>
                        <a:pt x="0" y="0"/>
                      </a:lnTo>
                    </a:path>
                  </a:pathLst>
                </a:custGeom>
                <a:gradFill rotWithShape="1">
                  <a:gsLst>
                    <a:gs pos="0">
                      <a:srgbClr val="E77105"/>
                    </a:gs>
                    <a:gs pos="100000">
                      <a:srgbClr val="F8981D"/>
                    </a:gs>
                  </a:gsLst>
                  <a:lin ang="5400000" scaled="1"/>
                </a:gradFill>
                <a:ln w="0">
                  <a:solidFill>
                    <a:srgbClr val="000000"/>
                  </a:solidFill>
                  <a:round/>
                  <a:headEnd/>
                  <a:tailEnd/>
                </a:ln>
              </p:spPr>
              <p:txBody>
                <a:bodyPr/>
                <a:lstStyle/>
                <a:p>
                  <a:endParaRPr lang="ru-RU"/>
                </a:p>
              </p:txBody>
            </p:sp>
            <p:sp>
              <p:nvSpPr>
                <p:cNvPr id="88" name="Freeform 86">
                  <a:extLst>
                    <a:ext uri="{FF2B5EF4-FFF2-40B4-BE49-F238E27FC236}">
                      <a16:creationId xmlns:a16="http://schemas.microsoft.com/office/drawing/2014/main" id="{9B6CEC15-5C26-1F28-5D59-4A551B50DBF7}"/>
                    </a:ext>
                  </a:extLst>
                </p:cNvPr>
                <p:cNvSpPr>
                  <a:spLocks/>
                </p:cNvSpPr>
                <p:nvPr/>
              </p:nvSpPr>
              <p:spPr bwMode="auto">
                <a:xfrm>
                  <a:off x="2615" y="2430"/>
                  <a:ext cx="31" cy="21"/>
                </a:xfrm>
                <a:custGeom>
                  <a:avLst/>
                  <a:gdLst>
                    <a:gd name="T0" fmla="*/ 31 w 31"/>
                    <a:gd name="T1" fmla="*/ 21 h 21"/>
                    <a:gd name="T2" fmla="*/ 31 w 31"/>
                    <a:gd name="T3" fmla="*/ 19 h 21"/>
                    <a:gd name="T4" fmla="*/ 30 w 31"/>
                    <a:gd name="T5" fmla="*/ 19 h 21"/>
                    <a:gd name="T6" fmla="*/ 30 w 31"/>
                    <a:gd name="T7" fmla="*/ 18 h 21"/>
                    <a:gd name="T8" fmla="*/ 28 w 31"/>
                    <a:gd name="T9" fmla="*/ 18 h 21"/>
                    <a:gd name="T10" fmla="*/ 28 w 31"/>
                    <a:gd name="T11" fmla="*/ 17 h 21"/>
                    <a:gd name="T12" fmla="*/ 27 w 31"/>
                    <a:gd name="T13" fmla="*/ 17 h 21"/>
                    <a:gd name="T14" fmla="*/ 27 w 31"/>
                    <a:gd name="T15" fmla="*/ 16 h 21"/>
                    <a:gd name="T16" fmla="*/ 26 w 31"/>
                    <a:gd name="T17" fmla="*/ 16 h 21"/>
                    <a:gd name="T18" fmla="*/ 26 w 31"/>
                    <a:gd name="T19" fmla="*/ 14 h 21"/>
                    <a:gd name="T20" fmla="*/ 25 w 31"/>
                    <a:gd name="T21" fmla="*/ 14 h 21"/>
                    <a:gd name="T22" fmla="*/ 25 w 31"/>
                    <a:gd name="T23" fmla="*/ 13 h 21"/>
                    <a:gd name="T24" fmla="*/ 23 w 31"/>
                    <a:gd name="T25" fmla="*/ 13 h 21"/>
                    <a:gd name="T26" fmla="*/ 23 w 31"/>
                    <a:gd name="T27" fmla="*/ 12 h 21"/>
                    <a:gd name="T28" fmla="*/ 22 w 31"/>
                    <a:gd name="T29" fmla="*/ 12 h 21"/>
                    <a:gd name="T30" fmla="*/ 20 w 31"/>
                    <a:gd name="T31" fmla="*/ 9 h 21"/>
                    <a:gd name="T32" fmla="*/ 19 w 31"/>
                    <a:gd name="T33" fmla="*/ 9 h 21"/>
                    <a:gd name="T34" fmla="*/ 19 w 31"/>
                    <a:gd name="T35" fmla="*/ 8 h 21"/>
                    <a:gd name="T36" fmla="*/ 17 w 31"/>
                    <a:gd name="T37" fmla="*/ 8 h 21"/>
                    <a:gd name="T38" fmla="*/ 17 w 31"/>
                    <a:gd name="T39" fmla="*/ 7 h 21"/>
                    <a:gd name="T40" fmla="*/ 15 w 31"/>
                    <a:gd name="T41" fmla="*/ 7 h 21"/>
                    <a:gd name="T42" fmla="*/ 15 w 31"/>
                    <a:gd name="T43" fmla="*/ 6 h 21"/>
                    <a:gd name="T44" fmla="*/ 14 w 31"/>
                    <a:gd name="T45" fmla="*/ 6 h 21"/>
                    <a:gd name="T46" fmla="*/ 14 w 31"/>
                    <a:gd name="T47" fmla="*/ 5 h 21"/>
                    <a:gd name="T48" fmla="*/ 11 w 31"/>
                    <a:gd name="T49" fmla="*/ 5 h 21"/>
                    <a:gd name="T50" fmla="*/ 11 w 31"/>
                    <a:gd name="T51" fmla="*/ 3 h 21"/>
                    <a:gd name="T52" fmla="*/ 9 w 31"/>
                    <a:gd name="T53" fmla="*/ 3 h 21"/>
                    <a:gd name="T54" fmla="*/ 9 w 31"/>
                    <a:gd name="T55" fmla="*/ 2 h 21"/>
                    <a:gd name="T56" fmla="*/ 6 w 31"/>
                    <a:gd name="T57" fmla="*/ 2 h 21"/>
                    <a:gd name="T58" fmla="*/ 5 w 31"/>
                    <a:gd name="T59" fmla="*/ 1 h 21"/>
                    <a:gd name="T60" fmla="*/ 3 w 31"/>
                    <a:gd name="T61" fmla="*/ 1 h 21"/>
                    <a:gd name="T62" fmla="*/ 3 w 31"/>
                    <a:gd name="T63" fmla="*/ 0 h 21"/>
                    <a:gd name="T64" fmla="*/ 0 w 31"/>
                    <a:gd name="T65" fmla="*/ 0 h 2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
                    <a:gd name="T100" fmla="*/ 0 h 21"/>
                    <a:gd name="T101" fmla="*/ 31 w 31"/>
                    <a:gd name="T102" fmla="*/ 21 h 2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 h="21">
                      <a:moveTo>
                        <a:pt x="31" y="21"/>
                      </a:moveTo>
                      <a:lnTo>
                        <a:pt x="31" y="19"/>
                      </a:lnTo>
                      <a:lnTo>
                        <a:pt x="30" y="19"/>
                      </a:lnTo>
                      <a:lnTo>
                        <a:pt x="30" y="18"/>
                      </a:lnTo>
                      <a:lnTo>
                        <a:pt x="28" y="18"/>
                      </a:lnTo>
                      <a:lnTo>
                        <a:pt x="28" y="17"/>
                      </a:lnTo>
                      <a:lnTo>
                        <a:pt x="27" y="17"/>
                      </a:lnTo>
                      <a:lnTo>
                        <a:pt x="27" y="16"/>
                      </a:lnTo>
                      <a:lnTo>
                        <a:pt x="26" y="16"/>
                      </a:lnTo>
                      <a:lnTo>
                        <a:pt x="26" y="14"/>
                      </a:lnTo>
                      <a:lnTo>
                        <a:pt x="25" y="14"/>
                      </a:lnTo>
                      <a:lnTo>
                        <a:pt x="25" y="13"/>
                      </a:lnTo>
                      <a:lnTo>
                        <a:pt x="23" y="13"/>
                      </a:lnTo>
                      <a:lnTo>
                        <a:pt x="23" y="12"/>
                      </a:lnTo>
                      <a:lnTo>
                        <a:pt x="22" y="12"/>
                      </a:lnTo>
                      <a:lnTo>
                        <a:pt x="20" y="9"/>
                      </a:lnTo>
                      <a:lnTo>
                        <a:pt x="19" y="9"/>
                      </a:lnTo>
                      <a:lnTo>
                        <a:pt x="19" y="8"/>
                      </a:lnTo>
                      <a:lnTo>
                        <a:pt x="17" y="8"/>
                      </a:lnTo>
                      <a:lnTo>
                        <a:pt x="17" y="7"/>
                      </a:lnTo>
                      <a:lnTo>
                        <a:pt x="15" y="7"/>
                      </a:lnTo>
                      <a:lnTo>
                        <a:pt x="15" y="6"/>
                      </a:lnTo>
                      <a:lnTo>
                        <a:pt x="14" y="6"/>
                      </a:lnTo>
                      <a:lnTo>
                        <a:pt x="14" y="5"/>
                      </a:lnTo>
                      <a:lnTo>
                        <a:pt x="11" y="5"/>
                      </a:lnTo>
                      <a:lnTo>
                        <a:pt x="11" y="3"/>
                      </a:lnTo>
                      <a:lnTo>
                        <a:pt x="9" y="3"/>
                      </a:lnTo>
                      <a:lnTo>
                        <a:pt x="9" y="2"/>
                      </a:lnTo>
                      <a:lnTo>
                        <a:pt x="6" y="2"/>
                      </a:lnTo>
                      <a:lnTo>
                        <a:pt x="5" y="1"/>
                      </a:lnTo>
                      <a:lnTo>
                        <a:pt x="3" y="1"/>
                      </a:lnTo>
                      <a:lnTo>
                        <a:pt x="3" y="0"/>
                      </a:lnTo>
                      <a:lnTo>
                        <a:pt x="0" y="0"/>
                      </a:lnTo>
                    </a:path>
                  </a:pathLst>
                </a:custGeom>
                <a:gradFill rotWithShape="1">
                  <a:gsLst>
                    <a:gs pos="0">
                      <a:srgbClr val="E77105"/>
                    </a:gs>
                    <a:gs pos="100000">
                      <a:srgbClr val="F8981D"/>
                    </a:gs>
                  </a:gsLst>
                  <a:lin ang="5400000" scaled="1"/>
                </a:gradFill>
                <a:ln w="0">
                  <a:solidFill>
                    <a:srgbClr val="000000"/>
                  </a:solidFill>
                  <a:round/>
                  <a:headEnd/>
                  <a:tailEnd/>
                </a:ln>
              </p:spPr>
              <p:txBody>
                <a:bodyPr/>
                <a:lstStyle/>
                <a:p>
                  <a:endParaRPr lang="ru-RU"/>
                </a:p>
              </p:txBody>
            </p:sp>
            <p:sp>
              <p:nvSpPr>
                <p:cNvPr id="89" name="Freeform 87">
                  <a:extLst>
                    <a:ext uri="{FF2B5EF4-FFF2-40B4-BE49-F238E27FC236}">
                      <a16:creationId xmlns:a16="http://schemas.microsoft.com/office/drawing/2014/main" id="{99017329-A567-68A2-176B-3D29A38F0056}"/>
                    </a:ext>
                  </a:extLst>
                </p:cNvPr>
                <p:cNvSpPr>
                  <a:spLocks/>
                </p:cNvSpPr>
                <p:nvPr/>
              </p:nvSpPr>
              <p:spPr bwMode="auto">
                <a:xfrm>
                  <a:off x="2344" y="2321"/>
                  <a:ext cx="40" cy="22"/>
                </a:xfrm>
                <a:custGeom>
                  <a:avLst/>
                  <a:gdLst>
                    <a:gd name="T0" fmla="*/ 0 w 40"/>
                    <a:gd name="T1" fmla="*/ 0 h 22"/>
                    <a:gd name="T2" fmla="*/ 0 w 40"/>
                    <a:gd name="T3" fmla="*/ 1 h 22"/>
                    <a:gd name="T4" fmla="*/ 1 w 40"/>
                    <a:gd name="T5" fmla="*/ 1 h 22"/>
                    <a:gd name="T6" fmla="*/ 3 w 40"/>
                    <a:gd name="T7" fmla="*/ 4 h 22"/>
                    <a:gd name="T8" fmla="*/ 5 w 40"/>
                    <a:gd name="T9" fmla="*/ 5 h 22"/>
                    <a:gd name="T10" fmla="*/ 6 w 40"/>
                    <a:gd name="T11" fmla="*/ 5 h 22"/>
                    <a:gd name="T12" fmla="*/ 6 w 40"/>
                    <a:gd name="T13" fmla="*/ 6 h 22"/>
                    <a:gd name="T14" fmla="*/ 7 w 40"/>
                    <a:gd name="T15" fmla="*/ 6 h 22"/>
                    <a:gd name="T16" fmla="*/ 7 w 40"/>
                    <a:gd name="T17" fmla="*/ 8 h 22"/>
                    <a:gd name="T18" fmla="*/ 8 w 40"/>
                    <a:gd name="T19" fmla="*/ 8 h 22"/>
                    <a:gd name="T20" fmla="*/ 8 w 40"/>
                    <a:gd name="T21" fmla="*/ 9 h 22"/>
                    <a:gd name="T22" fmla="*/ 10 w 40"/>
                    <a:gd name="T23" fmla="*/ 9 h 22"/>
                    <a:gd name="T24" fmla="*/ 10 w 40"/>
                    <a:gd name="T25" fmla="*/ 10 h 22"/>
                    <a:gd name="T26" fmla="*/ 12 w 40"/>
                    <a:gd name="T27" fmla="*/ 10 h 22"/>
                    <a:gd name="T28" fmla="*/ 12 w 40"/>
                    <a:gd name="T29" fmla="*/ 11 h 22"/>
                    <a:gd name="T30" fmla="*/ 13 w 40"/>
                    <a:gd name="T31" fmla="*/ 11 h 22"/>
                    <a:gd name="T32" fmla="*/ 15 w 40"/>
                    <a:gd name="T33" fmla="*/ 13 h 22"/>
                    <a:gd name="T34" fmla="*/ 16 w 40"/>
                    <a:gd name="T35" fmla="*/ 13 h 22"/>
                    <a:gd name="T36" fmla="*/ 16 w 40"/>
                    <a:gd name="T37" fmla="*/ 14 h 22"/>
                    <a:gd name="T38" fmla="*/ 18 w 40"/>
                    <a:gd name="T39" fmla="*/ 14 h 22"/>
                    <a:gd name="T40" fmla="*/ 18 w 40"/>
                    <a:gd name="T41" fmla="*/ 15 h 22"/>
                    <a:gd name="T42" fmla="*/ 21 w 40"/>
                    <a:gd name="T43" fmla="*/ 15 h 22"/>
                    <a:gd name="T44" fmla="*/ 21 w 40"/>
                    <a:gd name="T45" fmla="*/ 16 h 22"/>
                    <a:gd name="T46" fmla="*/ 23 w 40"/>
                    <a:gd name="T47" fmla="*/ 16 h 22"/>
                    <a:gd name="T48" fmla="*/ 23 w 40"/>
                    <a:gd name="T49" fmla="*/ 17 h 22"/>
                    <a:gd name="T50" fmla="*/ 27 w 40"/>
                    <a:gd name="T51" fmla="*/ 17 h 22"/>
                    <a:gd name="T52" fmla="*/ 27 w 40"/>
                    <a:gd name="T53" fmla="*/ 19 h 22"/>
                    <a:gd name="T54" fmla="*/ 29 w 40"/>
                    <a:gd name="T55" fmla="*/ 19 h 22"/>
                    <a:gd name="T56" fmla="*/ 29 w 40"/>
                    <a:gd name="T57" fmla="*/ 20 h 22"/>
                    <a:gd name="T58" fmla="*/ 33 w 40"/>
                    <a:gd name="T59" fmla="*/ 20 h 22"/>
                    <a:gd name="T60" fmla="*/ 33 w 40"/>
                    <a:gd name="T61" fmla="*/ 21 h 22"/>
                    <a:gd name="T62" fmla="*/ 38 w 40"/>
                    <a:gd name="T63" fmla="*/ 21 h 22"/>
                    <a:gd name="T64" fmla="*/ 38 w 40"/>
                    <a:gd name="T65" fmla="*/ 22 h 22"/>
                    <a:gd name="T66" fmla="*/ 40 w 40"/>
                    <a:gd name="T67" fmla="*/ 22 h 2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0"/>
                    <a:gd name="T103" fmla="*/ 0 h 22"/>
                    <a:gd name="T104" fmla="*/ 40 w 40"/>
                    <a:gd name="T105" fmla="*/ 22 h 2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0" h="22">
                      <a:moveTo>
                        <a:pt x="0" y="0"/>
                      </a:moveTo>
                      <a:lnTo>
                        <a:pt x="0" y="1"/>
                      </a:lnTo>
                      <a:lnTo>
                        <a:pt x="1" y="1"/>
                      </a:lnTo>
                      <a:lnTo>
                        <a:pt x="3" y="4"/>
                      </a:lnTo>
                      <a:lnTo>
                        <a:pt x="5" y="5"/>
                      </a:lnTo>
                      <a:lnTo>
                        <a:pt x="6" y="5"/>
                      </a:lnTo>
                      <a:lnTo>
                        <a:pt x="6" y="6"/>
                      </a:lnTo>
                      <a:lnTo>
                        <a:pt x="7" y="6"/>
                      </a:lnTo>
                      <a:lnTo>
                        <a:pt x="7" y="8"/>
                      </a:lnTo>
                      <a:lnTo>
                        <a:pt x="8" y="8"/>
                      </a:lnTo>
                      <a:lnTo>
                        <a:pt x="8" y="9"/>
                      </a:lnTo>
                      <a:lnTo>
                        <a:pt x="10" y="9"/>
                      </a:lnTo>
                      <a:lnTo>
                        <a:pt x="10" y="10"/>
                      </a:lnTo>
                      <a:lnTo>
                        <a:pt x="12" y="10"/>
                      </a:lnTo>
                      <a:lnTo>
                        <a:pt x="12" y="11"/>
                      </a:lnTo>
                      <a:lnTo>
                        <a:pt x="13" y="11"/>
                      </a:lnTo>
                      <a:lnTo>
                        <a:pt x="15" y="13"/>
                      </a:lnTo>
                      <a:lnTo>
                        <a:pt x="16" y="13"/>
                      </a:lnTo>
                      <a:lnTo>
                        <a:pt x="16" y="14"/>
                      </a:lnTo>
                      <a:lnTo>
                        <a:pt x="18" y="14"/>
                      </a:lnTo>
                      <a:lnTo>
                        <a:pt x="18" y="15"/>
                      </a:lnTo>
                      <a:lnTo>
                        <a:pt x="21" y="15"/>
                      </a:lnTo>
                      <a:lnTo>
                        <a:pt x="21" y="16"/>
                      </a:lnTo>
                      <a:lnTo>
                        <a:pt x="23" y="16"/>
                      </a:lnTo>
                      <a:lnTo>
                        <a:pt x="23" y="17"/>
                      </a:lnTo>
                      <a:lnTo>
                        <a:pt x="27" y="17"/>
                      </a:lnTo>
                      <a:lnTo>
                        <a:pt x="27" y="19"/>
                      </a:lnTo>
                      <a:lnTo>
                        <a:pt x="29" y="19"/>
                      </a:lnTo>
                      <a:lnTo>
                        <a:pt x="29" y="20"/>
                      </a:lnTo>
                      <a:lnTo>
                        <a:pt x="33" y="20"/>
                      </a:lnTo>
                      <a:lnTo>
                        <a:pt x="33" y="21"/>
                      </a:lnTo>
                      <a:lnTo>
                        <a:pt x="38" y="21"/>
                      </a:lnTo>
                      <a:lnTo>
                        <a:pt x="38" y="22"/>
                      </a:lnTo>
                      <a:lnTo>
                        <a:pt x="40" y="22"/>
                      </a:lnTo>
                    </a:path>
                  </a:pathLst>
                </a:custGeom>
                <a:gradFill rotWithShape="1">
                  <a:gsLst>
                    <a:gs pos="0">
                      <a:srgbClr val="E77105"/>
                    </a:gs>
                    <a:gs pos="100000">
                      <a:srgbClr val="F8981D"/>
                    </a:gs>
                  </a:gsLst>
                  <a:lin ang="5400000" scaled="1"/>
                </a:gradFill>
                <a:ln w="0">
                  <a:solidFill>
                    <a:srgbClr val="000000"/>
                  </a:solidFill>
                  <a:round/>
                  <a:headEnd/>
                  <a:tailEnd/>
                </a:ln>
              </p:spPr>
              <p:txBody>
                <a:bodyPr/>
                <a:lstStyle/>
                <a:p>
                  <a:endParaRPr lang="ru-RU"/>
                </a:p>
              </p:txBody>
            </p:sp>
            <p:sp>
              <p:nvSpPr>
                <p:cNvPr id="90" name="Freeform 88">
                  <a:extLst>
                    <a:ext uri="{FF2B5EF4-FFF2-40B4-BE49-F238E27FC236}">
                      <a16:creationId xmlns:a16="http://schemas.microsoft.com/office/drawing/2014/main" id="{9177283A-DBFA-513B-3E12-EDCE39170950}"/>
                    </a:ext>
                  </a:extLst>
                </p:cNvPr>
                <p:cNvSpPr>
                  <a:spLocks/>
                </p:cNvSpPr>
                <p:nvPr/>
              </p:nvSpPr>
              <p:spPr bwMode="auto">
                <a:xfrm>
                  <a:off x="2331" y="2420"/>
                  <a:ext cx="37" cy="15"/>
                </a:xfrm>
                <a:custGeom>
                  <a:avLst/>
                  <a:gdLst>
                    <a:gd name="T0" fmla="*/ 0 w 37"/>
                    <a:gd name="T1" fmla="*/ 15 h 15"/>
                    <a:gd name="T2" fmla="*/ 0 w 37"/>
                    <a:gd name="T3" fmla="*/ 13 h 15"/>
                    <a:gd name="T4" fmla="*/ 2 w 37"/>
                    <a:gd name="T5" fmla="*/ 13 h 15"/>
                    <a:gd name="T6" fmla="*/ 2 w 37"/>
                    <a:gd name="T7" fmla="*/ 12 h 15"/>
                    <a:gd name="T8" fmla="*/ 3 w 37"/>
                    <a:gd name="T9" fmla="*/ 12 h 15"/>
                    <a:gd name="T10" fmla="*/ 3 w 37"/>
                    <a:gd name="T11" fmla="*/ 11 h 15"/>
                    <a:gd name="T12" fmla="*/ 4 w 37"/>
                    <a:gd name="T13" fmla="*/ 10 h 15"/>
                    <a:gd name="T14" fmla="*/ 5 w 37"/>
                    <a:gd name="T15" fmla="*/ 10 h 15"/>
                    <a:gd name="T16" fmla="*/ 5 w 37"/>
                    <a:gd name="T17" fmla="*/ 8 h 15"/>
                    <a:gd name="T18" fmla="*/ 7 w 37"/>
                    <a:gd name="T19" fmla="*/ 8 h 15"/>
                    <a:gd name="T20" fmla="*/ 7 w 37"/>
                    <a:gd name="T21" fmla="*/ 7 h 15"/>
                    <a:gd name="T22" fmla="*/ 9 w 37"/>
                    <a:gd name="T23" fmla="*/ 7 h 15"/>
                    <a:gd name="T24" fmla="*/ 9 w 37"/>
                    <a:gd name="T25" fmla="*/ 6 h 15"/>
                    <a:gd name="T26" fmla="*/ 12 w 37"/>
                    <a:gd name="T27" fmla="*/ 6 h 15"/>
                    <a:gd name="T28" fmla="*/ 12 w 37"/>
                    <a:gd name="T29" fmla="*/ 5 h 15"/>
                    <a:gd name="T30" fmla="*/ 14 w 37"/>
                    <a:gd name="T31" fmla="*/ 5 h 15"/>
                    <a:gd name="T32" fmla="*/ 14 w 37"/>
                    <a:gd name="T33" fmla="*/ 3 h 15"/>
                    <a:gd name="T34" fmla="*/ 18 w 37"/>
                    <a:gd name="T35" fmla="*/ 3 h 15"/>
                    <a:gd name="T36" fmla="*/ 19 w 37"/>
                    <a:gd name="T37" fmla="*/ 2 h 15"/>
                    <a:gd name="T38" fmla="*/ 24 w 37"/>
                    <a:gd name="T39" fmla="*/ 2 h 15"/>
                    <a:gd name="T40" fmla="*/ 24 w 37"/>
                    <a:gd name="T41" fmla="*/ 1 h 15"/>
                    <a:gd name="T42" fmla="*/ 31 w 37"/>
                    <a:gd name="T43" fmla="*/ 1 h 15"/>
                    <a:gd name="T44" fmla="*/ 31 w 37"/>
                    <a:gd name="T45" fmla="*/ 0 h 15"/>
                    <a:gd name="T46" fmla="*/ 37 w 37"/>
                    <a:gd name="T47" fmla="*/ 0 h 1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7"/>
                    <a:gd name="T73" fmla="*/ 0 h 15"/>
                    <a:gd name="T74" fmla="*/ 37 w 37"/>
                    <a:gd name="T75" fmla="*/ 15 h 1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7" h="15">
                      <a:moveTo>
                        <a:pt x="0" y="15"/>
                      </a:moveTo>
                      <a:lnTo>
                        <a:pt x="0" y="13"/>
                      </a:lnTo>
                      <a:lnTo>
                        <a:pt x="2" y="13"/>
                      </a:lnTo>
                      <a:lnTo>
                        <a:pt x="2" y="12"/>
                      </a:lnTo>
                      <a:lnTo>
                        <a:pt x="3" y="12"/>
                      </a:lnTo>
                      <a:lnTo>
                        <a:pt x="3" y="11"/>
                      </a:lnTo>
                      <a:lnTo>
                        <a:pt x="4" y="10"/>
                      </a:lnTo>
                      <a:lnTo>
                        <a:pt x="5" y="10"/>
                      </a:lnTo>
                      <a:lnTo>
                        <a:pt x="5" y="8"/>
                      </a:lnTo>
                      <a:lnTo>
                        <a:pt x="7" y="8"/>
                      </a:lnTo>
                      <a:lnTo>
                        <a:pt x="7" y="7"/>
                      </a:lnTo>
                      <a:lnTo>
                        <a:pt x="9" y="7"/>
                      </a:lnTo>
                      <a:lnTo>
                        <a:pt x="9" y="6"/>
                      </a:lnTo>
                      <a:lnTo>
                        <a:pt x="12" y="6"/>
                      </a:lnTo>
                      <a:lnTo>
                        <a:pt x="12" y="5"/>
                      </a:lnTo>
                      <a:lnTo>
                        <a:pt x="14" y="5"/>
                      </a:lnTo>
                      <a:lnTo>
                        <a:pt x="14" y="3"/>
                      </a:lnTo>
                      <a:lnTo>
                        <a:pt x="18" y="3"/>
                      </a:lnTo>
                      <a:lnTo>
                        <a:pt x="19" y="2"/>
                      </a:lnTo>
                      <a:lnTo>
                        <a:pt x="24" y="2"/>
                      </a:lnTo>
                      <a:lnTo>
                        <a:pt x="24" y="1"/>
                      </a:lnTo>
                      <a:lnTo>
                        <a:pt x="31" y="1"/>
                      </a:lnTo>
                      <a:lnTo>
                        <a:pt x="31" y="0"/>
                      </a:lnTo>
                      <a:lnTo>
                        <a:pt x="37" y="0"/>
                      </a:lnTo>
                    </a:path>
                  </a:pathLst>
                </a:custGeom>
                <a:gradFill rotWithShape="1">
                  <a:gsLst>
                    <a:gs pos="0">
                      <a:srgbClr val="E77105"/>
                    </a:gs>
                    <a:gs pos="100000">
                      <a:srgbClr val="F8981D"/>
                    </a:gs>
                  </a:gsLst>
                  <a:lin ang="5400000" scaled="1"/>
                </a:gradFill>
                <a:ln w="0">
                  <a:solidFill>
                    <a:srgbClr val="000000"/>
                  </a:solidFill>
                  <a:round/>
                  <a:headEnd/>
                  <a:tailEnd/>
                </a:ln>
              </p:spPr>
              <p:txBody>
                <a:bodyPr/>
                <a:lstStyle/>
                <a:p>
                  <a:endParaRPr lang="ru-RU"/>
                </a:p>
              </p:txBody>
            </p:sp>
            <p:sp>
              <p:nvSpPr>
                <p:cNvPr id="91" name="Freeform 89">
                  <a:extLst>
                    <a:ext uri="{FF2B5EF4-FFF2-40B4-BE49-F238E27FC236}">
                      <a16:creationId xmlns:a16="http://schemas.microsoft.com/office/drawing/2014/main" id="{A3A2B9EF-3C66-DBF2-A9FE-FF5F69D8D8B5}"/>
                    </a:ext>
                  </a:extLst>
                </p:cNvPr>
                <p:cNvSpPr>
                  <a:spLocks/>
                </p:cNvSpPr>
                <p:nvPr/>
              </p:nvSpPr>
              <p:spPr bwMode="auto">
                <a:xfrm>
                  <a:off x="2491" y="3032"/>
                  <a:ext cx="99" cy="21"/>
                </a:xfrm>
                <a:custGeom>
                  <a:avLst/>
                  <a:gdLst>
                    <a:gd name="T0" fmla="*/ 99 w 99"/>
                    <a:gd name="T1" fmla="*/ 21 h 21"/>
                    <a:gd name="T2" fmla="*/ 98 w 99"/>
                    <a:gd name="T3" fmla="*/ 21 h 21"/>
                    <a:gd name="T4" fmla="*/ 97 w 99"/>
                    <a:gd name="T5" fmla="*/ 20 h 21"/>
                    <a:gd name="T6" fmla="*/ 94 w 99"/>
                    <a:gd name="T7" fmla="*/ 20 h 21"/>
                    <a:gd name="T8" fmla="*/ 93 w 99"/>
                    <a:gd name="T9" fmla="*/ 18 h 21"/>
                    <a:gd name="T10" fmla="*/ 90 w 99"/>
                    <a:gd name="T11" fmla="*/ 18 h 21"/>
                    <a:gd name="T12" fmla="*/ 90 w 99"/>
                    <a:gd name="T13" fmla="*/ 17 h 21"/>
                    <a:gd name="T14" fmla="*/ 86 w 99"/>
                    <a:gd name="T15" fmla="*/ 17 h 21"/>
                    <a:gd name="T16" fmla="*/ 85 w 99"/>
                    <a:gd name="T17" fmla="*/ 16 h 21"/>
                    <a:gd name="T18" fmla="*/ 82 w 99"/>
                    <a:gd name="T19" fmla="*/ 16 h 21"/>
                    <a:gd name="T20" fmla="*/ 81 w 99"/>
                    <a:gd name="T21" fmla="*/ 15 h 21"/>
                    <a:gd name="T22" fmla="*/ 77 w 99"/>
                    <a:gd name="T23" fmla="*/ 15 h 21"/>
                    <a:gd name="T24" fmla="*/ 76 w 99"/>
                    <a:gd name="T25" fmla="*/ 14 h 21"/>
                    <a:gd name="T26" fmla="*/ 71 w 99"/>
                    <a:gd name="T27" fmla="*/ 14 h 21"/>
                    <a:gd name="T28" fmla="*/ 70 w 99"/>
                    <a:gd name="T29" fmla="*/ 12 h 21"/>
                    <a:gd name="T30" fmla="*/ 66 w 99"/>
                    <a:gd name="T31" fmla="*/ 12 h 21"/>
                    <a:gd name="T32" fmla="*/ 65 w 99"/>
                    <a:gd name="T33" fmla="*/ 11 h 21"/>
                    <a:gd name="T34" fmla="*/ 61 w 99"/>
                    <a:gd name="T35" fmla="*/ 11 h 21"/>
                    <a:gd name="T36" fmla="*/ 60 w 99"/>
                    <a:gd name="T37" fmla="*/ 10 h 21"/>
                    <a:gd name="T38" fmla="*/ 55 w 99"/>
                    <a:gd name="T39" fmla="*/ 10 h 21"/>
                    <a:gd name="T40" fmla="*/ 54 w 99"/>
                    <a:gd name="T41" fmla="*/ 9 h 21"/>
                    <a:gd name="T42" fmla="*/ 49 w 99"/>
                    <a:gd name="T43" fmla="*/ 9 h 21"/>
                    <a:gd name="T44" fmla="*/ 48 w 99"/>
                    <a:gd name="T45" fmla="*/ 7 h 21"/>
                    <a:gd name="T46" fmla="*/ 43 w 99"/>
                    <a:gd name="T47" fmla="*/ 7 h 21"/>
                    <a:gd name="T48" fmla="*/ 41 w 99"/>
                    <a:gd name="T49" fmla="*/ 6 h 21"/>
                    <a:gd name="T50" fmla="*/ 35 w 99"/>
                    <a:gd name="T51" fmla="*/ 6 h 21"/>
                    <a:gd name="T52" fmla="*/ 34 w 99"/>
                    <a:gd name="T53" fmla="*/ 5 h 21"/>
                    <a:gd name="T54" fmla="*/ 28 w 99"/>
                    <a:gd name="T55" fmla="*/ 5 h 21"/>
                    <a:gd name="T56" fmla="*/ 27 w 99"/>
                    <a:gd name="T57" fmla="*/ 4 h 21"/>
                    <a:gd name="T58" fmla="*/ 20 w 99"/>
                    <a:gd name="T59" fmla="*/ 4 h 21"/>
                    <a:gd name="T60" fmla="*/ 19 w 99"/>
                    <a:gd name="T61" fmla="*/ 2 h 21"/>
                    <a:gd name="T62" fmla="*/ 13 w 99"/>
                    <a:gd name="T63" fmla="*/ 2 h 21"/>
                    <a:gd name="T64" fmla="*/ 12 w 99"/>
                    <a:gd name="T65" fmla="*/ 1 h 21"/>
                    <a:gd name="T66" fmla="*/ 4 w 99"/>
                    <a:gd name="T67" fmla="*/ 1 h 21"/>
                    <a:gd name="T68" fmla="*/ 3 w 99"/>
                    <a:gd name="T69" fmla="*/ 0 h 21"/>
                    <a:gd name="T70" fmla="*/ 0 w 99"/>
                    <a:gd name="T71" fmla="*/ 0 h 2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9"/>
                    <a:gd name="T109" fmla="*/ 0 h 21"/>
                    <a:gd name="T110" fmla="*/ 99 w 99"/>
                    <a:gd name="T111" fmla="*/ 21 h 2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9" h="21">
                      <a:moveTo>
                        <a:pt x="99" y="21"/>
                      </a:moveTo>
                      <a:lnTo>
                        <a:pt x="98" y="21"/>
                      </a:lnTo>
                      <a:lnTo>
                        <a:pt x="97" y="20"/>
                      </a:lnTo>
                      <a:lnTo>
                        <a:pt x="94" y="20"/>
                      </a:lnTo>
                      <a:lnTo>
                        <a:pt x="93" y="18"/>
                      </a:lnTo>
                      <a:lnTo>
                        <a:pt x="90" y="18"/>
                      </a:lnTo>
                      <a:lnTo>
                        <a:pt x="90" y="17"/>
                      </a:lnTo>
                      <a:lnTo>
                        <a:pt x="86" y="17"/>
                      </a:lnTo>
                      <a:lnTo>
                        <a:pt x="85" y="16"/>
                      </a:lnTo>
                      <a:lnTo>
                        <a:pt x="82" y="16"/>
                      </a:lnTo>
                      <a:lnTo>
                        <a:pt x="81" y="15"/>
                      </a:lnTo>
                      <a:lnTo>
                        <a:pt x="77" y="15"/>
                      </a:lnTo>
                      <a:lnTo>
                        <a:pt x="76" y="14"/>
                      </a:lnTo>
                      <a:lnTo>
                        <a:pt x="71" y="14"/>
                      </a:lnTo>
                      <a:lnTo>
                        <a:pt x="70" y="12"/>
                      </a:lnTo>
                      <a:lnTo>
                        <a:pt x="66" y="12"/>
                      </a:lnTo>
                      <a:lnTo>
                        <a:pt x="65" y="11"/>
                      </a:lnTo>
                      <a:lnTo>
                        <a:pt x="61" y="11"/>
                      </a:lnTo>
                      <a:lnTo>
                        <a:pt x="60" y="10"/>
                      </a:lnTo>
                      <a:lnTo>
                        <a:pt x="55" y="10"/>
                      </a:lnTo>
                      <a:lnTo>
                        <a:pt x="54" y="9"/>
                      </a:lnTo>
                      <a:lnTo>
                        <a:pt x="49" y="9"/>
                      </a:lnTo>
                      <a:lnTo>
                        <a:pt x="48" y="7"/>
                      </a:lnTo>
                      <a:lnTo>
                        <a:pt x="43" y="7"/>
                      </a:lnTo>
                      <a:lnTo>
                        <a:pt x="41" y="6"/>
                      </a:lnTo>
                      <a:lnTo>
                        <a:pt x="35" y="6"/>
                      </a:lnTo>
                      <a:lnTo>
                        <a:pt x="34" y="5"/>
                      </a:lnTo>
                      <a:lnTo>
                        <a:pt x="28" y="5"/>
                      </a:lnTo>
                      <a:lnTo>
                        <a:pt x="27" y="4"/>
                      </a:lnTo>
                      <a:lnTo>
                        <a:pt x="20" y="4"/>
                      </a:lnTo>
                      <a:lnTo>
                        <a:pt x="19" y="2"/>
                      </a:lnTo>
                      <a:lnTo>
                        <a:pt x="13" y="2"/>
                      </a:lnTo>
                      <a:lnTo>
                        <a:pt x="12" y="1"/>
                      </a:lnTo>
                      <a:lnTo>
                        <a:pt x="4" y="1"/>
                      </a:lnTo>
                      <a:lnTo>
                        <a:pt x="3" y="0"/>
                      </a:lnTo>
                      <a:lnTo>
                        <a:pt x="0" y="0"/>
                      </a:lnTo>
                    </a:path>
                  </a:pathLst>
                </a:custGeom>
                <a:gradFill rotWithShape="1">
                  <a:gsLst>
                    <a:gs pos="0">
                      <a:srgbClr val="E77105"/>
                    </a:gs>
                    <a:gs pos="100000">
                      <a:srgbClr val="F8981D"/>
                    </a:gs>
                  </a:gsLst>
                  <a:lin ang="5400000" scaled="1"/>
                </a:gradFill>
                <a:ln w="0">
                  <a:solidFill>
                    <a:srgbClr val="000000"/>
                  </a:solidFill>
                  <a:round/>
                  <a:headEnd/>
                  <a:tailEnd/>
                </a:ln>
              </p:spPr>
              <p:txBody>
                <a:bodyPr/>
                <a:lstStyle/>
                <a:p>
                  <a:endParaRPr lang="ru-RU"/>
                </a:p>
              </p:txBody>
            </p:sp>
            <p:sp>
              <p:nvSpPr>
                <p:cNvPr id="92" name="Freeform 90">
                  <a:extLst>
                    <a:ext uri="{FF2B5EF4-FFF2-40B4-BE49-F238E27FC236}">
                      <a16:creationId xmlns:a16="http://schemas.microsoft.com/office/drawing/2014/main" id="{042F6BE8-AE7A-6627-196E-549D24ABE92B}"/>
                    </a:ext>
                  </a:extLst>
                </p:cNvPr>
                <p:cNvSpPr>
                  <a:spLocks/>
                </p:cNvSpPr>
                <p:nvPr/>
              </p:nvSpPr>
              <p:spPr bwMode="auto">
                <a:xfrm>
                  <a:off x="2193" y="2911"/>
                  <a:ext cx="100" cy="54"/>
                </a:xfrm>
                <a:custGeom>
                  <a:avLst/>
                  <a:gdLst>
                    <a:gd name="T0" fmla="*/ 2 w 100"/>
                    <a:gd name="T1" fmla="*/ 53 h 54"/>
                    <a:gd name="T2" fmla="*/ 3 w 100"/>
                    <a:gd name="T3" fmla="*/ 52 h 54"/>
                    <a:gd name="T4" fmla="*/ 4 w 100"/>
                    <a:gd name="T5" fmla="*/ 50 h 54"/>
                    <a:gd name="T6" fmla="*/ 9 w 100"/>
                    <a:gd name="T7" fmla="*/ 45 h 54"/>
                    <a:gd name="T8" fmla="*/ 10 w 100"/>
                    <a:gd name="T9" fmla="*/ 43 h 54"/>
                    <a:gd name="T10" fmla="*/ 11 w 100"/>
                    <a:gd name="T11" fmla="*/ 41 h 54"/>
                    <a:gd name="T12" fmla="*/ 15 w 100"/>
                    <a:gd name="T13" fmla="*/ 38 h 54"/>
                    <a:gd name="T14" fmla="*/ 16 w 100"/>
                    <a:gd name="T15" fmla="*/ 37 h 54"/>
                    <a:gd name="T16" fmla="*/ 18 w 100"/>
                    <a:gd name="T17" fmla="*/ 35 h 54"/>
                    <a:gd name="T18" fmla="*/ 20 w 100"/>
                    <a:gd name="T19" fmla="*/ 34 h 54"/>
                    <a:gd name="T20" fmla="*/ 21 w 100"/>
                    <a:gd name="T21" fmla="*/ 32 h 54"/>
                    <a:gd name="T22" fmla="*/ 24 w 100"/>
                    <a:gd name="T23" fmla="*/ 31 h 54"/>
                    <a:gd name="T24" fmla="*/ 27 w 100"/>
                    <a:gd name="T25" fmla="*/ 27 h 54"/>
                    <a:gd name="T26" fmla="*/ 31 w 100"/>
                    <a:gd name="T27" fmla="*/ 25 h 54"/>
                    <a:gd name="T28" fmla="*/ 34 w 100"/>
                    <a:gd name="T29" fmla="*/ 24 h 54"/>
                    <a:gd name="T30" fmla="*/ 36 w 100"/>
                    <a:gd name="T31" fmla="*/ 22 h 54"/>
                    <a:gd name="T32" fmla="*/ 37 w 100"/>
                    <a:gd name="T33" fmla="*/ 21 h 54"/>
                    <a:gd name="T34" fmla="*/ 40 w 100"/>
                    <a:gd name="T35" fmla="*/ 20 h 54"/>
                    <a:gd name="T36" fmla="*/ 42 w 100"/>
                    <a:gd name="T37" fmla="*/ 19 h 54"/>
                    <a:gd name="T38" fmla="*/ 45 w 100"/>
                    <a:gd name="T39" fmla="*/ 18 h 54"/>
                    <a:gd name="T40" fmla="*/ 47 w 100"/>
                    <a:gd name="T41" fmla="*/ 16 h 54"/>
                    <a:gd name="T42" fmla="*/ 51 w 100"/>
                    <a:gd name="T43" fmla="*/ 14 h 54"/>
                    <a:gd name="T44" fmla="*/ 55 w 100"/>
                    <a:gd name="T45" fmla="*/ 13 h 54"/>
                    <a:gd name="T46" fmla="*/ 57 w 100"/>
                    <a:gd name="T47" fmla="*/ 11 h 54"/>
                    <a:gd name="T48" fmla="*/ 61 w 100"/>
                    <a:gd name="T49" fmla="*/ 10 h 54"/>
                    <a:gd name="T50" fmla="*/ 63 w 100"/>
                    <a:gd name="T51" fmla="*/ 9 h 54"/>
                    <a:gd name="T52" fmla="*/ 67 w 100"/>
                    <a:gd name="T53" fmla="*/ 8 h 54"/>
                    <a:gd name="T54" fmla="*/ 71 w 100"/>
                    <a:gd name="T55" fmla="*/ 6 h 54"/>
                    <a:gd name="T56" fmla="*/ 76 w 100"/>
                    <a:gd name="T57" fmla="*/ 5 h 54"/>
                    <a:gd name="T58" fmla="*/ 81 w 100"/>
                    <a:gd name="T59" fmla="*/ 4 h 54"/>
                    <a:gd name="T60" fmla="*/ 88 w 100"/>
                    <a:gd name="T61" fmla="*/ 3 h 54"/>
                    <a:gd name="T62" fmla="*/ 95 w 100"/>
                    <a:gd name="T63" fmla="*/ 2 h 54"/>
                    <a:gd name="T64" fmla="*/ 100 w 100"/>
                    <a:gd name="T65" fmla="*/ 0 h 5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0"/>
                    <a:gd name="T100" fmla="*/ 0 h 54"/>
                    <a:gd name="T101" fmla="*/ 100 w 100"/>
                    <a:gd name="T102" fmla="*/ 54 h 5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0" h="54">
                      <a:moveTo>
                        <a:pt x="0" y="54"/>
                      </a:moveTo>
                      <a:lnTo>
                        <a:pt x="2" y="53"/>
                      </a:lnTo>
                      <a:lnTo>
                        <a:pt x="2" y="52"/>
                      </a:lnTo>
                      <a:lnTo>
                        <a:pt x="3" y="52"/>
                      </a:lnTo>
                      <a:lnTo>
                        <a:pt x="4" y="51"/>
                      </a:lnTo>
                      <a:lnTo>
                        <a:pt x="4" y="50"/>
                      </a:lnTo>
                      <a:lnTo>
                        <a:pt x="7" y="47"/>
                      </a:lnTo>
                      <a:lnTo>
                        <a:pt x="9" y="45"/>
                      </a:lnTo>
                      <a:lnTo>
                        <a:pt x="9" y="43"/>
                      </a:lnTo>
                      <a:lnTo>
                        <a:pt x="10" y="43"/>
                      </a:lnTo>
                      <a:lnTo>
                        <a:pt x="11" y="42"/>
                      </a:lnTo>
                      <a:lnTo>
                        <a:pt x="11" y="41"/>
                      </a:lnTo>
                      <a:lnTo>
                        <a:pt x="13" y="41"/>
                      </a:lnTo>
                      <a:lnTo>
                        <a:pt x="15" y="38"/>
                      </a:lnTo>
                      <a:lnTo>
                        <a:pt x="15" y="37"/>
                      </a:lnTo>
                      <a:lnTo>
                        <a:pt x="16" y="37"/>
                      </a:lnTo>
                      <a:lnTo>
                        <a:pt x="18" y="36"/>
                      </a:lnTo>
                      <a:lnTo>
                        <a:pt x="18" y="35"/>
                      </a:lnTo>
                      <a:lnTo>
                        <a:pt x="19" y="35"/>
                      </a:lnTo>
                      <a:lnTo>
                        <a:pt x="20" y="34"/>
                      </a:lnTo>
                      <a:lnTo>
                        <a:pt x="21" y="34"/>
                      </a:lnTo>
                      <a:lnTo>
                        <a:pt x="21" y="32"/>
                      </a:lnTo>
                      <a:lnTo>
                        <a:pt x="23" y="31"/>
                      </a:lnTo>
                      <a:lnTo>
                        <a:pt x="24" y="31"/>
                      </a:lnTo>
                      <a:lnTo>
                        <a:pt x="26" y="29"/>
                      </a:lnTo>
                      <a:lnTo>
                        <a:pt x="27" y="27"/>
                      </a:lnTo>
                      <a:lnTo>
                        <a:pt x="29" y="27"/>
                      </a:lnTo>
                      <a:lnTo>
                        <a:pt x="31" y="25"/>
                      </a:lnTo>
                      <a:lnTo>
                        <a:pt x="32" y="24"/>
                      </a:lnTo>
                      <a:lnTo>
                        <a:pt x="34" y="24"/>
                      </a:lnTo>
                      <a:lnTo>
                        <a:pt x="35" y="22"/>
                      </a:lnTo>
                      <a:lnTo>
                        <a:pt x="36" y="22"/>
                      </a:lnTo>
                      <a:lnTo>
                        <a:pt x="36" y="21"/>
                      </a:lnTo>
                      <a:lnTo>
                        <a:pt x="37" y="21"/>
                      </a:lnTo>
                      <a:lnTo>
                        <a:pt x="39" y="20"/>
                      </a:lnTo>
                      <a:lnTo>
                        <a:pt x="40" y="20"/>
                      </a:lnTo>
                      <a:lnTo>
                        <a:pt x="41" y="19"/>
                      </a:lnTo>
                      <a:lnTo>
                        <a:pt x="42" y="19"/>
                      </a:lnTo>
                      <a:lnTo>
                        <a:pt x="44" y="18"/>
                      </a:lnTo>
                      <a:lnTo>
                        <a:pt x="45" y="18"/>
                      </a:lnTo>
                      <a:lnTo>
                        <a:pt x="46" y="16"/>
                      </a:lnTo>
                      <a:lnTo>
                        <a:pt x="47" y="16"/>
                      </a:lnTo>
                      <a:lnTo>
                        <a:pt x="50" y="14"/>
                      </a:lnTo>
                      <a:lnTo>
                        <a:pt x="51" y="14"/>
                      </a:lnTo>
                      <a:lnTo>
                        <a:pt x="52" y="13"/>
                      </a:lnTo>
                      <a:lnTo>
                        <a:pt x="55" y="13"/>
                      </a:lnTo>
                      <a:lnTo>
                        <a:pt x="56" y="11"/>
                      </a:lnTo>
                      <a:lnTo>
                        <a:pt x="57" y="11"/>
                      </a:lnTo>
                      <a:lnTo>
                        <a:pt x="58" y="10"/>
                      </a:lnTo>
                      <a:lnTo>
                        <a:pt x="61" y="10"/>
                      </a:lnTo>
                      <a:lnTo>
                        <a:pt x="62" y="9"/>
                      </a:lnTo>
                      <a:lnTo>
                        <a:pt x="63" y="9"/>
                      </a:lnTo>
                      <a:lnTo>
                        <a:pt x="64" y="8"/>
                      </a:lnTo>
                      <a:lnTo>
                        <a:pt x="67" y="8"/>
                      </a:lnTo>
                      <a:lnTo>
                        <a:pt x="68" y="6"/>
                      </a:lnTo>
                      <a:lnTo>
                        <a:pt x="71" y="6"/>
                      </a:lnTo>
                      <a:lnTo>
                        <a:pt x="72" y="5"/>
                      </a:lnTo>
                      <a:lnTo>
                        <a:pt x="76" y="5"/>
                      </a:lnTo>
                      <a:lnTo>
                        <a:pt x="77" y="4"/>
                      </a:lnTo>
                      <a:lnTo>
                        <a:pt x="81" y="4"/>
                      </a:lnTo>
                      <a:lnTo>
                        <a:pt x="82" y="3"/>
                      </a:lnTo>
                      <a:lnTo>
                        <a:pt x="88" y="3"/>
                      </a:lnTo>
                      <a:lnTo>
                        <a:pt x="89" y="2"/>
                      </a:lnTo>
                      <a:lnTo>
                        <a:pt x="95" y="2"/>
                      </a:lnTo>
                      <a:lnTo>
                        <a:pt x="97" y="0"/>
                      </a:lnTo>
                      <a:lnTo>
                        <a:pt x="100" y="0"/>
                      </a:lnTo>
                    </a:path>
                  </a:pathLst>
                </a:custGeom>
                <a:gradFill rotWithShape="1">
                  <a:gsLst>
                    <a:gs pos="0">
                      <a:srgbClr val="E77105"/>
                    </a:gs>
                    <a:gs pos="100000">
                      <a:srgbClr val="F8981D"/>
                    </a:gs>
                  </a:gsLst>
                  <a:lin ang="5400000" scaled="1"/>
                </a:gradFill>
                <a:ln w="0">
                  <a:solidFill>
                    <a:srgbClr val="000000"/>
                  </a:solidFill>
                  <a:round/>
                  <a:headEnd/>
                  <a:tailEnd/>
                </a:ln>
              </p:spPr>
              <p:txBody>
                <a:bodyPr/>
                <a:lstStyle/>
                <a:p>
                  <a:endParaRPr lang="ru-RU"/>
                </a:p>
              </p:txBody>
            </p:sp>
            <p:sp>
              <p:nvSpPr>
                <p:cNvPr id="93" name="Freeform 91">
                  <a:extLst>
                    <a:ext uri="{FF2B5EF4-FFF2-40B4-BE49-F238E27FC236}">
                      <a16:creationId xmlns:a16="http://schemas.microsoft.com/office/drawing/2014/main" id="{48D66219-6C15-CD53-94FF-4B159C750F7F}"/>
                    </a:ext>
                  </a:extLst>
                </p:cNvPr>
                <p:cNvSpPr>
                  <a:spLocks/>
                </p:cNvSpPr>
                <p:nvPr/>
              </p:nvSpPr>
              <p:spPr bwMode="auto">
                <a:xfrm>
                  <a:off x="2471" y="2759"/>
                  <a:ext cx="90" cy="40"/>
                </a:xfrm>
                <a:custGeom>
                  <a:avLst/>
                  <a:gdLst>
                    <a:gd name="T0" fmla="*/ 90 w 90"/>
                    <a:gd name="T1" fmla="*/ 40 h 40"/>
                    <a:gd name="T2" fmla="*/ 87 w 90"/>
                    <a:gd name="T3" fmla="*/ 38 h 40"/>
                    <a:gd name="T4" fmla="*/ 86 w 90"/>
                    <a:gd name="T5" fmla="*/ 36 h 40"/>
                    <a:gd name="T6" fmla="*/ 85 w 90"/>
                    <a:gd name="T7" fmla="*/ 36 h 40"/>
                    <a:gd name="T8" fmla="*/ 85 w 90"/>
                    <a:gd name="T9" fmla="*/ 35 h 40"/>
                    <a:gd name="T10" fmla="*/ 82 w 90"/>
                    <a:gd name="T11" fmla="*/ 33 h 40"/>
                    <a:gd name="T12" fmla="*/ 81 w 90"/>
                    <a:gd name="T13" fmla="*/ 33 h 40"/>
                    <a:gd name="T14" fmla="*/ 81 w 90"/>
                    <a:gd name="T15" fmla="*/ 32 h 40"/>
                    <a:gd name="T16" fmla="*/ 80 w 90"/>
                    <a:gd name="T17" fmla="*/ 32 h 40"/>
                    <a:gd name="T18" fmla="*/ 77 w 90"/>
                    <a:gd name="T19" fmla="*/ 29 h 40"/>
                    <a:gd name="T20" fmla="*/ 76 w 90"/>
                    <a:gd name="T21" fmla="*/ 29 h 40"/>
                    <a:gd name="T22" fmla="*/ 76 w 90"/>
                    <a:gd name="T23" fmla="*/ 28 h 40"/>
                    <a:gd name="T24" fmla="*/ 75 w 90"/>
                    <a:gd name="T25" fmla="*/ 28 h 40"/>
                    <a:gd name="T26" fmla="*/ 73 w 90"/>
                    <a:gd name="T27" fmla="*/ 25 h 40"/>
                    <a:gd name="T28" fmla="*/ 71 w 90"/>
                    <a:gd name="T29" fmla="*/ 25 h 40"/>
                    <a:gd name="T30" fmla="*/ 71 w 90"/>
                    <a:gd name="T31" fmla="*/ 24 h 40"/>
                    <a:gd name="T32" fmla="*/ 70 w 90"/>
                    <a:gd name="T33" fmla="*/ 24 h 40"/>
                    <a:gd name="T34" fmla="*/ 68 w 90"/>
                    <a:gd name="T35" fmla="*/ 22 h 40"/>
                    <a:gd name="T36" fmla="*/ 65 w 90"/>
                    <a:gd name="T37" fmla="*/ 22 h 40"/>
                    <a:gd name="T38" fmla="*/ 65 w 90"/>
                    <a:gd name="T39" fmla="*/ 20 h 40"/>
                    <a:gd name="T40" fmla="*/ 64 w 90"/>
                    <a:gd name="T41" fmla="*/ 20 h 40"/>
                    <a:gd name="T42" fmla="*/ 61 w 90"/>
                    <a:gd name="T43" fmla="*/ 18 h 40"/>
                    <a:gd name="T44" fmla="*/ 59 w 90"/>
                    <a:gd name="T45" fmla="*/ 18 h 40"/>
                    <a:gd name="T46" fmla="*/ 59 w 90"/>
                    <a:gd name="T47" fmla="*/ 17 h 40"/>
                    <a:gd name="T48" fmla="*/ 58 w 90"/>
                    <a:gd name="T49" fmla="*/ 17 h 40"/>
                    <a:gd name="T50" fmla="*/ 57 w 90"/>
                    <a:gd name="T51" fmla="*/ 16 h 40"/>
                    <a:gd name="T52" fmla="*/ 55 w 90"/>
                    <a:gd name="T53" fmla="*/ 16 h 40"/>
                    <a:gd name="T54" fmla="*/ 54 w 90"/>
                    <a:gd name="T55" fmla="*/ 14 h 40"/>
                    <a:gd name="T56" fmla="*/ 52 w 90"/>
                    <a:gd name="T57" fmla="*/ 14 h 40"/>
                    <a:gd name="T58" fmla="*/ 50 w 90"/>
                    <a:gd name="T59" fmla="*/ 13 h 40"/>
                    <a:gd name="T60" fmla="*/ 49 w 90"/>
                    <a:gd name="T61" fmla="*/ 13 h 40"/>
                    <a:gd name="T62" fmla="*/ 48 w 90"/>
                    <a:gd name="T63" fmla="*/ 12 h 40"/>
                    <a:gd name="T64" fmla="*/ 47 w 90"/>
                    <a:gd name="T65" fmla="*/ 12 h 40"/>
                    <a:gd name="T66" fmla="*/ 45 w 90"/>
                    <a:gd name="T67" fmla="*/ 11 h 40"/>
                    <a:gd name="T68" fmla="*/ 43 w 90"/>
                    <a:gd name="T69" fmla="*/ 11 h 40"/>
                    <a:gd name="T70" fmla="*/ 43 w 90"/>
                    <a:gd name="T71" fmla="*/ 9 h 40"/>
                    <a:gd name="T72" fmla="*/ 40 w 90"/>
                    <a:gd name="T73" fmla="*/ 9 h 40"/>
                    <a:gd name="T74" fmla="*/ 39 w 90"/>
                    <a:gd name="T75" fmla="*/ 8 h 40"/>
                    <a:gd name="T76" fmla="*/ 37 w 90"/>
                    <a:gd name="T77" fmla="*/ 8 h 40"/>
                    <a:gd name="T78" fmla="*/ 36 w 90"/>
                    <a:gd name="T79" fmla="*/ 7 h 40"/>
                    <a:gd name="T80" fmla="*/ 33 w 90"/>
                    <a:gd name="T81" fmla="*/ 7 h 40"/>
                    <a:gd name="T82" fmla="*/ 32 w 90"/>
                    <a:gd name="T83" fmla="*/ 6 h 40"/>
                    <a:gd name="T84" fmla="*/ 29 w 90"/>
                    <a:gd name="T85" fmla="*/ 6 h 40"/>
                    <a:gd name="T86" fmla="*/ 28 w 90"/>
                    <a:gd name="T87" fmla="*/ 4 h 40"/>
                    <a:gd name="T88" fmla="*/ 24 w 90"/>
                    <a:gd name="T89" fmla="*/ 4 h 40"/>
                    <a:gd name="T90" fmla="*/ 23 w 90"/>
                    <a:gd name="T91" fmla="*/ 3 h 40"/>
                    <a:gd name="T92" fmla="*/ 20 w 90"/>
                    <a:gd name="T93" fmla="*/ 3 h 40"/>
                    <a:gd name="T94" fmla="*/ 18 w 90"/>
                    <a:gd name="T95" fmla="*/ 2 h 40"/>
                    <a:gd name="T96" fmla="*/ 12 w 90"/>
                    <a:gd name="T97" fmla="*/ 2 h 40"/>
                    <a:gd name="T98" fmla="*/ 11 w 90"/>
                    <a:gd name="T99" fmla="*/ 1 h 40"/>
                    <a:gd name="T100" fmla="*/ 5 w 90"/>
                    <a:gd name="T101" fmla="*/ 1 h 40"/>
                    <a:gd name="T102" fmla="*/ 3 w 90"/>
                    <a:gd name="T103" fmla="*/ 0 h 40"/>
                    <a:gd name="T104" fmla="*/ 0 w 90"/>
                    <a:gd name="T105" fmla="*/ 0 h 4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90"/>
                    <a:gd name="T160" fmla="*/ 0 h 40"/>
                    <a:gd name="T161" fmla="*/ 90 w 90"/>
                    <a:gd name="T162" fmla="*/ 40 h 4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90" h="40">
                      <a:moveTo>
                        <a:pt x="90" y="40"/>
                      </a:moveTo>
                      <a:lnTo>
                        <a:pt x="87" y="38"/>
                      </a:lnTo>
                      <a:lnTo>
                        <a:pt x="86" y="36"/>
                      </a:lnTo>
                      <a:lnTo>
                        <a:pt x="85" y="36"/>
                      </a:lnTo>
                      <a:lnTo>
                        <a:pt x="85" y="35"/>
                      </a:lnTo>
                      <a:lnTo>
                        <a:pt x="82" y="33"/>
                      </a:lnTo>
                      <a:lnTo>
                        <a:pt x="81" y="33"/>
                      </a:lnTo>
                      <a:lnTo>
                        <a:pt x="81" y="32"/>
                      </a:lnTo>
                      <a:lnTo>
                        <a:pt x="80" y="32"/>
                      </a:lnTo>
                      <a:lnTo>
                        <a:pt x="77" y="29"/>
                      </a:lnTo>
                      <a:lnTo>
                        <a:pt x="76" y="29"/>
                      </a:lnTo>
                      <a:lnTo>
                        <a:pt x="76" y="28"/>
                      </a:lnTo>
                      <a:lnTo>
                        <a:pt x="75" y="28"/>
                      </a:lnTo>
                      <a:lnTo>
                        <a:pt x="73" y="25"/>
                      </a:lnTo>
                      <a:lnTo>
                        <a:pt x="71" y="25"/>
                      </a:lnTo>
                      <a:lnTo>
                        <a:pt x="71" y="24"/>
                      </a:lnTo>
                      <a:lnTo>
                        <a:pt x="70" y="24"/>
                      </a:lnTo>
                      <a:lnTo>
                        <a:pt x="68" y="22"/>
                      </a:lnTo>
                      <a:lnTo>
                        <a:pt x="65" y="22"/>
                      </a:lnTo>
                      <a:lnTo>
                        <a:pt x="65" y="20"/>
                      </a:lnTo>
                      <a:lnTo>
                        <a:pt x="64" y="20"/>
                      </a:lnTo>
                      <a:lnTo>
                        <a:pt x="61" y="18"/>
                      </a:lnTo>
                      <a:lnTo>
                        <a:pt x="59" y="18"/>
                      </a:lnTo>
                      <a:lnTo>
                        <a:pt x="59" y="17"/>
                      </a:lnTo>
                      <a:lnTo>
                        <a:pt x="58" y="17"/>
                      </a:lnTo>
                      <a:lnTo>
                        <a:pt x="57" y="16"/>
                      </a:lnTo>
                      <a:lnTo>
                        <a:pt x="55" y="16"/>
                      </a:lnTo>
                      <a:lnTo>
                        <a:pt x="54" y="14"/>
                      </a:lnTo>
                      <a:lnTo>
                        <a:pt x="52" y="14"/>
                      </a:lnTo>
                      <a:lnTo>
                        <a:pt x="50" y="13"/>
                      </a:lnTo>
                      <a:lnTo>
                        <a:pt x="49" y="13"/>
                      </a:lnTo>
                      <a:lnTo>
                        <a:pt x="48" y="12"/>
                      </a:lnTo>
                      <a:lnTo>
                        <a:pt x="47" y="12"/>
                      </a:lnTo>
                      <a:lnTo>
                        <a:pt x="45" y="11"/>
                      </a:lnTo>
                      <a:lnTo>
                        <a:pt x="43" y="11"/>
                      </a:lnTo>
                      <a:lnTo>
                        <a:pt x="43" y="9"/>
                      </a:lnTo>
                      <a:lnTo>
                        <a:pt x="40" y="9"/>
                      </a:lnTo>
                      <a:lnTo>
                        <a:pt x="39" y="8"/>
                      </a:lnTo>
                      <a:lnTo>
                        <a:pt x="37" y="8"/>
                      </a:lnTo>
                      <a:lnTo>
                        <a:pt x="36" y="7"/>
                      </a:lnTo>
                      <a:lnTo>
                        <a:pt x="33" y="7"/>
                      </a:lnTo>
                      <a:lnTo>
                        <a:pt x="32" y="6"/>
                      </a:lnTo>
                      <a:lnTo>
                        <a:pt x="29" y="6"/>
                      </a:lnTo>
                      <a:lnTo>
                        <a:pt x="28" y="4"/>
                      </a:lnTo>
                      <a:lnTo>
                        <a:pt x="24" y="4"/>
                      </a:lnTo>
                      <a:lnTo>
                        <a:pt x="23" y="3"/>
                      </a:lnTo>
                      <a:lnTo>
                        <a:pt x="20" y="3"/>
                      </a:lnTo>
                      <a:lnTo>
                        <a:pt x="18" y="2"/>
                      </a:lnTo>
                      <a:lnTo>
                        <a:pt x="12" y="2"/>
                      </a:lnTo>
                      <a:lnTo>
                        <a:pt x="11" y="1"/>
                      </a:lnTo>
                      <a:lnTo>
                        <a:pt x="5" y="1"/>
                      </a:lnTo>
                      <a:lnTo>
                        <a:pt x="3" y="0"/>
                      </a:lnTo>
                      <a:lnTo>
                        <a:pt x="0" y="0"/>
                      </a:lnTo>
                    </a:path>
                  </a:pathLst>
                </a:custGeom>
                <a:gradFill rotWithShape="1">
                  <a:gsLst>
                    <a:gs pos="0">
                      <a:srgbClr val="E77105"/>
                    </a:gs>
                    <a:gs pos="100000">
                      <a:srgbClr val="F8981D"/>
                    </a:gs>
                  </a:gsLst>
                  <a:lin ang="5400000" scaled="1"/>
                </a:gradFill>
                <a:ln w="0">
                  <a:solidFill>
                    <a:srgbClr val="000000"/>
                  </a:solidFill>
                  <a:round/>
                  <a:headEnd/>
                  <a:tailEnd/>
                </a:ln>
              </p:spPr>
              <p:txBody>
                <a:bodyPr/>
                <a:lstStyle/>
                <a:p>
                  <a:endParaRPr lang="ru-RU"/>
                </a:p>
              </p:txBody>
            </p:sp>
            <p:sp>
              <p:nvSpPr>
                <p:cNvPr id="94" name="Freeform 92">
                  <a:extLst>
                    <a:ext uri="{FF2B5EF4-FFF2-40B4-BE49-F238E27FC236}">
                      <a16:creationId xmlns:a16="http://schemas.microsoft.com/office/drawing/2014/main" id="{F390CAFF-8F43-98CC-8023-989B4DCFD1AC}"/>
                    </a:ext>
                  </a:extLst>
                </p:cNvPr>
                <p:cNvSpPr>
                  <a:spLocks/>
                </p:cNvSpPr>
                <p:nvPr/>
              </p:nvSpPr>
              <p:spPr bwMode="auto">
                <a:xfrm>
                  <a:off x="2542" y="2595"/>
                  <a:ext cx="61" cy="35"/>
                </a:xfrm>
                <a:custGeom>
                  <a:avLst/>
                  <a:gdLst>
                    <a:gd name="T0" fmla="*/ 61 w 61"/>
                    <a:gd name="T1" fmla="*/ 35 h 35"/>
                    <a:gd name="T2" fmla="*/ 61 w 61"/>
                    <a:gd name="T3" fmla="*/ 34 h 35"/>
                    <a:gd name="T4" fmla="*/ 59 w 61"/>
                    <a:gd name="T5" fmla="*/ 34 h 35"/>
                    <a:gd name="T6" fmla="*/ 59 w 61"/>
                    <a:gd name="T7" fmla="*/ 33 h 35"/>
                    <a:gd name="T8" fmla="*/ 58 w 61"/>
                    <a:gd name="T9" fmla="*/ 32 h 35"/>
                    <a:gd name="T10" fmla="*/ 58 w 61"/>
                    <a:gd name="T11" fmla="*/ 29 h 35"/>
                    <a:gd name="T12" fmla="*/ 57 w 61"/>
                    <a:gd name="T13" fmla="*/ 29 h 35"/>
                    <a:gd name="T14" fmla="*/ 57 w 61"/>
                    <a:gd name="T15" fmla="*/ 28 h 35"/>
                    <a:gd name="T16" fmla="*/ 55 w 61"/>
                    <a:gd name="T17" fmla="*/ 26 h 35"/>
                    <a:gd name="T18" fmla="*/ 55 w 61"/>
                    <a:gd name="T19" fmla="*/ 24 h 35"/>
                    <a:gd name="T20" fmla="*/ 53 w 61"/>
                    <a:gd name="T21" fmla="*/ 24 h 35"/>
                    <a:gd name="T22" fmla="*/ 53 w 61"/>
                    <a:gd name="T23" fmla="*/ 23 h 35"/>
                    <a:gd name="T24" fmla="*/ 51 w 61"/>
                    <a:gd name="T25" fmla="*/ 21 h 35"/>
                    <a:gd name="T26" fmla="*/ 48 w 61"/>
                    <a:gd name="T27" fmla="*/ 18 h 35"/>
                    <a:gd name="T28" fmla="*/ 46 w 61"/>
                    <a:gd name="T29" fmla="*/ 16 h 35"/>
                    <a:gd name="T30" fmla="*/ 45 w 61"/>
                    <a:gd name="T31" fmla="*/ 14 h 35"/>
                    <a:gd name="T32" fmla="*/ 43 w 61"/>
                    <a:gd name="T33" fmla="*/ 14 h 35"/>
                    <a:gd name="T34" fmla="*/ 43 w 61"/>
                    <a:gd name="T35" fmla="*/ 13 h 35"/>
                    <a:gd name="T36" fmla="*/ 42 w 61"/>
                    <a:gd name="T37" fmla="*/ 13 h 35"/>
                    <a:gd name="T38" fmla="*/ 40 w 61"/>
                    <a:gd name="T39" fmla="*/ 11 h 35"/>
                    <a:gd name="T40" fmla="*/ 39 w 61"/>
                    <a:gd name="T41" fmla="*/ 11 h 35"/>
                    <a:gd name="T42" fmla="*/ 39 w 61"/>
                    <a:gd name="T43" fmla="*/ 10 h 35"/>
                    <a:gd name="T44" fmla="*/ 36 w 61"/>
                    <a:gd name="T45" fmla="*/ 10 h 35"/>
                    <a:gd name="T46" fmla="*/ 36 w 61"/>
                    <a:gd name="T47" fmla="*/ 8 h 35"/>
                    <a:gd name="T48" fmla="*/ 34 w 61"/>
                    <a:gd name="T49" fmla="*/ 8 h 35"/>
                    <a:gd name="T50" fmla="*/ 34 w 61"/>
                    <a:gd name="T51" fmla="*/ 7 h 35"/>
                    <a:gd name="T52" fmla="*/ 32 w 61"/>
                    <a:gd name="T53" fmla="*/ 7 h 35"/>
                    <a:gd name="T54" fmla="*/ 31 w 61"/>
                    <a:gd name="T55" fmla="*/ 6 h 35"/>
                    <a:gd name="T56" fmla="*/ 29 w 61"/>
                    <a:gd name="T57" fmla="*/ 6 h 35"/>
                    <a:gd name="T58" fmla="*/ 29 w 61"/>
                    <a:gd name="T59" fmla="*/ 5 h 35"/>
                    <a:gd name="T60" fmla="*/ 25 w 61"/>
                    <a:gd name="T61" fmla="*/ 5 h 35"/>
                    <a:gd name="T62" fmla="*/ 25 w 61"/>
                    <a:gd name="T63" fmla="*/ 3 h 35"/>
                    <a:gd name="T64" fmla="*/ 21 w 61"/>
                    <a:gd name="T65" fmla="*/ 3 h 35"/>
                    <a:gd name="T66" fmla="*/ 21 w 61"/>
                    <a:gd name="T67" fmla="*/ 2 h 35"/>
                    <a:gd name="T68" fmla="*/ 16 w 61"/>
                    <a:gd name="T69" fmla="*/ 2 h 35"/>
                    <a:gd name="T70" fmla="*/ 16 w 61"/>
                    <a:gd name="T71" fmla="*/ 1 h 35"/>
                    <a:gd name="T72" fmla="*/ 9 w 61"/>
                    <a:gd name="T73" fmla="*/ 1 h 35"/>
                    <a:gd name="T74" fmla="*/ 8 w 61"/>
                    <a:gd name="T75" fmla="*/ 0 h 35"/>
                    <a:gd name="T76" fmla="*/ 0 w 61"/>
                    <a:gd name="T77" fmla="*/ 0 h 3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1"/>
                    <a:gd name="T118" fmla="*/ 0 h 35"/>
                    <a:gd name="T119" fmla="*/ 61 w 61"/>
                    <a:gd name="T120" fmla="*/ 35 h 3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1" h="35">
                      <a:moveTo>
                        <a:pt x="61" y="35"/>
                      </a:moveTo>
                      <a:lnTo>
                        <a:pt x="61" y="34"/>
                      </a:lnTo>
                      <a:lnTo>
                        <a:pt x="59" y="34"/>
                      </a:lnTo>
                      <a:lnTo>
                        <a:pt x="59" y="33"/>
                      </a:lnTo>
                      <a:lnTo>
                        <a:pt x="58" y="32"/>
                      </a:lnTo>
                      <a:lnTo>
                        <a:pt x="58" y="29"/>
                      </a:lnTo>
                      <a:lnTo>
                        <a:pt x="57" y="29"/>
                      </a:lnTo>
                      <a:lnTo>
                        <a:pt x="57" y="28"/>
                      </a:lnTo>
                      <a:lnTo>
                        <a:pt x="55" y="26"/>
                      </a:lnTo>
                      <a:lnTo>
                        <a:pt x="55" y="24"/>
                      </a:lnTo>
                      <a:lnTo>
                        <a:pt x="53" y="24"/>
                      </a:lnTo>
                      <a:lnTo>
                        <a:pt x="53" y="23"/>
                      </a:lnTo>
                      <a:lnTo>
                        <a:pt x="51" y="21"/>
                      </a:lnTo>
                      <a:lnTo>
                        <a:pt x="48" y="18"/>
                      </a:lnTo>
                      <a:lnTo>
                        <a:pt x="46" y="16"/>
                      </a:lnTo>
                      <a:lnTo>
                        <a:pt x="45" y="14"/>
                      </a:lnTo>
                      <a:lnTo>
                        <a:pt x="43" y="14"/>
                      </a:lnTo>
                      <a:lnTo>
                        <a:pt x="43" y="13"/>
                      </a:lnTo>
                      <a:lnTo>
                        <a:pt x="42" y="13"/>
                      </a:lnTo>
                      <a:lnTo>
                        <a:pt x="40" y="11"/>
                      </a:lnTo>
                      <a:lnTo>
                        <a:pt x="39" y="11"/>
                      </a:lnTo>
                      <a:lnTo>
                        <a:pt x="39" y="10"/>
                      </a:lnTo>
                      <a:lnTo>
                        <a:pt x="36" y="10"/>
                      </a:lnTo>
                      <a:lnTo>
                        <a:pt x="36" y="8"/>
                      </a:lnTo>
                      <a:lnTo>
                        <a:pt x="34" y="8"/>
                      </a:lnTo>
                      <a:lnTo>
                        <a:pt x="34" y="7"/>
                      </a:lnTo>
                      <a:lnTo>
                        <a:pt x="32" y="7"/>
                      </a:lnTo>
                      <a:lnTo>
                        <a:pt x="31" y="6"/>
                      </a:lnTo>
                      <a:lnTo>
                        <a:pt x="29" y="6"/>
                      </a:lnTo>
                      <a:lnTo>
                        <a:pt x="29" y="5"/>
                      </a:lnTo>
                      <a:lnTo>
                        <a:pt x="25" y="5"/>
                      </a:lnTo>
                      <a:lnTo>
                        <a:pt x="25" y="3"/>
                      </a:lnTo>
                      <a:lnTo>
                        <a:pt x="21" y="3"/>
                      </a:lnTo>
                      <a:lnTo>
                        <a:pt x="21" y="2"/>
                      </a:lnTo>
                      <a:lnTo>
                        <a:pt x="16" y="2"/>
                      </a:lnTo>
                      <a:lnTo>
                        <a:pt x="16" y="1"/>
                      </a:lnTo>
                      <a:lnTo>
                        <a:pt x="9" y="1"/>
                      </a:lnTo>
                      <a:lnTo>
                        <a:pt x="8" y="0"/>
                      </a:lnTo>
                      <a:lnTo>
                        <a:pt x="0" y="0"/>
                      </a:lnTo>
                    </a:path>
                  </a:pathLst>
                </a:custGeom>
                <a:gradFill rotWithShape="1">
                  <a:gsLst>
                    <a:gs pos="0">
                      <a:srgbClr val="E77105"/>
                    </a:gs>
                    <a:gs pos="100000">
                      <a:srgbClr val="F8981D"/>
                    </a:gs>
                  </a:gsLst>
                  <a:lin ang="5400000" scaled="1"/>
                </a:gradFill>
                <a:ln w="0">
                  <a:solidFill>
                    <a:srgbClr val="000000"/>
                  </a:solidFill>
                  <a:round/>
                  <a:headEnd/>
                  <a:tailEnd/>
                </a:ln>
              </p:spPr>
              <p:txBody>
                <a:bodyPr/>
                <a:lstStyle/>
                <a:p>
                  <a:endParaRPr lang="ru-RU"/>
                </a:p>
              </p:txBody>
            </p:sp>
            <p:sp>
              <p:nvSpPr>
                <p:cNvPr id="95" name="Freeform 93">
                  <a:extLst>
                    <a:ext uri="{FF2B5EF4-FFF2-40B4-BE49-F238E27FC236}">
                      <a16:creationId xmlns:a16="http://schemas.microsoft.com/office/drawing/2014/main" id="{DA7D60B9-517F-43A1-1F29-EA1F553FDD27}"/>
                    </a:ext>
                  </a:extLst>
                </p:cNvPr>
                <p:cNvSpPr>
                  <a:spLocks/>
                </p:cNvSpPr>
                <p:nvPr/>
              </p:nvSpPr>
              <p:spPr bwMode="auto">
                <a:xfrm>
                  <a:off x="2249" y="3172"/>
                  <a:ext cx="58" cy="9"/>
                </a:xfrm>
                <a:custGeom>
                  <a:avLst/>
                  <a:gdLst>
                    <a:gd name="T0" fmla="*/ 0 w 58"/>
                    <a:gd name="T1" fmla="*/ 0 h 9"/>
                    <a:gd name="T2" fmla="*/ 1 w 58"/>
                    <a:gd name="T3" fmla="*/ 0 h 9"/>
                    <a:gd name="T4" fmla="*/ 1 w 58"/>
                    <a:gd name="T5" fmla="*/ 2 h 9"/>
                    <a:gd name="T6" fmla="*/ 5 w 58"/>
                    <a:gd name="T7" fmla="*/ 2 h 9"/>
                    <a:gd name="T8" fmla="*/ 5 w 58"/>
                    <a:gd name="T9" fmla="*/ 3 h 9"/>
                    <a:gd name="T10" fmla="*/ 7 w 58"/>
                    <a:gd name="T11" fmla="*/ 3 h 9"/>
                    <a:gd name="T12" fmla="*/ 8 w 58"/>
                    <a:gd name="T13" fmla="*/ 4 h 9"/>
                    <a:gd name="T14" fmla="*/ 12 w 58"/>
                    <a:gd name="T15" fmla="*/ 4 h 9"/>
                    <a:gd name="T16" fmla="*/ 12 w 58"/>
                    <a:gd name="T17" fmla="*/ 5 h 9"/>
                    <a:gd name="T18" fmla="*/ 16 w 58"/>
                    <a:gd name="T19" fmla="*/ 5 h 9"/>
                    <a:gd name="T20" fmla="*/ 17 w 58"/>
                    <a:gd name="T21" fmla="*/ 7 h 9"/>
                    <a:gd name="T22" fmla="*/ 22 w 58"/>
                    <a:gd name="T23" fmla="*/ 7 h 9"/>
                    <a:gd name="T24" fmla="*/ 23 w 58"/>
                    <a:gd name="T25" fmla="*/ 8 h 9"/>
                    <a:gd name="T26" fmla="*/ 33 w 58"/>
                    <a:gd name="T27" fmla="*/ 8 h 9"/>
                    <a:gd name="T28" fmla="*/ 33 w 58"/>
                    <a:gd name="T29" fmla="*/ 9 h 9"/>
                    <a:gd name="T30" fmla="*/ 50 w 58"/>
                    <a:gd name="T31" fmla="*/ 9 h 9"/>
                    <a:gd name="T32" fmla="*/ 52 w 58"/>
                    <a:gd name="T33" fmla="*/ 8 h 9"/>
                    <a:gd name="T34" fmla="*/ 58 w 58"/>
                    <a:gd name="T35" fmla="*/ 8 h 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8"/>
                    <a:gd name="T55" fmla="*/ 0 h 9"/>
                    <a:gd name="T56" fmla="*/ 58 w 58"/>
                    <a:gd name="T57" fmla="*/ 9 h 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8" h="9">
                      <a:moveTo>
                        <a:pt x="0" y="0"/>
                      </a:moveTo>
                      <a:lnTo>
                        <a:pt x="1" y="0"/>
                      </a:lnTo>
                      <a:lnTo>
                        <a:pt x="1" y="2"/>
                      </a:lnTo>
                      <a:lnTo>
                        <a:pt x="5" y="2"/>
                      </a:lnTo>
                      <a:lnTo>
                        <a:pt x="5" y="3"/>
                      </a:lnTo>
                      <a:lnTo>
                        <a:pt x="7" y="3"/>
                      </a:lnTo>
                      <a:lnTo>
                        <a:pt x="8" y="4"/>
                      </a:lnTo>
                      <a:lnTo>
                        <a:pt x="12" y="4"/>
                      </a:lnTo>
                      <a:lnTo>
                        <a:pt x="12" y="5"/>
                      </a:lnTo>
                      <a:lnTo>
                        <a:pt x="16" y="5"/>
                      </a:lnTo>
                      <a:lnTo>
                        <a:pt x="17" y="7"/>
                      </a:lnTo>
                      <a:lnTo>
                        <a:pt x="22" y="7"/>
                      </a:lnTo>
                      <a:lnTo>
                        <a:pt x="23" y="8"/>
                      </a:lnTo>
                      <a:lnTo>
                        <a:pt x="33" y="8"/>
                      </a:lnTo>
                      <a:lnTo>
                        <a:pt x="33" y="9"/>
                      </a:lnTo>
                      <a:lnTo>
                        <a:pt x="50" y="9"/>
                      </a:lnTo>
                      <a:lnTo>
                        <a:pt x="52" y="8"/>
                      </a:lnTo>
                      <a:lnTo>
                        <a:pt x="58" y="8"/>
                      </a:lnTo>
                    </a:path>
                  </a:pathLst>
                </a:custGeom>
                <a:gradFill rotWithShape="1">
                  <a:gsLst>
                    <a:gs pos="0">
                      <a:srgbClr val="E77105"/>
                    </a:gs>
                    <a:gs pos="100000">
                      <a:srgbClr val="F8981D"/>
                    </a:gs>
                  </a:gsLst>
                  <a:lin ang="5400000" scaled="1"/>
                </a:gradFill>
                <a:ln w="0">
                  <a:solidFill>
                    <a:srgbClr val="000000"/>
                  </a:solidFill>
                  <a:round/>
                  <a:headEnd/>
                  <a:tailEnd/>
                </a:ln>
              </p:spPr>
              <p:txBody>
                <a:bodyPr/>
                <a:lstStyle/>
                <a:p>
                  <a:endParaRPr lang="ru-RU"/>
                </a:p>
              </p:txBody>
            </p:sp>
            <p:sp>
              <p:nvSpPr>
                <p:cNvPr id="96" name="Freeform 94">
                  <a:extLst>
                    <a:ext uri="{FF2B5EF4-FFF2-40B4-BE49-F238E27FC236}">
                      <a16:creationId xmlns:a16="http://schemas.microsoft.com/office/drawing/2014/main" id="{8DBAF9C0-1E37-9818-3DB5-D282FCFF5CEB}"/>
                    </a:ext>
                  </a:extLst>
                </p:cNvPr>
                <p:cNvSpPr>
                  <a:spLocks/>
                </p:cNvSpPr>
                <p:nvPr/>
              </p:nvSpPr>
              <p:spPr bwMode="auto">
                <a:xfrm>
                  <a:off x="2550" y="2933"/>
                  <a:ext cx="40" cy="20"/>
                </a:xfrm>
                <a:custGeom>
                  <a:avLst/>
                  <a:gdLst>
                    <a:gd name="T0" fmla="*/ 40 w 40"/>
                    <a:gd name="T1" fmla="*/ 20 h 20"/>
                    <a:gd name="T2" fmla="*/ 38 w 40"/>
                    <a:gd name="T3" fmla="*/ 18 h 20"/>
                    <a:gd name="T4" fmla="*/ 37 w 40"/>
                    <a:gd name="T5" fmla="*/ 16 h 20"/>
                    <a:gd name="T6" fmla="*/ 35 w 40"/>
                    <a:gd name="T7" fmla="*/ 16 h 20"/>
                    <a:gd name="T8" fmla="*/ 35 w 40"/>
                    <a:gd name="T9" fmla="*/ 15 h 20"/>
                    <a:gd name="T10" fmla="*/ 34 w 40"/>
                    <a:gd name="T11" fmla="*/ 15 h 20"/>
                    <a:gd name="T12" fmla="*/ 34 w 40"/>
                    <a:gd name="T13" fmla="*/ 14 h 20"/>
                    <a:gd name="T14" fmla="*/ 33 w 40"/>
                    <a:gd name="T15" fmla="*/ 14 h 20"/>
                    <a:gd name="T16" fmla="*/ 33 w 40"/>
                    <a:gd name="T17" fmla="*/ 13 h 20"/>
                    <a:gd name="T18" fmla="*/ 32 w 40"/>
                    <a:gd name="T19" fmla="*/ 13 h 20"/>
                    <a:gd name="T20" fmla="*/ 31 w 40"/>
                    <a:gd name="T21" fmla="*/ 12 h 20"/>
                    <a:gd name="T22" fmla="*/ 29 w 40"/>
                    <a:gd name="T23" fmla="*/ 12 h 20"/>
                    <a:gd name="T24" fmla="*/ 29 w 40"/>
                    <a:gd name="T25" fmla="*/ 10 h 20"/>
                    <a:gd name="T26" fmla="*/ 28 w 40"/>
                    <a:gd name="T27" fmla="*/ 10 h 20"/>
                    <a:gd name="T28" fmla="*/ 27 w 40"/>
                    <a:gd name="T29" fmla="*/ 9 h 20"/>
                    <a:gd name="T30" fmla="*/ 26 w 40"/>
                    <a:gd name="T31" fmla="*/ 9 h 20"/>
                    <a:gd name="T32" fmla="*/ 26 w 40"/>
                    <a:gd name="T33" fmla="*/ 8 h 20"/>
                    <a:gd name="T34" fmla="*/ 23 w 40"/>
                    <a:gd name="T35" fmla="*/ 8 h 20"/>
                    <a:gd name="T36" fmla="*/ 23 w 40"/>
                    <a:gd name="T37" fmla="*/ 7 h 20"/>
                    <a:gd name="T38" fmla="*/ 21 w 40"/>
                    <a:gd name="T39" fmla="*/ 7 h 20"/>
                    <a:gd name="T40" fmla="*/ 21 w 40"/>
                    <a:gd name="T41" fmla="*/ 5 h 20"/>
                    <a:gd name="T42" fmla="*/ 18 w 40"/>
                    <a:gd name="T43" fmla="*/ 5 h 20"/>
                    <a:gd name="T44" fmla="*/ 17 w 40"/>
                    <a:gd name="T45" fmla="*/ 4 h 20"/>
                    <a:gd name="T46" fmla="*/ 15 w 40"/>
                    <a:gd name="T47" fmla="*/ 4 h 20"/>
                    <a:gd name="T48" fmla="*/ 15 w 40"/>
                    <a:gd name="T49" fmla="*/ 3 h 20"/>
                    <a:gd name="T50" fmla="*/ 11 w 40"/>
                    <a:gd name="T51" fmla="*/ 3 h 20"/>
                    <a:gd name="T52" fmla="*/ 10 w 40"/>
                    <a:gd name="T53" fmla="*/ 2 h 20"/>
                    <a:gd name="T54" fmla="*/ 5 w 40"/>
                    <a:gd name="T55" fmla="*/ 2 h 20"/>
                    <a:gd name="T56" fmla="*/ 5 w 40"/>
                    <a:gd name="T57" fmla="*/ 0 h 20"/>
                    <a:gd name="T58" fmla="*/ 0 w 40"/>
                    <a:gd name="T59" fmla="*/ 0 h 2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0"/>
                    <a:gd name="T91" fmla="*/ 0 h 20"/>
                    <a:gd name="T92" fmla="*/ 40 w 40"/>
                    <a:gd name="T93" fmla="*/ 20 h 2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0" h="20">
                      <a:moveTo>
                        <a:pt x="40" y="20"/>
                      </a:moveTo>
                      <a:lnTo>
                        <a:pt x="38" y="18"/>
                      </a:lnTo>
                      <a:lnTo>
                        <a:pt x="37" y="16"/>
                      </a:lnTo>
                      <a:lnTo>
                        <a:pt x="35" y="16"/>
                      </a:lnTo>
                      <a:lnTo>
                        <a:pt x="35" y="15"/>
                      </a:lnTo>
                      <a:lnTo>
                        <a:pt x="34" y="15"/>
                      </a:lnTo>
                      <a:lnTo>
                        <a:pt x="34" y="14"/>
                      </a:lnTo>
                      <a:lnTo>
                        <a:pt x="33" y="14"/>
                      </a:lnTo>
                      <a:lnTo>
                        <a:pt x="33" y="13"/>
                      </a:lnTo>
                      <a:lnTo>
                        <a:pt x="32" y="13"/>
                      </a:lnTo>
                      <a:lnTo>
                        <a:pt x="31" y="12"/>
                      </a:lnTo>
                      <a:lnTo>
                        <a:pt x="29" y="12"/>
                      </a:lnTo>
                      <a:lnTo>
                        <a:pt x="29" y="10"/>
                      </a:lnTo>
                      <a:lnTo>
                        <a:pt x="28" y="10"/>
                      </a:lnTo>
                      <a:lnTo>
                        <a:pt x="27" y="9"/>
                      </a:lnTo>
                      <a:lnTo>
                        <a:pt x="26" y="9"/>
                      </a:lnTo>
                      <a:lnTo>
                        <a:pt x="26" y="8"/>
                      </a:lnTo>
                      <a:lnTo>
                        <a:pt x="23" y="8"/>
                      </a:lnTo>
                      <a:lnTo>
                        <a:pt x="23" y="7"/>
                      </a:lnTo>
                      <a:lnTo>
                        <a:pt x="21" y="7"/>
                      </a:lnTo>
                      <a:lnTo>
                        <a:pt x="21" y="5"/>
                      </a:lnTo>
                      <a:lnTo>
                        <a:pt x="18" y="5"/>
                      </a:lnTo>
                      <a:lnTo>
                        <a:pt x="17" y="4"/>
                      </a:lnTo>
                      <a:lnTo>
                        <a:pt x="15" y="4"/>
                      </a:lnTo>
                      <a:lnTo>
                        <a:pt x="15" y="3"/>
                      </a:lnTo>
                      <a:lnTo>
                        <a:pt x="11" y="3"/>
                      </a:lnTo>
                      <a:lnTo>
                        <a:pt x="10" y="2"/>
                      </a:lnTo>
                      <a:lnTo>
                        <a:pt x="5" y="2"/>
                      </a:lnTo>
                      <a:lnTo>
                        <a:pt x="5" y="0"/>
                      </a:lnTo>
                      <a:lnTo>
                        <a:pt x="0" y="0"/>
                      </a:lnTo>
                    </a:path>
                  </a:pathLst>
                </a:custGeom>
                <a:gradFill rotWithShape="1">
                  <a:gsLst>
                    <a:gs pos="0">
                      <a:srgbClr val="E77105"/>
                    </a:gs>
                    <a:gs pos="100000">
                      <a:srgbClr val="F8981D"/>
                    </a:gs>
                  </a:gsLst>
                  <a:lin ang="5400000" scaled="1"/>
                </a:gradFill>
                <a:ln w="0">
                  <a:solidFill>
                    <a:srgbClr val="000000"/>
                  </a:solidFill>
                  <a:round/>
                  <a:headEnd/>
                  <a:tailEnd/>
                </a:ln>
              </p:spPr>
              <p:txBody>
                <a:bodyPr/>
                <a:lstStyle/>
                <a:p>
                  <a:endParaRPr lang="ru-RU"/>
                </a:p>
              </p:txBody>
            </p:sp>
            <p:sp>
              <p:nvSpPr>
                <p:cNvPr id="97" name="Freeform 95">
                  <a:extLst>
                    <a:ext uri="{FF2B5EF4-FFF2-40B4-BE49-F238E27FC236}">
                      <a16:creationId xmlns:a16="http://schemas.microsoft.com/office/drawing/2014/main" id="{BA022679-1609-1F2D-6875-667B13FA70C9}"/>
                    </a:ext>
                  </a:extLst>
                </p:cNvPr>
                <p:cNvSpPr>
                  <a:spLocks/>
                </p:cNvSpPr>
                <p:nvPr/>
              </p:nvSpPr>
              <p:spPr bwMode="auto">
                <a:xfrm>
                  <a:off x="2239" y="2761"/>
                  <a:ext cx="58" cy="32"/>
                </a:xfrm>
                <a:custGeom>
                  <a:avLst/>
                  <a:gdLst>
                    <a:gd name="T0" fmla="*/ 0 w 58"/>
                    <a:gd name="T1" fmla="*/ 32 h 32"/>
                    <a:gd name="T2" fmla="*/ 1 w 58"/>
                    <a:gd name="T3" fmla="*/ 31 h 32"/>
                    <a:gd name="T4" fmla="*/ 1 w 58"/>
                    <a:gd name="T5" fmla="*/ 30 h 32"/>
                    <a:gd name="T6" fmla="*/ 2 w 58"/>
                    <a:gd name="T7" fmla="*/ 30 h 32"/>
                    <a:gd name="T8" fmla="*/ 4 w 58"/>
                    <a:gd name="T9" fmla="*/ 28 h 32"/>
                    <a:gd name="T10" fmla="*/ 4 w 58"/>
                    <a:gd name="T11" fmla="*/ 27 h 32"/>
                    <a:gd name="T12" fmla="*/ 5 w 58"/>
                    <a:gd name="T13" fmla="*/ 27 h 32"/>
                    <a:gd name="T14" fmla="*/ 5 w 58"/>
                    <a:gd name="T15" fmla="*/ 26 h 32"/>
                    <a:gd name="T16" fmla="*/ 6 w 58"/>
                    <a:gd name="T17" fmla="*/ 26 h 32"/>
                    <a:gd name="T18" fmla="*/ 7 w 58"/>
                    <a:gd name="T19" fmla="*/ 25 h 32"/>
                    <a:gd name="T20" fmla="*/ 7 w 58"/>
                    <a:gd name="T21" fmla="*/ 23 h 32"/>
                    <a:gd name="T22" fmla="*/ 9 w 58"/>
                    <a:gd name="T23" fmla="*/ 23 h 32"/>
                    <a:gd name="T24" fmla="*/ 10 w 58"/>
                    <a:gd name="T25" fmla="*/ 22 h 32"/>
                    <a:gd name="T26" fmla="*/ 11 w 58"/>
                    <a:gd name="T27" fmla="*/ 22 h 32"/>
                    <a:gd name="T28" fmla="*/ 11 w 58"/>
                    <a:gd name="T29" fmla="*/ 21 h 32"/>
                    <a:gd name="T30" fmla="*/ 12 w 58"/>
                    <a:gd name="T31" fmla="*/ 21 h 32"/>
                    <a:gd name="T32" fmla="*/ 12 w 58"/>
                    <a:gd name="T33" fmla="*/ 20 h 32"/>
                    <a:gd name="T34" fmla="*/ 14 w 58"/>
                    <a:gd name="T35" fmla="*/ 20 h 32"/>
                    <a:gd name="T36" fmla="*/ 15 w 58"/>
                    <a:gd name="T37" fmla="*/ 18 h 32"/>
                    <a:gd name="T38" fmla="*/ 16 w 58"/>
                    <a:gd name="T39" fmla="*/ 18 h 32"/>
                    <a:gd name="T40" fmla="*/ 16 w 58"/>
                    <a:gd name="T41" fmla="*/ 17 h 32"/>
                    <a:gd name="T42" fmla="*/ 17 w 58"/>
                    <a:gd name="T43" fmla="*/ 17 h 32"/>
                    <a:gd name="T44" fmla="*/ 17 w 58"/>
                    <a:gd name="T45" fmla="*/ 16 h 32"/>
                    <a:gd name="T46" fmla="*/ 18 w 58"/>
                    <a:gd name="T47" fmla="*/ 16 h 32"/>
                    <a:gd name="T48" fmla="*/ 20 w 58"/>
                    <a:gd name="T49" fmla="*/ 15 h 32"/>
                    <a:gd name="T50" fmla="*/ 21 w 58"/>
                    <a:gd name="T51" fmla="*/ 15 h 32"/>
                    <a:gd name="T52" fmla="*/ 22 w 58"/>
                    <a:gd name="T53" fmla="*/ 14 h 32"/>
                    <a:gd name="T54" fmla="*/ 23 w 58"/>
                    <a:gd name="T55" fmla="*/ 14 h 32"/>
                    <a:gd name="T56" fmla="*/ 23 w 58"/>
                    <a:gd name="T57" fmla="*/ 12 h 32"/>
                    <a:gd name="T58" fmla="*/ 26 w 58"/>
                    <a:gd name="T59" fmla="*/ 12 h 32"/>
                    <a:gd name="T60" fmla="*/ 26 w 58"/>
                    <a:gd name="T61" fmla="*/ 11 h 32"/>
                    <a:gd name="T62" fmla="*/ 28 w 58"/>
                    <a:gd name="T63" fmla="*/ 11 h 32"/>
                    <a:gd name="T64" fmla="*/ 28 w 58"/>
                    <a:gd name="T65" fmla="*/ 10 h 32"/>
                    <a:gd name="T66" fmla="*/ 31 w 58"/>
                    <a:gd name="T67" fmla="*/ 10 h 32"/>
                    <a:gd name="T68" fmla="*/ 31 w 58"/>
                    <a:gd name="T69" fmla="*/ 9 h 32"/>
                    <a:gd name="T70" fmla="*/ 33 w 58"/>
                    <a:gd name="T71" fmla="*/ 9 h 32"/>
                    <a:gd name="T72" fmla="*/ 33 w 58"/>
                    <a:gd name="T73" fmla="*/ 7 h 32"/>
                    <a:gd name="T74" fmla="*/ 36 w 58"/>
                    <a:gd name="T75" fmla="*/ 7 h 32"/>
                    <a:gd name="T76" fmla="*/ 37 w 58"/>
                    <a:gd name="T77" fmla="*/ 6 h 32"/>
                    <a:gd name="T78" fmla="*/ 39 w 58"/>
                    <a:gd name="T79" fmla="*/ 6 h 32"/>
                    <a:gd name="T80" fmla="*/ 39 w 58"/>
                    <a:gd name="T81" fmla="*/ 5 h 32"/>
                    <a:gd name="T82" fmla="*/ 42 w 58"/>
                    <a:gd name="T83" fmla="*/ 5 h 32"/>
                    <a:gd name="T84" fmla="*/ 43 w 58"/>
                    <a:gd name="T85" fmla="*/ 4 h 32"/>
                    <a:gd name="T86" fmla="*/ 46 w 58"/>
                    <a:gd name="T87" fmla="*/ 4 h 32"/>
                    <a:gd name="T88" fmla="*/ 47 w 58"/>
                    <a:gd name="T89" fmla="*/ 2 h 32"/>
                    <a:gd name="T90" fmla="*/ 51 w 58"/>
                    <a:gd name="T91" fmla="*/ 2 h 32"/>
                    <a:gd name="T92" fmla="*/ 52 w 58"/>
                    <a:gd name="T93" fmla="*/ 1 h 32"/>
                    <a:gd name="T94" fmla="*/ 55 w 58"/>
                    <a:gd name="T95" fmla="*/ 1 h 32"/>
                    <a:gd name="T96" fmla="*/ 55 w 58"/>
                    <a:gd name="T97" fmla="*/ 0 h 32"/>
                    <a:gd name="T98" fmla="*/ 58 w 58"/>
                    <a:gd name="T99" fmla="*/ 0 h 3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8"/>
                    <a:gd name="T151" fmla="*/ 0 h 32"/>
                    <a:gd name="T152" fmla="*/ 58 w 58"/>
                    <a:gd name="T153" fmla="*/ 32 h 3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8" h="32">
                      <a:moveTo>
                        <a:pt x="0" y="32"/>
                      </a:moveTo>
                      <a:lnTo>
                        <a:pt x="1" y="31"/>
                      </a:lnTo>
                      <a:lnTo>
                        <a:pt x="1" y="30"/>
                      </a:lnTo>
                      <a:lnTo>
                        <a:pt x="2" y="30"/>
                      </a:lnTo>
                      <a:lnTo>
                        <a:pt x="4" y="28"/>
                      </a:lnTo>
                      <a:lnTo>
                        <a:pt x="4" y="27"/>
                      </a:lnTo>
                      <a:lnTo>
                        <a:pt x="5" y="27"/>
                      </a:lnTo>
                      <a:lnTo>
                        <a:pt x="5" y="26"/>
                      </a:lnTo>
                      <a:lnTo>
                        <a:pt x="6" y="26"/>
                      </a:lnTo>
                      <a:lnTo>
                        <a:pt x="7" y="25"/>
                      </a:lnTo>
                      <a:lnTo>
                        <a:pt x="7" y="23"/>
                      </a:lnTo>
                      <a:lnTo>
                        <a:pt x="9" y="23"/>
                      </a:lnTo>
                      <a:lnTo>
                        <a:pt x="10" y="22"/>
                      </a:lnTo>
                      <a:lnTo>
                        <a:pt x="11" y="22"/>
                      </a:lnTo>
                      <a:lnTo>
                        <a:pt x="11" y="21"/>
                      </a:lnTo>
                      <a:lnTo>
                        <a:pt x="12" y="21"/>
                      </a:lnTo>
                      <a:lnTo>
                        <a:pt x="12" y="20"/>
                      </a:lnTo>
                      <a:lnTo>
                        <a:pt x="14" y="20"/>
                      </a:lnTo>
                      <a:lnTo>
                        <a:pt x="15" y="18"/>
                      </a:lnTo>
                      <a:lnTo>
                        <a:pt x="16" y="18"/>
                      </a:lnTo>
                      <a:lnTo>
                        <a:pt x="16" y="17"/>
                      </a:lnTo>
                      <a:lnTo>
                        <a:pt x="17" y="17"/>
                      </a:lnTo>
                      <a:lnTo>
                        <a:pt x="17" y="16"/>
                      </a:lnTo>
                      <a:lnTo>
                        <a:pt x="18" y="16"/>
                      </a:lnTo>
                      <a:lnTo>
                        <a:pt x="20" y="15"/>
                      </a:lnTo>
                      <a:lnTo>
                        <a:pt x="21" y="15"/>
                      </a:lnTo>
                      <a:lnTo>
                        <a:pt x="22" y="14"/>
                      </a:lnTo>
                      <a:lnTo>
                        <a:pt x="23" y="14"/>
                      </a:lnTo>
                      <a:lnTo>
                        <a:pt x="23" y="12"/>
                      </a:lnTo>
                      <a:lnTo>
                        <a:pt x="26" y="12"/>
                      </a:lnTo>
                      <a:lnTo>
                        <a:pt x="26" y="11"/>
                      </a:lnTo>
                      <a:lnTo>
                        <a:pt x="28" y="11"/>
                      </a:lnTo>
                      <a:lnTo>
                        <a:pt x="28" y="10"/>
                      </a:lnTo>
                      <a:lnTo>
                        <a:pt x="31" y="10"/>
                      </a:lnTo>
                      <a:lnTo>
                        <a:pt x="31" y="9"/>
                      </a:lnTo>
                      <a:lnTo>
                        <a:pt x="33" y="9"/>
                      </a:lnTo>
                      <a:lnTo>
                        <a:pt x="33" y="7"/>
                      </a:lnTo>
                      <a:lnTo>
                        <a:pt x="36" y="7"/>
                      </a:lnTo>
                      <a:lnTo>
                        <a:pt x="37" y="6"/>
                      </a:lnTo>
                      <a:lnTo>
                        <a:pt x="39" y="6"/>
                      </a:lnTo>
                      <a:lnTo>
                        <a:pt x="39" y="5"/>
                      </a:lnTo>
                      <a:lnTo>
                        <a:pt x="42" y="5"/>
                      </a:lnTo>
                      <a:lnTo>
                        <a:pt x="43" y="4"/>
                      </a:lnTo>
                      <a:lnTo>
                        <a:pt x="46" y="4"/>
                      </a:lnTo>
                      <a:lnTo>
                        <a:pt x="47" y="2"/>
                      </a:lnTo>
                      <a:lnTo>
                        <a:pt x="51" y="2"/>
                      </a:lnTo>
                      <a:lnTo>
                        <a:pt x="52" y="1"/>
                      </a:lnTo>
                      <a:lnTo>
                        <a:pt x="55" y="1"/>
                      </a:lnTo>
                      <a:lnTo>
                        <a:pt x="55" y="0"/>
                      </a:lnTo>
                      <a:lnTo>
                        <a:pt x="58" y="0"/>
                      </a:lnTo>
                    </a:path>
                  </a:pathLst>
                </a:custGeom>
                <a:gradFill rotWithShape="1">
                  <a:gsLst>
                    <a:gs pos="0">
                      <a:srgbClr val="E77105"/>
                    </a:gs>
                    <a:gs pos="100000">
                      <a:srgbClr val="F8981D"/>
                    </a:gs>
                  </a:gsLst>
                  <a:lin ang="5400000" scaled="1"/>
                </a:gradFill>
                <a:ln w="0">
                  <a:solidFill>
                    <a:srgbClr val="000000"/>
                  </a:solidFill>
                  <a:round/>
                  <a:headEnd/>
                  <a:tailEnd/>
                </a:ln>
              </p:spPr>
              <p:txBody>
                <a:bodyPr/>
                <a:lstStyle/>
                <a:p>
                  <a:endParaRPr lang="ru-RU"/>
                </a:p>
              </p:txBody>
            </p:sp>
            <p:sp>
              <p:nvSpPr>
                <p:cNvPr id="98" name="Freeform 96">
                  <a:extLst>
                    <a:ext uri="{FF2B5EF4-FFF2-40B4-BE49-F238E27FC236}">
                      <a16:creationId xmlns:a16="http://schemas.microsoft.com/office/drawing/2014/main" id="{708B8A56-5780-9E1B-C3EF-06E0DE61A281}"/>
                    </a:ext>
                  </a:extLst>
                </p:cNvPr>
                <p:cNvSpPr>
                  <a:spLocks/>
                </p:cNvSpPr>
                <p:nvPr/>
              </p:nvSpPr>
              <p:spPr bwMode="auto">
                <a:xfrm>
                  <a:off x="2462" y="3033"/>
                  <a:ext cx="26" cy="56"/>
                </a:xfrm>
                <a:custGeom>
                  <a:avLst/>
                  <a:gdLst>
                    <a:gd name="T0" fmla="*/ 26 w 26"/>
                    <a:gd name="T1" fmla="*/ 0 h 56"/>
                    <a:gd name="T2" fmla="*/ 10 w 26"/>
                    <a:gd name="T3" fmla="*/ 10 h 56"/>
                    <a:gd name="T4" fmla="*/ 3 w 26"/>
                    <a:gd name="T5" fmla="*/ 25 h 56"/>
                    <a:gd name="T6" fmla="*/ 0 w 26"/>
                    <a:gd name="T7" fmla="*/ 41 h 56"/>
                    <a:gd name="T8" fmla="*/ 3 w 26"/>
                    <a:gd name="T9" fmla="*/ 56 h 56"/>
                    <a:gd name="T10" fmla="*/ 0 60000 65536"/>
                    <a:gd name="T11" fmla="*/ 0 60000 65536"/>
                    <a:gd name="T12" fmla="*/ 0 60000 65536"/>
                    <a:gd name="T13" fmla="*/ 0 60000 65536"/>
                    <a:gd name="T14" fmla="*/ 0 60000 65536"/>
                    <a:gd name="T15" fmla="*/ 0 w 26"/>
                    <a:gd name="T16" fmla="*/ 0 h 56"/>
                    <a:gd name="T17" fmla="*/ 26 w 26"/>
                    <a:gd name="T18" fmla="*/ 56 h 56"/>
                  </a:gdLst>
                  <a:ahLst/>
                  <a:cxnLst>
                    <a:cxn ang="T10">
                      <a:pos x="T0" y="T1"/>
                    </a:cxn>
                    <a:cxn ang="T11">
                      <a:pos x="T2" y="T3"/>
                    </a:cxn>
                    <a:cxn ang="T12">
                      <a:pos x="T4" y="T5"/>
                    </a:cxn>
                    <a:cxn ang="T13">
                      <a:pos x="T6" y="T7"/>
                    </a:cxn>
                    <a:cxn ang="T14">
                      <a:pos x="T8" y="T9"/>
                    </a:cxn>
                  </a:cxnLst>
                  <a:rect l="T15" t="T16" r="T17" b="T18"/>
                  <a:pathLst>
                    <a:path w="26" h="56">
                      <a:moveTo>
                        <a:pt x="26" y="0"/>
                      </a:moveTo>
                      <a:lnTo>
                        <a:pt x="10" y="10"/>
                      </a:lnTo>
                      <a:lnTo>
                        <a:pt x="3" y="25"/>
                      </a:lnTo>
                      <a:lnTo>
                        <a:pt x="0" y="41"/>
                      </a:lnTo>
                      <a:lnTo>
                        <a:pt x="3" y="56"/>
                      </a:lnTo>
                    </a:path>
                  </a:pathLst>
                </a:custGeom>
                <a:gradFill rotWithShape="1">
                  <a:gsLst>
                    <a:gs pos="0">
                      <a:srgbClr val="E77105"/>
                    </a:gs>
                    <a:gs pos="100000">
                      <a:srgbClr val="F8981D"/>
                    </a:gs>
                  </a:gsLst>
                  <a:lin ang="5400000" scaled="1"/>
                </a:gradFill>
                <a:ln w="0">
                  <a:solidFill>
                    <a:srgbClr val="000000"/>
                  </a:solidFill>
                  <a:round/>
                  <a:headEnd/>
                  <a:tailEnd/>
                </a:ln>
              </p:spPr>
              <p:txBody>
                <a:bodyPr/>
                <a:lstStyle/>
                <a:p>
                  <a:endParaRPr lang="ru-RU"/>
                </a:p>
              </p:txBody>
            </p:sp>
            <p:sp>
              <p:nvSpPr>
                <p:cNvPr id="99" name="Freeform 97">
                  <a:extLst>
                    <a:ext uri="{FF2B5EF4-FFF2-40B4-BE49-F238E27FC236}">
                      <a16:creationId xmlns:a16="http://schemas.microsoft.com/office/drawing/2014/main" id="{2A25C18E-622C-39B8-5ADD-B7904039C015}"/>
                    </a:ext>
                  </a:extLst>
                </p:cNvPr>
                <p:cNvSpPr>
                  <a:spLocks/>
                </p:cNvSpPr>
                <p:nvPr/>
              </p:nvSpPr>
              <p:spPr bwMode="auto">
                <a:xfrm>
                  <a:off x="2286" y="2595"/>
                  <a:ext cx="89" cy="26"/>
                </a:xfrm>
                <a:custGeom>
                  <a:avLst/>
                  <a:gdLst>
                    <a:gd name="T0" fmla="*/ 0 w 89"/>
                    <a:gd name="T1" fmla="*/ 26 h 26"/>
                    <a:gd name="T2" fmla="*/ 2 w 89"/>
                    <a:gd name="T3" fmla="*/ 23 h 26"/>
                    <a:gd name="T4" fmla="*/ 5 w 89"/>
                    <a:gd name="T5" fmla="*/ 21 h 26"/>
                    <a:gd name="T6" fmla="*/ 6 w 89"/>
                    <a:gd name="T7" fmla="*/ 21 h 26"/>
                    <a:gd name="T8" fmla="*/ 8 w 89"/>
                    <a:gd name="T9" fmla="*/ 18 h 26"/>
                    <a:gd name="T10" fmla="*/ 10 w 89"/>
                    <a:gd name="T11" fmla="*/ 18 h 26"/>
                    <a:gd name="T12" fmla="*/ 10 w 89"/>
                    <a:gd name="T13" fmla="*/ 17 h 26"/>
                    <a:gd name="T14" fmla="*/ 12 w 89"/>
                    <a:gd name="T15" fmla="*/ 17 h 26"/>
                    <a:gd name="T16" fmla="*/ 12 w 89"/>
                    <a:gd name="T17" fmla="*/ 16 h 26"/>
                    <a:gd name="T18" fmla="*/ 13 w 89"/>
                    <a:gd name="T19" fmla="*/ 16 h 26"/>
                    <a:gd name="T20" fmla="*/ 13 w 89"/>
                    <a:gd name="T21" fmla="*/ 14 h 26"/>
                    <a:gd name="T22" fmla="*/ 16 w 89"/>
                    <a:gd name="T23" fmla="*/ 14 h 26"/>
                    <a:gd name="T24" fmla="*/ 16 w 89"/>
                    <a:gd name="T25" fmla="*/ 13 h 26"/>
                    <a:gd name="T26" fmla="*/ 17 w 89"/>
                    <a:gd name="T27" fmla="*/ 13 h 26"/>
                    <a:gd name="T28" fmla="*/ 18 w 89"/>
                    <a:gd name="T29" fmla="*/ 12 h 26"/>
                    <a:gd name="T30" fmla="*/ 20 w 89"/>
                    <a:gd name="T31" fmla="*/ 12 h 26"/>
                    <a:gd name="T32" fmla="*/ 21 w 89"/>
                    <a:gd name="T33" fmla="*/ 11 h 26"/>
                    <a:gd name="T34" fmla="*/ 23 w 89"/>
                    <a:gd name="T35" fmla="*/ 11 h 26"/>
                    <a:gd name="T36" fmla="*/ 24 w 89"/>
                    <a:gd name="T37" fmla="*/ 10 h 26"/>
                    <a:gd name="T38" fmla="*/ 26 w 89"/>
                    <a:gd name="T39" fmla="*/ 10 h 26"/>
                    <a:gd name="T40" fmla="*/ 27 w 89"/>
                    <a:gd name="T41" fmla="*/ 8 h 26"/>
                    <a:gd name="T42" fmla="*/ 29 w 89"/>
                    <a:gd name="T43" fmla="*/ 8 h 26"/>
                    <a:gd name="T44" fmla="*/ 31 w 89"/>
                    <a:gd name="T45" fmla="*/ 7 h 26"/>
                    <a:gd name="T46" fmla="*/ 33 w 89"/>
                    <a:gd name="T47" fmla="*/ 7 h 26"/>
                    <a:gd name="T48" fmla="*/ 34 w 89"/>
                    <a:gd name="T49" fmla="*/ 6 h 26"/>
                    <a:gd name="T50" fmla="*/ 38 w 89"/>
                    <a:gd name="T51" fmla="*/ 6 h 26"/>
                    <a:gd name="T52" fmla="*/ 38 w 89"/>
                    <a:gd name="T53" fmla="*/ 5 h 26"/>
                    <a:gd name="T54" fmla="*/ 43 w 89"/>
                    <a:gd name="T55" fmla="*/ 5 h 26"/>
                    <a:gd name="T56" fmla="*/ 43 w 89"/>
                    <a:gd name="T57" fmla="*/ 3 h 26"/>
                    <a:gd name="T58" fmla="*/ 48 w 89"/>
                    <a:gd name="T59" fmla="*/ 3 h 26"/>
                    <a:gd name="T60" fmla="*/ 49 w 89"/>
                    <a:gd name="T61" fmla="*/ 2 h 26"/>
                    <a:gd name="T62" fmla="*/ 57 w 89"/>
                    <a:gd name="T63" fmla="*/ 2 h 26"/>
                    <a:gd name="T64" fmla="*/ 58 w 89"/>
                    <a:gd name="T65" fmla="*/ 1 h 26"/>
                    <a:gd name="T66" fmla="*/ 68 w 89"/>
                    <a:gd name="T67" fmla="*/ 1 h 26"/>
                    <a:gd name="T68" fmla="*/ 69 w 89"/>
                    <a:gd name="T69" fmla="*/ 0 h 26"/>
                    <a:gd name="T70" fmla="*/ 89 w 89"/>
                    <a:gd name="T71" fmla="*/ 0 h 2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9"/>
                    <a:gd name="T109" fmla="*/ 0 h 26"/>
                    <a:gd name="T110" fmla="*/ 89 w 89"/>
                    <a:gd name="T111" fmla="*/ 26 h 2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9" h="26">
                      <a:moveTo>
                        <a:pt x="0" y="26"/>
                      </a:moveTo>
                      <a:lnTo>
                        <a:pt x="2" y="23"/>
                      </a:lnTo>
                      <a:lnTo>
                        <a:pt x="5" y="21"/>
                      </a:lnTo>
                      <a:lnTo>
                        <a:pt x="6" y="21"/>
                      </a:lnTo>
                      <a:lnTo>
                        <a:pt x="8" y="18"/>
                      </a:lnTo>
                      <a:lnTo>
                        <a:pt x="10" y="18"/>
                      </a:lnTo>
                      <a:lnTo>
                        <a:pt x="10" y="17"/>
                      </a:lnTo>
                      <a:lnTo>
                        <a:pt x="12" y="17"/>
                      </a:lnTo>
                      <a:lnTo>
                        <a:pt x="12" y="16"/>
                      </a:lnTo>
                      <a:lnTo>
                        <a:pt x="13" y="16"/>
                      </a:lnTo>
                      <a:lnTo>
                        <a:pt x="13" y="14"/>
                      </a:lnTo>
                      <a:lnTo>
                        <a:pt x="16" y="14"/>
                      </a:lnTo>
                      <a:lnTo>
                        <a:pt x="16" y="13"/>
                      </a:lnTo>
                      <a:lnTo>
                        <a:pt x="17" y="13"/>
                      </a:lnTo>
                      <a:lnTo>
                        <a:pt x="18" y="12"/>
                      </a:lnTo>
                      <a:lnTo>
                        <a:pt x="20" y="12"/>
                      </a:lnTo>
                      <a:lnTo>
                        <a:pt x="21" y="11"/>
                      </a:lnTo>
                      <a:lnTo>
                        <a:pt x="23" y="11"/>
                      </a:lnTo>
                      <a:lnTo>
                        <a:pt x="24" y="10"/>
                      </a:lnTo>
                      <a:lnTo>
                        <a:pt x="26" y="10"/>
                      </a:lnTo>
                      <a:lnTo>
                        <a:pt x="27" y="8"/>
                      </a:lnTo>
                      <a:lnTo>
                        <a:pt x="29" y="8"/>
                      </a:lnTo>
                      <a:lnTo>
                        <a:pt x="31" y="7"/>
                      </a:lnTo>
                      <a:lnTo>
                        <a:pt x="33" y="7"/>
                      </a:lnTo>
                      <a:lnTo>
                        <a:pt x="34" y="6"/>
                      </a:lnTo>
                      <a:lnTo>
                        <a:pt x="38" y="6"/>
                      </a:lnTo>
                      <a:lnTo>
                        <a:pt x="38" y="5"/>
                      </a:lnTo>
                      <a:lnTo>
                        <a:pt x="43" y="5"/>
                      </a:lnTo>
                      <a:lnTo>
                        <a:pt x="43" y="3"/>
                      </a:lnTo>
                      <a:lnTo>
                        <a:pt x="48" y="3"/>
                      </a:lnTo>
                      <a:lnTo>
                        <a:pt x="49" y="2"/>
                      </a:lnTo>
                      <a:lnTo>
                        <a:pt x="57" y="2"/>
                      </a:lnTo>
                      <a:lnTo>
                        <a:pt x="58" y="1"/>
                      </a:lnTo>
                      <a:lnTo>
                        <a:pt x="68" y="1"/>
                      </a:lnTo>
                      <a:lnTo>
                        <a:pt x="69" y="0"/>
                      </a:lnTo>
                      <a:lnTo>
                        <a:pt x="89" y="0"/>
                      </a:lnTo>
                    </a:path>
                  </a:pathLst>
                </a:custGeom>
                <a:gradFill rotWithShape="1">
                  <a:gsLst>
                    <a:gs pos="0">
                      <a:srgbClr val="E77105"/>
                    </a:gs>
                    <a:gs pos="100000">
                      <a:srgbClr val="F8981D"/>
                    </a:gs>
                  </a:gsLst>
                  <a:lin ang="5400000" scaled="1"/>
                </a:gradFill>
                <a:ln w="0">
                  <a:solidFill>
                    <a:srgbClr val="000000"/>
                  </a:solidFill>
                  <a:round/>
                  <a:headEnd/>
                  <a:tailEnd/>
                </a:ln>
              </p:spPr>
              <p:txBody>
                <a:bodyPr/>
                <a:lstStyle/>
                <a:p>
                  <a:endParaRPr lang="ru-RU"/>
                </a:p>
              </p:txBody>
            </p:sp>
            <p:sp>
              <p:nvSpPr>
                <p:cNvPr id="100" name="Freeform 98">
                  <a:extLst>
                    <a:ext uri="{FF2B5EF4-FFF2-40B4-BE49-F238E27FC236}">
                      <a16:creationId xmlns:a16="http://schemas.microsoft.com/office/drawing/2014/main" id="{6F19D580-8D81-17A7-500D-E65495A84EC5}"/>
                    </a:ext>
                  </a:extLst>
                </p:cNvPr>
                <p:cNvSpPr>
                  <a:spLocks/>
                </p:cNvSpPr>
                <p:nvPr/>
              </p:nvSpPr>
              <p:spPr bwMode="auto">
                <a:xfrm>
                  <a:off x="2365" y="2209"/>
                  <a:ext cx="175" cy="963"/>
                </a:xfrm>
                <a:custGeom>
                  <a:avLst/>
                  <a:gdLst>
                    <a:gd name="T0" fmla="*/ 61 w 175"/>
                    <a:gd name="T1" fmla="*/ 963 h 963"/>
                    <a:gd name="T2" fmla="*/ 24 w 175"/>
                    <a:gd name="T3" fmla="*/ 922 h 963"/>
                    <a:gd name="T4" fmla="*/ 6 w 175"/>
                    <a:gd name="T5" fmla="*/ 881 h 963"/>
                    <a:gd name="T6" fmla="*/ 0 w 175"/>
                    <a:gd name="T7" fmla="*/ 823 h 963"/>
                    <a:gd name="T8" fmla="*/ 0 w 175"/>
                    <a:gd name="T9" fmla="*/ 785 h 963"/>
                    <a:gd name="T10" fmla="*/ 10 w 175"/>
                    <a:gd name="T11" fmla="*/ 744 h 963"/>
                    <a:gd name="T12" fmla="*/ 31 w 175"/>
                    <a:gd name="T13" fmla="*/ 700 h 963"/>
                    <a:gd name="T14" fmla="*/ 29 w 175"/>
                    <a:gd name="T15" fmla="*/ 658 h 963"/>
                    <a:gd name="T16" fmla="*/ 34 w 175"/>
                    <a:gd name="T17" fmla="*/ 612 h 963"/>
                    <a:gd name="T18" fmla="*/ 42 w 175"/>
                    <a:gd name="T19" fmla="*/ 574 h 963"/>
                    <a:gd name="T20" fmla="*/ 55 w 175"/>
                    <a:gd name="T21" fmla="*/ 534 h 963"/>
                    <a:gd name="T22" fmla="*/ 55 w 175"/>
                    <a:gd name="T23" fmla="*/ 511 h 963"/>
                    <a:gd name="T24" fmla="*/ 61 w 175"/>
                    <a:gd name="T25" fmla="*/ 461 h 963"/>
                    <a:gd name="T26" fmla="*/ 75 w 175"/>
                    <a:gd name="T27" fmla="*/ 416 h 963"/>
                    <a:gd name="T28" fmla="*/ 93 w 175"/>
                    <a:gd name="T29" fmla="*/ 380 h 963"/>
                    <a:gd name="T30" fmla="*/ 97 w 175"/>
                    <a:gd name="T31" fmla="*/ 345 h 963"/>
                    <a:gd name="T32" fmla="*/ 101 w 175"/>
                    <a:gd name="T33" fmla="*/ 299 h 963"/>
                    <a:gd name="T34" fmla="*/ 107 w 175"/>
                    <a:gd name="T35" fmla="*/ 260 h 963"/>
                    <a:gd name="T36" fmla="*/ 123 w 175"/>
                    <a:gd name="T37" fmla="*/ 214 h 963"/>
                    <a:gd name="T38" fmla="*/ 129 w 175"/>
                    <a:gd name="T39" fmla="*/ 181 h 963"/>
                    <a:gd name="T40" fmla="*/ 134 w 175"/>
                    <a:gd name="T41" fmla="*/ 157 h 963"/>
                    <a:gd name="T42" fmla="*/ 135 w 175"/>
                    <a:gd name="T43" fmla="*/ 142 h 963"/>
                    <a:gd name="T44" fmla="*/ 144 w 175"/>
                    <a:gd name="T45" fmla="*/ 118 h 963"/>
                    <a:gd name="T46" fmla="*/ 160 w 175"/>
                    <a:gd name="T47" fmla="*/ 80 h 963"/>
                    <a:gd name="T48" fmla="*/ 175 w 175"/>
                    <a:gd name="T49" fmla="*/ 49 h 963"/>
                    <a:gd name="T50" fmla="*/ 172 w 175"/>
                    <a:gd name="T51" fmla="*/ 36 h 963"/>
                    <a:gd name="T52" fmla="*/ 167 w 175"/>
                    <a:gd name="T53" fmla="*/ 19 h 963"/>
                    <a:gd name="T54" fmla="*/ 165 w 175"/>
                    <a:gd name="T55" fmla="*/ 0 h 96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5"/>
                    <a:gd name="T85" fmla="*/ 0 h 963"/>
                    <a:gd name="T86" fmla="*/ 175 w 175"/>
                    <a:gd name="T87" fmla="*/ 963 h 96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5" h="963">
                      <a:moveTo>
                        <a:pt x="61" y="963"/>
                      </a:moveTo>
                      <a:lnTo>
                        <a:pt x="24" y="922"/>
                      </a:lnTo>
                      <a:lnTo>
                        <a:pt x="6" y="881"/>
                      </a:lnTo>
                      <a:lnTo>
                        <a:pt x="0" y="823"/>
                      </a:lnTo>
                      <a:lnTo>
                        <a:pt x="0" y="785"/>
                      </a:lnTo>
                      <a:lnTo>
                        <a:pt x="10" y="744"/>
                      </a:lnTo>
                      <a:lnTo>
                        <a:pt x="31" y="700"/>
                      </a:lnTo>
                      <a:lnTo>
                        <a:pt x="29" y="658"/>
                      </a:lnTo>
                      <a:lnTo>
                        <a:pt x="34" y="612"/>
                      </a:lnTo>
                      <a:lnTo>
                        <a:pt x="42" y="574"/>
                      </a:lnTo>
                      <a:lnTo>
                        <a:pt x="55" y="534"/>
                      </a:lnTo>
                      <a:lnTo>
                        <a:pt x="55" y="511"/>
                      </a:lnTo>
                      <a:lnTo>
                        <a:pt x="61" y="461"/>
                      </a:lnTo>
                      <a:lnTo>
                        <a:pt x="75" y="416"/>
                      </a:lnTo>
                      <a:lnTo>
                        <a:pt x="93" y="380"/>
                      </a:lnTo>
                      <a:lnTo>
                        <a:pt x="97" y="345"/>
                      </a:lnTo>
                      <a:lnTo>
                        <a:pt x="101" y="299"/>
                      </a:lnTo>
                      <a:lnTo>
                        <a:pt x="107" y="260"/>
                      </a:lnTo>
                      <a:lnTo>
                        <a:pt x="123" y="214"/>
                      </a:lnTo>
                      <a:lnTo>
                        <a:pt x="129" y="181"/>
                      </a:lnTo>
                      <a:lnTo>
                        <a:pt x="134" y="157"/>
                      </a:lnTo>
                      <a:lnTo>
                        <a:pt x="135" y="142"/>
                      </a:lnTo>
                      <a:lnTo>
                        <a:pt x="144" y="118"/>
                      </a:lnTo>
                      <a:lnTo>
                        <a:pt x="160" y="80"/>
                      </a:lnTo>
                      <a:lnTo>
                        <a:pt x="175" y="49"/>
                      </a:lnTo>
                      <a:lnTo>
                        <a:pt x="172" y="36"/>
                      </a:lnTo>
                      <a:lnTo>
                        <a:pt x="167" y="19"/>
                      </a:lnTo>
                      <a:lnTo>
                        <a:pt x="165" y="0"/>
                      </a:lnTo>
                    </a:path>
                  </a:pathLst>
                </a:custGeom>
                <a:gradFill rotWithShape="1">
                  <a:gsLst>
                    <a:gs pos="0">
                      <a:srgbClr val="E77105"/>
                    </a:gs>
                    <a:gs pos="100000">
                      <a:srgbClr val="F8981D"/>
                    </a:gs>
                  </a:gsLst>
                  <a:lin ang="5400000" scaled="1"/>
                </a:gradFill>
                <a:ln w="0">
                  <a:solidFill>
                    <a:srgbClr val="000000"/>
                  </a:solidFill>
                  <a:round/>
                  <a:headEnd/>
                  <a:tailEnd/>
                </a:ln>
              </p:spPr>
              <p:txBody>
                <a:bodyPr/>
                <a:lstStyle/>
                <a:p>
                  <a:endParaRPr lang="ru-RU"/>
                </a:p>
              </p:txBody>
            </p:sp>
            <p:sp>
              <p:nvSpPr>
                <p:cNvPr id="101" name="Freeform 99">
                  <a:extLst>
                    <a:ext uri="{FF2B5EF4-FFF2-40B4-BE49-F238E27FC236}">
                      <a16:creationId xmlns:a16="http://schemas.microsoft.com/office/drawing/2014/main" id="{0EF7D0E8-64BA-5607-70D0-D9EE8573B7C1}"/>
                    </a:ext>
                  </a:extLst>
                </p:cNvPr>
                <p:cNvSpPr>
                  <a:spLocks/>
                </p:cNvSpPr>
                <p:nvPr/>
              </p:nvSpPr>
              <p:spPr bwMode="auto">
                <a:xfrm>
                  <a:off x="2329" y="2186"/>
                  <a:ext cx="182" cy="994"/>
                </a:xfrm>
                <a:custGeom>
                  <a:avLst/>
                  <a:gdLst>
                    <a:gd name="T0" fmla="*/ 27 w 182"/>
                    <a:gd name="T1" fmla="*/ 994 h 994"/>
                    <a:gd name="T2" fmla="*/ 15 w 182"/>
                    <a:gd name="T3" fmla="*/ 959 h 994"/>
                    <a:gd name="T4" fmla="*/ 6 w 182"/>
                    <a:gd name="T5" fmla="*/ 921 h 994"/>
                    <a:gd name="T6" fmla="*/ 2 w 182"/>
                    <a:gd name="T7" fmla="*/ 887 h 994"/>
                    <a:gd name="T8" fmla="*/ 0 w 182"/>
                    <a:gd name="T9" fmla="*/ 851 h 994"/>
                    <a:gd name="T10" fmla="*/ 2 w 182"/>
                    <a:gd name="T11" fmla="*/ 819 h 994"/>
                    <a:gd name="T12" fmla="*/ 11 w 182"/>
                    <a:gd name="T13" fmla="*/ 782 h 994"/>
                    <a:gd name="T14" fmla="*/ 23 w 182"/>
                    <a:gd name="T15" fmla="*/ 750 h 994"/>
                    <a:gd name="T16" fmla="*/ 41 w 182"/>
                    <a:gd name="T17" fmla="*/ 719 h 994"/>
                    <a:gd name="T18" fmla="*/ 38 w 182"/>
                    <a:gd name="T19" fmla="*/ 678 h 994"/>
                    <a:gd name="T20" fmla="*/ 41 w 182"/>
                    <a:gd name="T21" fmla="*/ 655 h 994"/>
                    <a:gd name="T22" fmla="*/ 46 w 182"/>
                    <a:gd name="T23" fmla="*/ 624 h 994"/>
                    <a:gd name="T24" fmla="*/ 63 w 182"/>
                    <a:gd name="T25" fmla="*/ 565 h 994"/>
                    <a:gd name="T26" fmla="*/ 64 w 182"/>
                    <a:gd name="T27" fmla="*/ 533 h 994"/>
                    <a:gd name="T28" fmla="*/ 70 w 182"/>
                    <a:gd name="T29" fmla="*/ 499 h 994"/>
                    <a:gd name="T30" fmla="*/ 73 w 182"/>
                    <a:gd name="T31" fmla="*/ 474 h 994"/>
                    <a:gd name="T32" fmla="*/ 84 w 182"/>
                    <a:gd name="T33" fmla="*/ 443 h 994"/>
                    <a:gd name="T34" fmla="*/ 91 w 182"/>
                    <a:gd name="T35" fmla="*/ 427 h 994"/>
                    <a:gd name="T36" fmla="*/ 101 w 182"/>
                    <a:gd name="T37" fmla="*/ 400 h 994"/>
                    <a:gd name="T38" fmla="*/ 104 w 182"/>
                    <a:gd name="T39" fmla="*/ 350 h 994"/>
                    <a:gd name="T40" fmla="*/ 112 w 182"/>
                    <a:gd name="T41" fmla="*/ 299 h 994"/>
                    <a:gd name="T42" fmla="*/ 123 w 182"/>
                    <a:gd name="T43" fmla="*/ 258 h 994"/>
                    <a:gd name="T44" fmla="*/ 136 w 182"/>
                    <a:gd name="T45" fmla="*/ 230 h 994"/>
                    <a:gd name="T46" fmla="*/ 141 w 182"/>
                    <a:gd name="T47" fmla="*/ 186 h 994"/>
                    <a:gd name="T48" fmla="*/ 150 w 182"/>
                    <a:gd name="T49" fmla="*/ 145 h 994"/>
                    <a:gd name="T50" fmla="*/ 166 w 182"/>
                    <a:gd name="T51" fmla="*/ 101 h 994"/>
                    <a:gd name="T52" fmla="*/ 182 w 182"/>
                    <a:gd name="T53" fmla="*/ 66 h 994"/>
                    <a:gd name="T54" fmla="*/ 174 w 182"/>
                    <a:gd name="T55" fmla="*/ 0 h 99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82"/>
                    <a:gd name="T85" fmla="*/ 0 h 994"/>
                    <a:gd name="T86" fmla="*/ 182 w 182"/>
                    <a:gd name="T87" fmla="*/ 994 h 99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82" h="994">
                      <a:moveTo>
                        <a:pt x="27" y="994"/>
                      </a:moveTo>
                      <a:lnTo>
                        <a:pt x="15" y="959"/>
                      </a:lnTo>
                      <a:lnTo>
                        <a:pt x="6" y="921"/>
                      </a:lnTo>
                      <a:lnTo>
                        <a:pt x="2" y="887"/>
                      </a:lnTo>
                      <a:lnTo>
                        <a:pt x="0" y="851"/>
                      </a:lnTo>
                      <a:lnTo>
                        <a:pt x="2" y="819"/>
                      </a:lnTo>
                      <a:lnTo>
                        <a:pt x="11" y="782"/>
                      </a:lnTo>
                      <a:lnTo>
                        <a:pt x="23" y="750"/>
                      </a:lnTo>
                      <a:lnTo>
                        <a:pt x="41" y="719"/>
                      </a:lnTo>
                      <a:lnTo>
                        <a:pt x="38" y="678"/>
                      </a:lnTo>
                      <a:lnTo>
                        <a:pt x="41" y="655"/>
                      </a:lnTo>
                      <a:lnTo>
                        <a:pt x="46" y="624"/>
                      </a:lnTo>
                      <a:lnTo>
                        <a:pt x="63" y="565"/>
                      </a:lnTo>
                      <a:lnTo>
                        <a:pt x="64" y="533"/>
                      </a:lnTo>
                      <a:lnTo>
                        <a:pt x="70" y="499"/>
                      </a:lnTo>
                      <a:lnTo>
                        <a:pt x="73" y="474"/>
                      </a:lnTo>
                      <a:lnTo>
                        <a:pt x="84" y="443"/>
                      </a:lnTo>
                      <a:lnTo>
                        <a:pt x="91" y="427"/>
                      </a:lnTo>
                      <a:lnTo>
                        <a:pt x="101" y="400"/>
                      </a:lnTo>
                      <a:lnTo>
                        <a:pt x="104" y="350"/>
                      </a:lnTo>
                      <a:lnTo>
                        <a:pt x="112" y="299"/>
                      </a:lnTo>
                      <a:lnTo>
                        <a:pt x="123" y="258"/>
                      </a:lnTo>
                      <a:lnTo>
                        <a:pt x="136" y="230"/>
                      </a:lnTo>
                      <a:lnTo>
                        <a:pt x="141" y="186"/>
                      </a:lnTo>
                      <a:lnTo>
                        <a:pt x="150" y="145"/>
                      </a:lnTo>
                      <a:lnTo>
                        <a:pt x="166" y="101"/>
                      </a:lnTo>
                      <a:lnTo>
                        <a:pt x="182" y="66"/>
                      </a:lnTo>
                      <a:lnTo>
                        <a:pt x="174" y="0"/>
                      </a:lnTo>
                    </a:path>
                  </a:pathLst>
                </a:custGeom>
                <a:gradFill rotWithShape="1">
                  <a:gsLst>
                    <a:gs pos="0">
                      <a:srgbClr val="E77105"/>
                    </a:gs>
                    <a:gs pos="100000">
                      <a:srgbClr val="F8981D"/>
                    </a:gs>
                  </a:gsLst>
                  <a:lin ang="5400000" scaled="1"/>
                </a:gradFill>
                <a:ln w="0">
                  <a:solidFill>
                    <a:srgbClr val="000000"/>
                  </a:solidFill>
                  <a:round/>
                  <a:headEnd/>
                  <a:tailEnd/>
                </a:ln>
              </p:spPr>
              <p:txBody>
                <a:bodyPr/>
                <a:lstStyle/>
                <a:p>
                  <a:endParaRPr lang="ru-RU"/>
                </a:p>
              </p:txBody>
            </p:sp>
          </p:grpSp>
        </p:grpSp>
      </p:grpSp>
      <p:pic>
        <p:nvPicPr>
          <p:cNvPr id="102" name="Picture 101" descr="Icon&#10;&#10;Description automatically generated">
            <a:extLst>
              <a:ext uri="{FF2B5EF4-FFF2-40B4-BE49-F238E27FC236}">
                <a16:creationId xmlns:a16="http://schemas.microsoft.com/office/drawing/2014/main" id="{66EF70F0-8ADA-8260-31F1-2A1A52E037D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18839" y="955098"/>
            <a:ext cx="903213" cy="903213"/>
          </a:xfrm>
          <a:prstGeom prst="rect">
            <a:avLst/>
          </a:prstGeom>
        </p:spPr>
      </p:pic>
      <p:sp>
        <p:nvSpPr>
          <p:cNvPr id="103" name="AutoShape 101">
            <a:extLst>
              <a:ext uri="{FF2B5EF4-FFF2-40B4-BE49-F238E27FC236}">
                <a16:creationId xmlns:a16="http://schemas.microsoft.com/office/drawing/2014/main" id="{EADA006F-B040-AF69-6D25-B5E7561D01CC}"/>
              </a:ext>
            </a:extLst>
          </p:cNvPr>
          <p:cNvSpPr>
            <a:spLocks noChangeArrowheads="1"/>
          </p:cNvSpPr>
          <p:nvPr/>
        </p:nvSpPr>
        <p:spPr bwMode="auto">
          <a:xfrm>
            <a:off x="223839" y="5500695"/>
            <a:ext cx="7064857" cy="809625"/>
          </a:xfrm>
          <a:prstGeom prst="roundRect">
            <a:avLst>
              <a:gd name="adj" fmla="val 0"/>
            </a:avLst>
          </a:prstGeom>
          <a:solidFill>
            <a:schemeClr val="accent1">
              <a:lumMod val="75000"/>
              <a:alpha val="77647"/>
            </a:schemeClr>
          </a:solidFill>
          <a:ln>
            <a:noFill/>
          </a:ln>
        </p:spPr>
        <p:txBody>
          <a:bodyPr wrap="none" anchor="ct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eaLnBrk="0" hangingPunct="0">
              <a:spcBef>
                <a:spcPts val="400"/>
              </a:spcBef>
              <a:buClr>
                <a:srgbClr val="B32C16"/>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eaLnBrk="0" hangingPunct="0">
              <a:spcBef>
                <a:spcPts val="400"/>
              </a:spcBef>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lgn="ctr" eaLnBrk="1" hangingPunct="1">
              <a:lnSpc>
                <a:spcPct val="80000"/>
              </a:lnSpc>
              <a:spcBef>
                <a:spcPct val="50000"/>
              </a:spcBef>
              <a:buClrTx/>
              <a:buSzTx/>
              <a:buFontTx/>
              <a:buNone/>
            </a:pPr>
            <a:r>
              <a:rPr lang="en-US" altLang="ru-RU" sz="2000" dirty="0">
                <a:solidFill>
                  <a:schemeClr val="bg1"/>
                </a:solidFill>
                <a:latin typeface="Arial" panose="020B0604020202020204" pitchFamily="34" charset="0"/>
              </a:rPr>
              <a:t>MF6 </a:t>
            </a:r>
            <a:r>
              <a:rPr lang="ru-RU" altLang="ru-RU" sz="2000" dirty="0">
                <a:solidFill>
                  <a:schemeClr val="bg1"/>
                </a:solidFill>
                <a:latin typeface="Arial" panose="020B0604020202020204" pitchFamily="34" charset="0"/>
              </a:rPr>
              <a:t>содержит уникальный комплекс растворимых (49%) и</a:t>
            </a:r>
          </a:p>
          <a:p>
            <a:pPr algn="ctr" eaLnBrk="1" hangingPunct="1">
              <a:lnSpc>
                <a:spcPct val="80000"/>
              </a:lnSpc>
              <a:spcBef>
                <a:spcPct val="50000"/>
              </a:spcBef>
              <a:buClrTx/>
              <a:buSzTx/>
              <a:buFontTx/>
              <a:buNone/>
            </a:pPr>
            <a:r>
              <a:rPr lang="ru-RU" altLang="ru-RU" sz="2000" dirty="0">
                <a:solidFill>
                  <a:schemeClr val="bg1"/>
                </a:solidFill>
                <a:latin typeface="Arial" panose="020B0604020202020204" pitchFamily="34" charset="0"/>
              </a:rPr>
              <a:t>Нерастворимых  (51%) пищевых волокон</a:t>
            </a:r>
            <a:endParaRPr lang="en-US" altLang="ru-RU" sz="2000" dirty="0">
              <a:solidFill>
                <a:schemeClr val="bg1"/>
              </a:solidFill>
              <a:latin typeface="Arial" panose="020B0604020202020204" pitchFamily="34" charset="0"/>
            </a:endParaRPr>
          </a:p>
        </p:txBody>
      </p:sp>
      <p:sp>
        <p:nvSpPr>
          <p:cNvPr id="105" name="TextBox 104">
            <a:extLst>
              <a:ext uri="{FF2B5EF4-FFF2-40B4-BE49-F238E27FC236}">
                <a16:creationId xmlns:a16="http://schemas.microsoft.com/office/drawing/2014/main" id="{442EA60F-F097-C5A2-ADE8-24CCF2F1EBEA}"/>
              </a:ext>
            </a:extLst>
          </p:cNvPr>
          <p:cNvSpPr txBox="1"/>
          <p:nvPr/>
        </p:nvSpPr>
        <p:spPr>
          <a:xfrm>
            <a:off x="7164559" y="2106702"/>
            <a:ext cx="4968668" cy="2308324"/>
          </a:xfrm>
          <a:prstGeom prst="rect">
            <a:avLst/>
          </a:prstGeom>
          <a:noFill/>
        </p:spPr>
        <p:txBody>
          <a:bodyPr wrap="square">
            <a:spAutoFit/>
          </a:bodyPr>
          <a:lstStyle/>
          <a:p>
            <a:pPr lvl="1"/>
            <a:r>
              <a:rPr lang="ru-RU" altLang="ru-RU" dirty="0"/>
              <a:t>Эффекты комплекса </a:t>
            </a:r>
            <a:r>
              <a:rPr lang="en-US" altLang="ru-RU" dirty="0"/>
              <a:t>MF6:</a:t>
            </a:r>
          </a:p>
          <a:p>
            <a:pPr marL="742950" lvl="1" indent="-285750">
              <a:buFont typeface="Arial" panose="020B0604020202020204" pitchFamily="34" charset="0"/>
              <a:buChar char="•"/>
            </a:pPr>
            <a:r>
              <a:rPr lang="ru-RU" altLang="ru-RU" dirty="0"/>
              <a:t>Увеличение содержания бифидобактерий</a:t>
            </a:r>
            <a:endParaRPr lang="ru-RU" altLang="ru-RU" baseline="30000" dirty="0"/>
          </a:p>
          <a:p>
            <a:pPr marL="742950" lvl="1" indent="-285750">
              <a:buFont typeface="Arial" panose="020B0604020202020204" pitchFamily="34" charset="0"/>
              <a:buChar char="•"/>
            </a:pPr>
            <a:r>
              <a:rPr lang="ru-RU" altLang="ru-RU" dirty="0"/>
              <a:t>Улучшение переносимости питания, например, снижение вздутия</a:t>
            </a:r>
            <a:endParaRPr lang="ru-RU" altLang="ru-RU" baseline="30000" dirty="0"/>
          </a:p>
          <a:p>
            <a:pPr marL="742950" lvl="1" indent="-285750">
              <a:buFont typeface="Arial" panose="020B0604020202020204" pitchFamily="34" charset="0"/>
              <a:buChar char="•"/>
            </a:pPr>
            <a:r>
              <a:rPr lang="ru-RU" altLang="ru-RU" dirty="0"/>
              <a:t>Снижение частоты диареи</a:t>
            </a:r>
            <a:endParaRPr lang="ru-RU" altLang="ru-RU" baseline="30000" dirty="0"/>
          </a:p>
          <a:p>
            <a:pPr marL="742950" lvl="1" indent="-285750">
              <a:buFont typeface="Arial" panose="020B0604020202020204" pitchFamily="34" charset="0"/>
              <a:buChar char="•"/>
            </a:pPr>
            <a:r>
              <a:rPr lang="ru-RU" altLang="ru-RU" dirty="0"/>
              <a:t>Снижение частоты запоров и применения слабительных</a:t>
            </a:r>
            <a:endParaRPr lang="ru-RU" altLang="ru-RU" baseline="30000" dirty="0"/>
          </a:p>
        </p:txBody>
      </p:sp>
      <p:sp>
        <p:nvSpPr>
          <p:cNvPr id="106" name="TextBox 8">
            <a:extLst>
              <a:ext uri="{FF2B5EF4-FFF2-40B4-BE49-F238E27FC236}">
                <a16:creationId xmlns:a16="http://schemas.microsoft.com/office/drawing/2014/main" id="{38A7ECF2-B4A9-AFD1-DB34-BE7E2264E8F2}"/>
              </a:ext>
            </a:extLst>
          </p:cNvPr>
          <p:cNvSpPr txBox="1">
            <a:spLocks noChangeArrowheads="1"/>
          </p:cNvSpPr>
          <p:nvPr/>
        </p:nvSpPr>
        <p:spPr bwMode="auto">
          <a:xfrm>
            <a:off x="223839" y="6335908"/>
            <a:ext cx="1107593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eaLnBrk="0" hangingPunct="0">
              <a:spcBef>
                <a:spcPts val="400"/>
              </a:spcBef>
              <a:buClr>
                <a:srgbClr val="B32C16"/>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eaLnBrk="0" hangingPunct="0">
              <a:spcBef>
                <a:spcPts val="400"/>
              </a:spcBef>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9pPr>
          </a:lstStyle>
          <a:p>
            <a:pPr eaLnBrk="1" hangingPunct="1">
              <a:spcBef>
                <a:spcPct val="0"/>
              </a:spcBef>
              <a:buClrTx/>
              <a:buSzTx/>
              <a:buFontTx/>
              <a:buNone/>
            </a:pPr>
            <a:r>
              <a:rPr lang="en-US" altLang="ru-RU" sz="1100" dirty="0">
                <a:latin typeface="Calibri" panose="020F0502020204030204" pitchFamily="34" charset="0"/>
                <a:ea typeface="Calibri" panose="020F0502020204030204" pitchFamily="34" charset="0"/>
                <a:cs typeface="Calibri" panose="020F0502020204030204" pitchFamily="34" charset="0"/>
              </a:rPr>
              <a:t>1. Green CJ. Clin </a:t>
            </a:r>
            <a:r>
              <a:rPr lang="en-US" altLang="ru-RU" sz="1100" dirty="0" err="1">
                <a:latin typeface="Calibri" panose="020F0502020204030204" pitchFamily="34" charset="0"/>
                <a:ea typeface="Calibri" panose="020F0502020204030204" pitchFamily="34" charset="0"/>
                <a:cs typeface="Calibri" panose="020F0502020204030204" pitchFamily="34" charset="0"/>
              </a:rPr>
              <a:t>Nutr</a:t>
            </a:r>
            <a:r>
              <a:rPr lang="en-US" altLang="ru-RU" sz="1100" dirty="0">
                <a:latin typeface="Calibri" panose="020F0502020204030204" pitchFamily="34" charset="0"/>
                <a:ea typeface="Calibri" panose="020F0502020204030204" pitchFamily="34" charset="0"/>
                <a:cs typeface="Calibri" panose="020F0502020204030204" pitchFamily="34" charset="0"/>
              </a:rPr>
              <a:t> 2001; 20; 23-39. 2. </a:t>
            </a:r>
            <a:r>
              <a:rPr lang="en-US" altLang="ru-RU" sz="1100" dirty="0" err="1">
                <a:latin typeface="Calibri" panose="020F0502020204030204" pitchFamily="34" charset="0"/>
                <a:ea typeface="Calibri" panose="020F0502020204030204" pitchFamily="34" charset="0"/>
                <a:cs typeface="Calibri" panose="020F0502020204030204" pitchFamily="34" charset="0"/>
              </a:rPr>
              <a:t>Guimber</a:t>
            </a:r>
            <a:r>
              <a:rPr lang="en-US" altLang="ru-RU" sz="1100" dirty="0">
                <a:latin typeface="Calibri" panose="020F0502020204030204" pitchFamily="34" charset="0"/>
                <a:ea typeface="Calibri" panose="020F0502020204030204" pitchFamily="34" charset="0"/>
                <a:cs typeface="Calibri" panose="020F0502020204030204" pitchFamily="34" charset="0"/>
              </a:rPr>
              <a:t> D, et al. J </a:t>
            </a:r>
            <a:r>
              <a:rPr lang="en-US" altLang="ru-RU" sz="1100" dirty="0" err="1">
                <a:latin typeface="Calibri" panose="020F0502020204030204" pitchFamily="34" charset="0"/>
                <a:ea typeface="Calibri" panose="020F0502020204030204" pitchFamily="34" charset="0"/>
                <a:cs typeface="Calibri" panose="020F0502020204030204" pitchFamily="34" charset="0"/>
              </a:rPr>
              <a:t>Pediatr</a:t>
            </a:r>
            <a:r>
              <a:rPr lang="en-US" altLang="ru-RU" sz="1100" dirty="0">
                <a:latin typeface="Calibri" panose="020F0502020204030204" pitchFamily="34" charset="0"/>
                <a:ea typeface="Calibri" panose="020F0502020204030204" pitchFamily="34" charset="0"/>
                <a:cs typeface="Calibri" panose="020F0502020204030204" pitchFamily="34" charset="0"/>
              </a:rPr>
              <a:t> Gastroenterol 2007:44. 7. Silk DBA, et al. Clin </a:t>
            </a:r>
            <a:r>
              <a:rPr lang="en-US" altLang="ru-RU" sz="1100" dirty="0" err="1">
                <a:latin typeface="Calibri" panose="020F0502020204030204" pitchFamily="34" charset="0"/>
                <a:ea typeface="Calibri" panose="020F0502020204030204" pitchFamily="34" charset="0"/>
                <a:cs typeface="Calibri" panose="020F0502020204030204" pitchFamily="34" charset="0"/>
              </a:rPr>
              <a:t>Nutr</a:t>
            </a:r>
            <a:r>
              <a:rPr lang="en-US" altLang="ru-RU" sz="1100" dirty="0">
                <a:latin typeface="Calibri" panose="020F0502020204030204" pitchFamily="34" charset="0"/>
                <a:ea typeface="Calibri" panose="020F0502020204030204" pitchFamily="34" charset="0"/>
                <a:cs typeface="Calibri" panose="020F0502020204030204" pitchFamily="34" charset="0"/>
              </a:rPr>
              <a:t> 2001:20:49–58. 3. Silk DBA, et al. Clin </a:t>
            </a:r>
            <a:r>
              <a:rPr lang="en-US" altLang="ru-RU" sz="1100" dirty="0" err="1">
                <a:latin typeface="Calibri" panose="020F0502020204030204" pitchFamily="34" charset="0"/>
                <a:ea typeface="Calibri" panose="020F0502020204030204" pitchFamily="34" charset="0"/>
                <a:cs typeface="Calibri" panose="020F0502020204030204" pitchFamily="34" charset="0"/>
              </a:rPr>
              <a:t>Nutr</a:t>
            </a:r>
            <a:r>
              <a:rPr lang="en-US" altLang="ru-RU" sz="1100" dirty="0">
                <a:latin typeface="Calibri" panose="020F0502020204030204" pitchFamily="34" charset="0"/>
                <a:ea typeface="Calibri" panose="020F0502020204030204" pitchFamily="34" charset="0"/>
                <a:cs typeface="Calibri" panose="020F0502020204030204" pitchFamily="34" charset="0"/>
              </a:rPr>
              <a:t> 2001:20:49–58. 4. Grogan J, et al. J Hum </a:t>
            </a:r>
            <a:r>
              <a:rPr lang="en-US" altLang="ru-RU" sz="1100" dirty="0" err="1">
                <a:latin typeface="Calibri" panose="020F0502020204030204" pitchFamily="34" charset="0"/>
                <a:ea typeface="Calibri" panose="020F0502020204030204" pitchFamily="34" charset="0"/>
                <a:cs typeface="Calibri" panose="020F0502020204030204" pitchFamily="34" charset="0"/>
              </a:rPr>
              <a:t>Nutr</a:t>
            </a:r>
            <a:r>
              <a:rPr lang="en-US" altLang="ru-RU" sz="1100" dirty="0">
                <a:latin typeface="Calibri" panose="020F0502020204030204" pitchFamily="34" charset="0"/>
                <a:ea typeface="Calibri" panose="020F0502020204030204" pitchFamily="34" charset="0"/>
                <a:cs typeface="Calibri" panose="020F0502020204030204" pitchFamily="34" charset="0"/>
              </a:rPr>
              <a:t> Diet 2006;19:45877. 5. Hofman Z, et al. Clin </a:t>
            </a:r>
            <a:r>
              <a:rPr lang="en-US" altLang="ru-RU" sz="1100" dirty="0" err="1">
                <a:latin typeface="Calibri" panose="020F0502020204030204" pitchFamily="34" charset="0"/>
                <a:ea typeface="Calibri" panose="020F0502020204030204" pitchFamily="34" charset="0"/>
                <a:cs typeface="Calibri" panose="020F0502020204030204" pitchFamily="34" charset="0"/>
              </a:rPr>
              <a:t>Nutr</a:t>
            </a:r>
            <a:r>
              <a:rPr lang="en-US" altLang="ru-RU" sz="1100" dirty="0">
                <a:latin typeface="Calibri" panose="020F0502020204030204" pitchFamily="34" charset="0"/>
                <a:ea typeface="Calibri" panose="020F0502020204030204" pitchFamily="34" charset="0"/>
                <a:cs typeface="Calibri" panose="020F0502020204030204" pitchFamily="34" charset="0"/>
              </a:rPr>
              <a:t> 2001; 20:63. 6. Daly A, et al. </a:t>
            </a:r>
            <a:r>
              <a:rPr lang="en-US" altLang="ru-RU" sz="1100" dirty="0" err="1">
                <a:latin typeface="Calibri" panose="020F0502020204030204" pitchFamily="34" charset="0"/>
                <a:ea typeface="Calibri" panose="020F0502020204030204" pitchFamily="34" charset="0"/>
                <a:cs typeface="Calibri" panose="020F0502020204030204" pitchFamily="34" charset="0"/>
              </a:rPr>
              <a:t>Nutr</a:t>
            </a:r>
            <a:r>
              <a:rPr lang="en-US" altLang="ru-RU" sz="1100" dirty="0">
                <a:latin typeface="Calibri" panose="020F0502020204030204" pitchFamily="34" charset="0"/>
                <a:ea typeface="Calibri" panose="020F0502020204030204" pitchFamily="34" charset="0"/>
                <a:cs typeface="Calibri" panose="020F0502020204030204" pitchFamily="34" charset="0"/>
              </a:rPr>
              <a:t> Diet 2004;17:365-70. 7. Trier E, et al. J </a:t>
            </a:r>
            <a:r>
              <a:rPr lang="en-US" altLang="ru-RU" sz="1100" dirty="0" err="1">
                <a:latin typeface="Calibri" panose="020F0502020204030204" pitchFamily="34" charset="0"/>
                <a:ea typeface="Calibri" panose="020F0502020204030204" pitchFamily="34" charset="0"/>
                <a:cs typeface="Calibri" panose="020F0502020204030204" pitchFamily="34" charset="0"/>
              </a:rPr>
              <a:t>Pediatr</a:t>
            </a:r>
            <a:r>
              <a:rPr lang="en-US" altLang="ru-RU" sz="1100" dirty="0">
                <a:latin typeface="Calibri" panose="020F0502020204030204" pitchFamily="34" charset="0"/>
                <a:ea typeface="Calibri" panose="020F0502020204030204" pitchFamily="34" charset="0"/>
                <a:cs typeface="Calibri" panose="020F0502020204030204" pitchFamily="34" charset="0"/>
              </a:rPr>
              <a:t> Gastroenterol 1999; 28: 595.</a:t>
            </a:r>
            <a:endParaRPr lang="ru-RU" altLang="ru-RU" sz="11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608812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680B2C1F-9B4D-FBBF-C097-A4DC402C1781}"/>
              </a:ext>
            </a:extLst>
          </p:cNvPr>
          <p:cNvSpPr txBox="1">
            <a:spLocks/>
          </p:cNvSpPr>
          <p:nvPr/>
        </p:nvSpPr>
        <p:spPr>
          <a:xfrm>
            <a:off x="468751" y="663529"/>
            <a:ext cx="10293257" cy="773762"/>
          </a:xfrm>
          <a:prstGeom prst="rect">
            <a:avLst/>
          </a:prstGeom>
        </p:spPr>
        <p:txBody>
          <a:bodyPr vert="horz" lIns="91440" tIns="45720" rIns="91440" bIns="45720" rtlCol="0" anchor="ctr">
            <a:noAutofit/>
          </a:bodyPr>
          <a:lstStyle>
            <a:lvl1pPr>
              <a:lnSpc>
                <a:spcPct val="90000"/>
              </a:lnSpc>
              <a:spcBef>
                <a:spcPct val="0"/>
              </a:spcBef>
              <a:buNone/>
              <a:defRPr sz="3200">
                <a:latin typeface="Calibri Regular"/>
                <a:ea typeface="+mj-ea"/>
                <a:cs typeface="+mj-cs"/>
              </a:defRPr>
            </a:lvl1pPr>
          </a:lstStyle>
          <a:p>
            <a:pPr>
              <a:defRPr/>
            </a:pPr>
            <a:r>
              <a:rPr lang="ru-RU" sz="2800" b="1" dirty="0">
                <a:solidFill>
                  <a:srgbClr val="7030A0"/>
                </a:solidFill>
                <a:latin typeface="+mj-lt"/>
              </a:rPr>
              <a:t>Пищевые волокна </a:t>
            </a:r>
            <a:r>
              <a:rPr lang="en-US" sz="2800" b="1" dirty="0">
                <a:solidFill>
                  <a:srgbClr val="7030A0"/>
                </a:solidFill>
                <a:latin typeface="+mj-lt"/>
              </a:rPr>
              <a:t>MF6 </a:t>
            </a:r>
            <a:r>
              <a:rPr lang="ru-RU" sz="2800" b="1" dirty="0">
                <a:solidFill>
                  <a:srgbClr val="7030A0"/>
                </a:solidFill>
                <a:latin typeface="+mj-lt"/>
              </a:rPr>
              <a:t>уменьшают продолжительность диареи и запоров</a:t>
            </a:r>
            <a:endParaRPr lang="en-US" sz="2800" b="1" dirty="0">
              <a:solidFill>
                <a:srgbClr val="7030A0"/>
              </a:solidFill>
              <a:latin typeface="+mj-lt"/>
            </a:endParaRPr>
          </a:p>
        </p:txBody>
      </p:sp>
      <p:grpSp>
        <p:nvGrpSpPr>
          <p:cNvPr id="3" name="Группа 2">
            <a:extLst>
              <a:ext uri="{FF2B5EF4-FFF2-40B4-BE49-F238E27FC236}">
                <a16:creationId xmlns:a16="http://schemas.microsoft.com/office/drawing/2014/main" id="{2ED32FAB-2FF2-065A-40A0-F3D4A74D638E}"/>
              </a:ext>
            </a:extLst>
          </p:cNvPr>
          <p:cNvGrpSpPr>
            <a:grpSpLocks/>
          </p:cNvGrpSpPr>
          <p:nvPr/>
        </p:nvGrpSpPr>
        <p:grpSpPr bwMode="auto">
          <a:xfrm>
            <a:off x="2243103" y="2065683"/>
            <a:ext cx="7343844" cy="4174434"/>
            <a:chOff x="1230313" y="2133600"/>
            <a:chExt cx="6667500" cy="3810000"/>
          </a:xfrm>
        </p:grpSpPr>
        <p:pic>
          <p:nvPicPr>
            <p:cNvPr id="4" name="Picture 8" descr="Slide-9---Grafiek">
              <a:extLst>
                <a:ext uri="{FF2B5EF4-FFF2-40B4-BE49-F238E27FC236}">
                  <a16:creationId xmlns:a16="http://schemas.microsoft.com/office/drawing/2014/main" id="{735954A3-6352-56A7-793B-3176412A80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0000"/>
            <a:stretch>
              <a:fillRect/>
            </a:stretch>
          </p:blipFill>
          <p:spPr bwMode="auto">
            <a:xfrm>
              <a:off x="1230313" y="2133600"/>
              <a:ext cx="66675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11">
              <a:extLst>
                <a:ext uri="{FF2B5EF4-FFF2-40B4-BE49-F238E27FC236}">
                  <a16:creationId xmlns:a16="http://schemas.microsoft.com/office/drawing/2014/main" id="{663306C8-0AD6-C8C3-F27F-77FF8F3218F6}"/>
                </a:ext>
              </a:extLst>
            </p:cNvPr>
            <p:cNvSpPr>
              <a:spLocks noChangeArrowheads="1"/>
            </p:cNvSpPr>
            <p:nvPr/>
          </p:nvSpPr>
          <p:spPr bwMode="auto">
            <a:xfrm flipV="1">
              <a:off x="5921375" y="2360024"/>
              <a:ext cx="542925" cy="2611438"/>
            </a:xfrm>
            <a:prstGeom prst="rect">
              <a:avLst/>
            </a:prstGeom>
            <a:solidFill>
              <a:schemeClr val="bg2">
                <a:lumMod val="50000"/>
              </a:schemeClr>
            </a:solidFill>
            <a:ln>
              <a:noFill/>
            </a:ln>
            <a:extLst>
              <a:ext uri="{91240B29-F687-4F45-9708-019B960494DF}">
                <a14:hiddenLine xmlns:a14="http://schemas.microsoft.com/office/drawing/2010/main" w="28575" algn="ctr">
                  <a:solidFill>
                    <a:srgbClr val="000000"/>
                  </a:solidFill>
                  <a:miter lim="800000"/>
                  <a:headEnd/>
                  <a:tailEnd/>
                </a14:hiddenLine>
              </a:ext>
            </a:extLst>
          </p:spPr>
          <p:txBody>
            <a:bodyPr wrap="none" anchor="ct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eaLnBrk="0" hangingPunct="0">
                <a:spcBef>
                  <a:spcPts val="400"/>
                </a:spcBef>
                <a:buClr>
                  <a:srgbClr val="B32C16"/>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eaLnBrk="0" hangingPunct="0">
                <a:spcBef>
                  <a:spcPts val="400"/>
                </a:spcBef>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9pPr>
            </a:lstStyle>
            <a:p>
              <a:pPr eaLnBrk="1" hangingPunct="1">
                <a:spcBef>
                  <a:spcPct val="0"/>
                </a:spcBef>
                <a:buClrTx/>
                <a:buSzTx/>
                <a:buFontTx/>
                <a:buNone/>
              </a:pPr>
              <a:endParaRPr lang="ru-RU" altLang="ru-RU" sz="1800">
                <a:latin typeface="Arial" panose="020B0604020202020204" pitchFamily="34" charset="0"/>
              </a:endParaRPr>
            </a:p>
          </p:txBody>
        </p:sp>
        <p:sp>
          <p:nvSpPr>
            <p:cNvPr id="6" name="Rectangle 12">
              <a:extLst>
                <a:ext uri="{FF2B5EF4-FFF2-40B4-BE49-F238E27FC236}">
                  <a16:creationId xmlns:a16="http://schemas.microsoft.com/office/drawing/2014/main" id="{36B192B1-6771-472D-206E-CC6E775F1680}"/>
                </a:ext>
              </a:extLst>
            </p:cNvPr>
            <p:cNvSpPr>
              <a:spLocks noChangeArrowheads="1"/>
            </p:cNvSpPr>
            <p:nvPr/>
          </p:nvSpPr>
          <p:spPr bwMode="auto">
            <a:xfrm flipV="1">
              <a:off x="3200400" y="3911012"/>
              <a:ext cx="542925" cy="1057275"/>
            </a:xfrm>
            <a:prstGeom prst="rect">
              <a:avLst/>
            </a:prstGeom>
            <a:solidFill>
              <a:srgbClr val="FFC000"/>
            </a:solidFill>
            <a:ln>
              <a:noFill/>
            </a:ln>
            <a:extLst>
              <a:ext uri="{91240B29-F687-4F45-9708-019B960494DF}">
                <a14:hiddenLine xmlns:a14="http://schemas.microsoft.com/office/drawing/2010/main" w="28575" algn="ctr">
                  <a:solidFill>
                    <a:srgbClr val="000000"/>
                  </a:solidFill>
                  <a:miter lim="800000"/>
                  <a:headEnd/>
                  <a:tailEnd/>
                </a14:hiddenLine>
              </a:ext>
            </a:extLst>
          </p:spPr>
          <p:txBody>
            <a:bodyPr wrap="none" anchor="ct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eaLnBrk="0" hangingPunct="0">
                <a:spcBef>
                  <a:spcPts val="400"/>
                </a:spcBef>
                <a:buClr>
                  <a:srgbClr val="B32C16"/>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eaLnBrk="0" hangingPunct="0">
                <a:spcBef>
                  <a:spcPts val="400"/>
                </a:spcBef>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9pPr>
            </a:lstStyle>
            <a:p>
              <a:pPr eaLnBrk="1" hangingPunct="1">
                <a:spcBef>
                  <a:spcPct val="0"/>
                </a:spcBef>
                <a:buClrTx/>
                <a:buSzTx/>
                <a:buFontTx/>
                <a:buNone/>
              </a:pPr>
              <a:endParaRPr lang="ru-RU" altLang="ru-RU" sz="1800">
                <a:latin typeface="Arial" panose="020B0604020202020204" pitchFamily="34" charset="0"/>
              </a:endParaRPr>
            </a:p>
          </p:txBody>
        </p:sp>
        <p:sp>
          <p:nvSpPr>
            <p:cNvPr id="7" name="Rectangle 13">
              <a:extLst>
                <a:ext uri="{FF2B5EF4-FFF2-40B4-BE49-F238E27FC236}">
                  <a16:creationId xmlns:a16="http://schemas.microsoft.com/office/drawing/2014/main" id="{C27C1518-F4E8-CB09-4419-02B206CB2DA3}"/>
                </a:ext>
              </a:extLst>
            </p:cNvPr>
            <p:cNvSpPr>
              <a:spLocks noChangeArrowheads="1"/>
            </p:cNvSpPr>
            <p:nvPr/>
          </p:nvSpPr>
          <p:spPr bwMode="auto">
            <a:xfrm flipV="1">
              <a:off x="3738562" y="3237912"/>
              <a:ext cx="542925" cy="1728787"/>
            </a:xfrm>
            <a:prstGeom prst="rect">
              <a:avLst/>
            </a:prstGeom>
            <a:solidFill>
              <a:schemeClr val="bg2">
                <a:lumMod val="50000"/>
              </a:schemeClr>
            </a:solidFill>
            <a:ln>
              <a:noFill/>
            </a:ln>
            <a:extLst>
              <a:ext uri="{91240B29-F687-4F45-9708-019B960494DF}">
                <a14:hiddenLine xmlns:a14="http://schemas.microsoft.com/office/drawing/2010/main" w="28575" algn="ctr">
                  <a:solidFill>
                    <a:srgbClr val="000000"/>
                  </a:solidFill>
                  <a:miter lim="800000"/>
                  <a:headEnd/>
                  <a:tailEnd/>
                </a14:hiddenLine>
              </a:ext>
            </a:extLst>
          </p:spPr>
          <p:txBody>
            <a:bodyPr wrap="none" anchor="ct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eaLnBrk="0" hangingPunct="0">
                <a:spcBef>
                  <a:spcPts val="400"/>
                </a:spcBef>
                <a:buClr>
                  <a:srgbClr val="B32C16"/>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eaLnBrk="0" hangingPunct="0">
                <a:spcBef>
                  <a:spcPts val="400"/>
                </a:spcBef>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9pPr>
            </a:lstStyle>
            <a:p>
              <a:pPr eaLnBrk="1" hangingPunct="1">
                <a:spcBef>
                  <a:spcPct val="0"/>
                </a:spcBef>
                <a:buClrTx/>
                <a:buSzTx/>
                <a:buFontTx/>
                <a:buNone/>
              </a:pPr>
              <a:endParaRPr lang="ru-RU" altLang="ru-RU" sz="1800">
                <a:latin typeface="Arial" panose="020B0604020202020204" pitchFamily="34" charset="0"/>
              </a:endParaRPr>
            </a:p>
          </p:txBody>
        </p:sp>
        <p:sp>
          <p:nvSpPr>
            <p:cNvPr id="8" name="Rectangle 15">
              <a:extLst>
                <a:ext uri="{FF2B5EF4-FFF2-40B4-BE49-F238E27FC236}">
                  <a16:creationId xmlns:a16="http://schemas.microsoft.com/office/drawing/2014/main" id="{99256DF8-BDA7-0F16-817D-4054EF05C6F0}"/>
                </a:ext>
              </a:extLst>
            </p:cNvPr>
            <p:cNvSpPr>
              <a:spLocks noChangeArrowheads="1"/>
            </p:cNvSpPr>
            <p:nvPr/>
          </p:nvSpPr>
          <p:spPr bwMode="auto">
            <a:xfrm flipV="1">
              <a:off x="5384800" y="4074524"/>
              <a:ext cx="542925" cy="893763"/>
            </a:xfrm>
            <a:prstGeom prst="rect">
              <a:avLst/>
            </a:prstGeom>
            <a:solidFill>
              <a:srgbClr val="FFC000"/>
            </a:solidFill>
            <a:ln>
              <a:noFill/>
            </a:ln>
            <a:extLst>
              <a:ext uri="{91240B29-F687-4F45-9708-019B960494DF}">
                <a14:hiddenLine xmlns:a14="http://schemas.microsoft.com/office/drawing/2010/main" w="28575" algn="ctr">
                  <a:solidFill>
                    <a:srgbClr val="000000"/>
                  </a:solidFill>
                  <a:miter lim="800000"/>
                  <a:headEnd/>
                  <a:tailEnd/>
                </a14:hiddenLine>
              </a:ext>
            </a:extLst>
          </p:spPr>
          <p:txBody>
            <a:bodyPr wrap="none" anchor="ct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eaLnBrk="0" hangingPunct="0">
                <a:spcBef>
                  <a:spcPts val="400"/>
                </a:spcBef>
                <a:buClr>
                  <a:srgbClr val="B32C16"/>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eaLnBrk="0" hangingPunct="0">
                <a:spcBef>
                  <a:spcPts val="400"/>
                </a:spcBef>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9pPr>
            </a:lstStyle>
            <a:p>
              <a:pPr eaLnBrk="1" hangingPunct="1">
                <a:spcBef>
                  <a:spcPct val="0"/>
                </a:spcBef>
                <a:buClrTx/>
                <a:buSzTx/>
                <a:buFontTx/>
                <a:buNone/>
              </a:pPr>
              <a:endParaRPr lang="ru-RU" altLang="ru-RU" sz="1800">
                <a:latin typeface="Arial" panose="020B0604020202020204" pitchFamily="34" charset="0"/>
              </a:endParaRPr>
            </a:p>
          </p:txBody>
        </p:sp>
      </p:grpSp>
      <p:sp>
        <p:nvSpPr>
          <p:cNvPr id="9" name="Text Box 41">
            <a:extLst>
              <a:ext uri="{FF2B5EF4-FFF2-40B4-BE49-F238E27FC236}">
                <a16:creationId xmlns:a16="http://schemas.microsoft.com/office/drawing/2014/main" id="{CF43028A-C079-2204-C1D5-8295FE3EB51F}"/>
              </a:ext>
            </a:extLst>
          </p:cNvPr>
          <p:cNvSpPr txBox="1">
            <a:spLocks noChangeArrowheads="1"/>
          </p:cNvSpPr>
          <p:nvPr/>
        </p:nvSpPr>
        <p:spPr bwMode="auto">
          <a:xfrm>
            <a:off x="381690" y="6240117"/>
            <a:ext cx="14356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eaLnBrk="0" hangingPunct="0">
              <a:spcBef>
                <a:spcPts val="400"/>
              </a:spcBef>
              <a:buClr>
                <a:srgbClr val="B32C16"/>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eaLnBrk="0" hangingPunct="0">
              <a:spcBef>
                <a:spcPts val="400"/>
              </a:spcBef>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5CD2D"/>
              </a:buClr>
              <a:buSzPct val="65000"/>
              <a:buFont typeface="Wingdings" panose="05000000000000000000" pitchFamily="2" charset="2"/>
              <a:buChar char=""/>
              <a:defRPr sz="2000">
                <a:solidFill>
                  <a:schemeClr val="tx1"/>
                </a:solidFill>
                <a:latin typeface="Tw Cen MT" panose="020B0602020104020603" pitchFamily="34" charset="0"/>
              </a:defRPr>
            </a:lvl9pPr>
          </a:lstStyle>
          <a:p>
            <a:pPr eaLnBrk="1" hangingPunct="1">
              <a:spcBef>
                <a:spcPct val="50000"/>
              </a:spcBef>
              <a:buClrTx/>
              <a:buSzTx/>
              <a:buFontTx/>
              <a:buNone/>
            </a:pPr>
            <a:r>
              <a:rPr lang="da-DK" altLang="ru-RU" sz="1600" dirty="0">
                <a:latin typeface="+mn-lt"/>
              </a:rPr>
              <a:t>Trier et al 1999</a:t>
            </a:r>
          </a:p>
        </p:txBody>
      </p:sp>
    </p:spTree>
    <p:extLst>
      <p:ext uri="{BB962C8B-B14F-4D97-AF65-F5344CB8AC3E}">
        <p14:creationId xmlns:p14="http://schemas.microsoft.com/office/powerpoint/2010/main" val="12781661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4F53013-7CB5-4685-A802-039C9DC0DF1F}"/>
              </a:ext>
            </a:extLst>
          </p:cNvPr>
          <p:cNvSpPr>
            <a:spLocks noGrp="1"/>
          </p:cNvSpPr>
          <p:nvPr>
            <p:ph type="title"/>
          </p:nvPr>
        </p:nvSpPr>
        <p:spPr>
          <a:xfrm>
            <a:off x="288202" y="126662"/>
            <a:ext cx="12039600" cy="750871"/>
          </a:xfrm>
        </p:spPr>
        <p:txBody>
          <a:bodyPr>
            <a:noAutofit/>
          </a:bodyPr>
          <a:lstStyle/>
          <a:p>
            <a:r>
              <a:rPr lang="ru-RU" sz="2800" b="1" dirty="0">
                <a:solidFill>
                  <a:srgbClr val="7030A0"/>
                </a:solidFill>
              </a:rPr>
              <a:t>Проспективное открытое сравнительное исследование по изучению влияния “</a:t>
            </a:r>
            <a:r>
              <a:rPr lang="ru-RU" sz="2800" b="1" dirty="0" err="1">
                <a:solidFill>
                  <a:srgbClr val="7030A0"/>
                </a:solidFill>
              </a:rPr>
              <a:t>Нутринидринк</a:t>
            </a:r>
            <a:r>
              <a:rPr lang="ru-RU" sz="2800" b="1" dirty="0">
                <a:solidFill>
                  <a:srgbClr val="7030A0"/>
                </a:solidFill>
              </a:rPr>
              <a:t> с ПВ” на показатели здоровья детей с ДЦП</a:t>
            </a:r>
            <a:endParaRPr lang="en-US" sz="2800" b="1" dirty="0">
              <a:solidFill>
                <a:srgbClr val="7030A0"/>
              </a:solidFill>
            </a:endParaRPr>
          </a:p>
        </p:txBody>
      </p:sp>
      <p:sp>
        <p:nvSpPr>
          <p:cNvPr id="6" name="Content Placeholder 5">
            <a:extLst>
              <a:ext uri="{FF2B5EF4-FFF2-40B4-BE49-F238E27FC236}">
                <a16:creationId xmlns:a16="http://schemas.microsoft.com/office/drawing/2014/main" id="{EF94A806-7F14-458B-BB9D-A7A2D412D57C}"/>
              </a:ext>
            </a:extLst>
          </p:cNvPr>
          <p:cNvSpPr>
            <a:spLocks noGrp="1"/>
          </p:cNvSpPr>
          <p:nvPr>
            <p:ph idx="23"/>
          </p:nvPr>
        </p:nvSpPr>
        <p:spPr>
          <a:xfrm>
            <a:off x="7851338" y="1909344"/>
            <a:ext cx="3630988" cy="3314290"/>
          </a:xfrm>
        </p:spPr>
        <p:txBody>
          <a:bodyPr vert="horz" lIns="0" tIns="0" rIns="91384" bIns="45718" rtlCol="0" anchor="t">
            <a:normAutofit/>
          </a:bodyPr>
          <a:lstStyle/>
          <a:p>
            <a:pPr marL="285750" indent="-285750">
              <a:buFont typeface="Arial" panose="020B0604020202020204" pitchFamily="34" charset="0"/>
              <a:buChar char="•"/>
            </a:pPr>
            <a:r>
              <a:rPr lang="ru-RU" sz="1400" dirty="0">
                <a:latin typeface="+mn-lt"/>
              </a:rPr>
              <a:t>Оценка антропометрических показателей</a:t>
            </a:r>
            <a:r>
              <a:rPr lang="en-US" sz="1400" dirty="0">
                <a:latin typeface="+mn-lt"/>
              </a:rPr>
              <a:t> (</a:t>
            </a:r>
            <a:r>
              <a:rPr lang="en-US" sz="1400" dirty="0" err="1">
                <a:latin typeface="+mn-lt"/>
              </a:rPr>
              <a:t>Zscore</a:t>
            </a:r>
            <a:r>
              <a:rPr lang="en-US" sz="1400" dirty="0">
                <a:latin typeface="+mn-lt"/>
              </a:rPr>
              <a:t>) </a:t>
            </a:r>
            <a:r>
              <a:rPr lang="ru-RU" sz="1400" dirty="0">
                <a:latin typeface="+mn-lt"/>
              </a:rPr>
              <a:t>и переносимости смеси</a:t>
            </a:r>
            <a:endParaRPr lang="en-US" sz="1400" dirty="0">
              <a:latin typeface="+mn-lt"/>
            </a:endParaRPr>
          </a:p>
          <a:p>
            <a:pPr marL="285750" indent="-285750">
              <a:buFont typeface="Arial" panose="020B0604020202020204" pitchFamily="34" charset="0"/>
              <a:buChar char="•"/>
            </a:pPr>
            <a:r>
              <a:rPr lang="ru-RU" sz="1400" dirty="0">
                <a:latin typeface="+mn-lt"/>
              </a:rPr>
              <a:t>Изменение показателей </a:t>
            </a:r>
            <a:r>
              <a:rPr lang="ru-RU" sz="1400" dirty="0" err="1">
                <a:latin typeface="+mn-lt"/>
              </a:rPr>
              <a:t>биоимпедансометрии</a:t>
            </a:r>
            <a:r>
              <a:rPr lang="ru-RU" sz="1400" dirty="0">
                <a:latin typeface="+mn-lt"/>
              </a:rPr>
              <a:t> LBM, ACM, BFM, RFM, TBW, EF, IF;</a:t>
            </a:r>
          </a:p>
          <a:p>
            <a:pPr marL="285750" indent="-285750">
              <a:buFont typeface="Arial" panose="020B0604020202020204" pitchFamily="34" charset="0"/>
              <a:buChar char="•"/>
            </a:pPr>
            <a:r>
              <a:rPr lang="ru-RU" sz="1400" dirty="0">
                <a:latin typeface="+mn-lt"/>
              </a:rPr>
              <a:t>Изменение базального метаболизма (BMR) в соответствии с уравнением Харриса-Бенедикта;</a:t>
            </a:r>
          </a:p>
          <a:p>
            <a:pPr marL="285750" indent="-285750">
              <a:buFont typeface="Arial" panose="020B0604020202020204" pitchFamily="34" charset="0"/>
              <a:buChar char="•"/>
            </a:pPr>
            <a:r>
              <a:rPr lang="ru-RU" sz="1400" dirty="0">
                <a:latin typeface="+mn-lt"/>
              </a:rPr>
              <a:t>Изменение показателей качества жизни в соответствии с опросником CPQOL для опекунов</a:t>
            </a:r>
          </a:p>
          <a:p>
            <a:pPr marL="285750" indent="-285750">
              <a:buFont typeface="Arial" panose="020B0604020202020204" pitchFamily="34" charset="0"/>
              <a:buChar char="•"/>
            </a:pPr>
            <a:r>
              <a:rPr lang="ru-RU" sz="1400" dirty="0">
                <a:latin typeface="+mn-lt"/>
              </a:rPr>
              <a:t>Изменение результатов теста Мартине-</a:t>
            </a:r>
            <a:r>
              <a:rPr lang="ru-RU" sz="1400" dirty="0" err="1">
                <a:latin typeface="+mn-lt"/>
              </a:rPr>
              <a:t>Кушелевского</a:t>
            </a:r>
            <a:r>
              <a:rPr lang="ru-RU" sz="1400" dirty="0">
                <a:latin typeface="+mn-lt"/>
              </a:rPr>
              <a:t> (восстановление AD, HR).</a:t>
            </a:r>
            <a:endParaRPr lang="en-US" sz="1400" dirty="0">
              <a:latin typeface="+mn-lt"/>
            </a:endParaRPr>
          </a:p>
          <a:p>
            <a:endParaRPr lang="en-US" dirty="0">
              <a:latin typeface="+mn-lt"/>
            </a:endParaRPr>
          </a:p>
        </p:txBody>
      </p:sp>
      <p:sp>
        <p:nvSpPr>
          <p:cNvPr id="4" name="Text Placeholder 3">
            <a:extLst>
              <a:ext uri="{FF2B5EF4-FFF2-40B4-BE49-F238E27FC236}">
                <a16:creationId xmlns:a16="http://schemas.microsoft.com/office/drawing/2014/main" id="{1267C00E-9656-4EC2-8929-1064C636A4BC}"/>
              </a:ext>
            </a:extLst>
          </p:cNvPr>
          <p:cNvSpPr>
            <a:spLocks noGrp="1"/>
          </p:cNvSpPr>
          <p:nvPr>
            <p:ph type="body" sz="quarter" idx="24"/>
          </p:nvPr>
        </p:nvSpPr>
        <p:spPr>
          <a:xfrm>
            <a:off x="600075" y="2128199"/>
            <a:ext cx="3234123" cy="1355725"/>
          </a:xfrm>
        </p:spPr>
        <p:txBody>
          <a:bodyPr>
            <a:normAutofit/>
          </a:bodyPr>
          <a:lstStyle/>
          <a:p>
            <a:pPr marL="0" indent="0">
              <a:buNone/>
            </a:pPr>
            <a:r>
              <a:rPr lang="ru-RU" sz="1400" dirty="0">
                <a:latin typeface="+mn-lt"/>
              </a:rPr>
              <a:t>Изучение влияния дополнительной </a:t>
            </a:r>
            <a:r>
              <a:rPr lang="ru-RU" sz="1400" dirty="0" err="1">
                <a:latin typeface="+mn-lt"/>
              </a:rPr>
              <a:t>нутритивной</a:t>
            </a:r>
            <a:r>
              <a:rPr lang="ru-RU" sz="1400" dirty="0">
                <a:latin typeface="+mn-lt"/>
              </a:rPr>
              <a:t> поддержки на антропометрические показатели пациентов и качество жизни 4-</a:t>
            </a:r>
            <a:r>
              <a:rPr lang="en-US" sz="1400" dirty="0">
                <a:latin typeface="+mn-lt"/>
              </a:rPr>
              <a:t>9</a:t>
            </a:r>
            <a:r>
              <a:rPr lang="ru-RU" sz="1400" dirty="0">
                <a:latin typeface="+mn-lt"/>
              </a:rPr>
              <a:t> лет с ДЦП</a:t>
            </a:r>
          </a:p>
        </p:txBody>
      </p:sp>
      <p:sp>
        <p:nvSpPr>
          <p:cNvPr id="5" name="Text Placeholder 4">
            <a:extLst>
              <a:ext uri="{FF2B5EF4-FFF2-40B4-BE49-F238E27FC236}">
                <a16:creationId xmlns:a16="http://schemas.microsoft.com/office/drawing/2014/main" id="{A22509DC-3F66-4698-8F71-EDEF1ED62196}"/>
              </a:ext>
            </a:extLst>
          </p:cNvPr>
          <p:cNvSpPr>
            <a:spLocks noGrp="1"/>
          </p:cNvSpPr>
          <p:nvPr>
            <p:ph type="body" sz="quarter" idx="25"/>
          </p:nvPr>
        </p:nvSpPr>
        <p:spPr>
          <a:xfrm>
            <a:off x="4225706" y="2128198"/>
            <a:ext cx="3234123" cy="1355725"/>
          </a:xfrm>
        </p:spPr>
        <p:txBody>
          <a:bodyPr vert="horz" lIns="0" tIns="0" rIns="91384" bIns="45718" rtlCol="0" anchor="t">
            <a:normAutofit/>
          </a:bodyPr>
          <a:lstStyle/>
          <a:p>
            <a:pPr>
              <a:buNone/>
            </a:pPr>
            <a:r>
              <a:rPr lang="ru-RU" sz="1400" dirty="0" err="1">
                <a:latin typeface="+mn-lt"/>
              </a:rPr>
              <a:t>Проспективное</a:t>
            </a:r>
            <a:r>
              <a:rPr lang="ru-RU" sz="1400" dirty="0">
                <a:latin typeface="+mn-lt"/>
              </a:rPr>
              <a:t> открытое сравнительное в двух группах рандомизированное </a:t>
            </a:r>
            <a:r>
              <a:rPr lang="ru-RU" sz="1400" dirty="0" err="1">
                <a:latin typeface="+mn-lt"/>
              </a:rPr>
              <a:t>малоинтервенционное</a:t>
            </a:r>
            <a:r>
              <a:rPr lang="ru-RU" sz="1400" dirty="0">
                <a:latin typeface="+mn-lt"/>
              </a:rPr>
              <a:t> наблюдательное исследование </a:t>
            </a:r>
            <a:endParaRPr lang="en-US" sz="1400" dirty="0">
              <a:latin typeface="+mn-lt"/>
            </a:endParaRPr>
          </a:p>
        </p:txBody>
      </p:sp>
      <p:sp>
        <p:nvSpPr>
          <p:cNvPr id="7" name="Text Placeholder 6">
            <a:extLst>
              <a:ext uri="{FF2B5EF4-FFF2-40B4-BE49-F238E27FC236}">
                <a16:creationId xmlns:a16="http://schemas.microsoft.com/office/drawing/2014/main" id="{C8CB600B-EB93-46B1-9595-B9223375FE5A}"/>
              </a:ext>
            </a:extLst>
          </p:cNvPr>
          <p:cNvSpPr>
            <a:spLocks noGrp="1"/>
          </p:cNvSpPr>
          <p:nvPr>
            <p:ph type="body" sz="quarter" idx="26"/>
          </p:nvPr>
        </p:nvSpPr>
        <p:spPr>
          <a:xfrm>
            <a:off x="695325" y="4515735"/>
            <a:ext cx="3359317" cy="1799340"/>
          </a:xfrm>
        </p:spPr>
        <p:txBody>
          <a:bodyPr vert="horz" lIns="0" tIns="0" rIns="91384" bIns="45718" rtlCol="0" anchor="t">
            <a:noAutofit/>
          </a:bodyPr>
          <a:lstStyle/>
          <a:p>
            <a:pPr>
              <a:lnSpc>
                <a:spcPct val="100000"/>
              </a:lnSpc>
              <a:spcBef>
                <a:spcPts val="0"/>
              </a:spcBef>
              <a:spcAft>
                <a:spcPts val="0"/>
              </a:spcAft>
            </a:pPr>
            <a:r>
              <a:rPr lang="ru-RU" sz="1400" dirty="0">
                <a:latin typeface="+mn-lt"/>
              </a:rPr>
              <a:t>56</a:t>
            </a:r>
            <a:r>
              <a:rPr lang="en-US" sz="1400" dirty="0">
                <a:latin typeface="+mn-lt"/>
              </a:rPr>
              <a:t> </a:t>
            </a:r>
            <a:r>
              <a:rPr lang="ru-RU" sz="1400" dirty="0">
                <a:latin typeface="+mn-lt"/>
              </a:rPr>
              <a:t>детей с ДЦП (статические и гиперкинетические формы) </a:t>
            </a:r>
            <a:r>
              <a:rPr lang="en-US" sz="1400" dirty="0">
                <a:latin typeface="+mn-lt"/>
              </a:rPr>
              <a:t>GMFCS 2, GMFCS 3</a:t>
            </a:r>
          </a:p>
          <a:p>
            <a:pPr>
              <a:lnSpc>
                <a:spcPct val="100000"/>
              </a:lnSpc>
              <a:spcBef>
                <a:spcPts val="0"/>
              </a:spcBef>
              <a:spcAft>
                <a:spcPts val="0"/>
              </a:spcAft>
            </a:pPr>
            <a:r>
              <a:rPr lang="ru-RU" sz="1400" dirty="0">
                <a:latin typeface="+mn-lt"/>
              </a:rPr>
              <a:t>Исследовательская группа: 32</a:t>
            </a:r>
            <a:r>
              <a:rPr lang="en-US" sz="1400" dirty="0">
                <a:latin typeface="+mn-lt"/>
              </a:rPr>
              <a:t> </a:t>
            </a:r>
            <a:r>
              <a:rPr lang="ru-RU" sz="1400" dirty="0">
                <a:latin typeface="+mn-lt"/>
              </a:rPr>
              <a:t>детей</a:t>
            </a:r>
            <a:endParaRPr lang="en-US" sz="1400" dirty="0">
              <a:latin typeface="+mn-lt"/>
            </a:endParaRPr>
          </a:p>
          <a:p>
            <a:pPr>
              <a:lnSpc>
                <a:spcPct val="100000"/>
              </a:lnSpc>
              <a:spcBef>
                <a:spcPts val="0"/>
              </a:spcBef>
              <a:spcAft>
                <a:spcPts val="0"/>
              </a:spcAft>
            </a:pPr>
            <a:r>
              <a:rPr lang="ru-RU" sz="1400" dirty="0">
                <a:latin typeface="+mn-lt"/>
              </a:rPr>
              <a:t>Контрольная группа: 24</a:t>
            </a:r>
            <a:r>
              <a:rPr lang="en-US" sz="1400" dirty="0">
                <a:latin typeface="+mn-lt"/>
              </a:rPr>
              <a:t> </a:t>
            </a:r>
            <a:r>
              <a:rPr lang="ru-RU" sz="1400" dirty="0">
                <a:latin typeface="+mn-lt"/>
              </a:rPr>
              <a:t>ребенка</a:t>
            </a:r>
            <a:endParaRPr lang="en-US" sz="1400" dirty="0">
              <a:latin typeface="+mn-lt"/>
            </a:endParaRPr>
          </a:p>
          <a:p>
            <a:pPr>
              <a:lnSpc>
                <a:spcPct val="100000"/>
              </a:lnSpc>
              <a:spcBef>
                <a:spcPts val="0"/>
              </a:spcBef>
              <a:spcAft>
                <a:spcPts val="0"/>
              </a:spcAft>
            </a:pPr>
            <a:r>
              <a:rPr lang="ru-RU" sz="1400" dirty="0">
                <a:latin typeface="+mn-lt"/>
              </a:rPr>
              <a:t>Возраст </a:t>
            </a:r>
            <a:r>
              <a:rPr lang="en-US" sz="1400" dirty="0">
                <a:latin typeface="+mn-lt"/>
              </a:rPr>
              <a:t>– </a:t>
            </a:r>
            <a:r>
              <a:rPr lang="ru-RU" sz="1400" dirty="0">
                <a:latin typeface="+mn-lt"/>
              </a:rPr>
              <a:t>4-</a:t>
            </a:r>
            <a:r>
              <a:rPr lang="en-US" sz="1400" dirty="0">
                <a:latin typeface="+mn-lt"/>
              </a:rPr>
              <a:t>9 </a:t>
            </a:r>
            <a:r>
              <a:rPr lang="ru-RU" sz="1400" dirty="0">
                <a:latin typeface="+mn-lt"/>
              </a:rPr>
              <a:t>лет</a:t>
            </a:r>
          </a:p>
          <a:p>
            <a:pPr>
              <a:lnSpc>
                <a:spcPct val="100000"/>
              </a:lnSpc>
              <a:spcBef>
                <a:spcPts val="0"/>
              </a:spcBef>
              <a:spcAft>
                <a:spcPts val="0"/>
              </a:spcAft>
            </a:pPr>
            <a:endParaRPr lang="en-US" sz="1400" dirty="0">
              <a:latin typeface="+mn-lt"/>
            </a:endParaRPr>
          </a:p>
        </p:txBody>
      </p:sp>
      <p:sp>
        <p:nvSpPr>
          <p:cNvPr id="8" name="Text Placeholder 7">
            <a:extLst>
              <a:ext uri="{FF2B5EF4-FFF2-40B4-BE49-F238E27FC236}">
                <a16:creationId xmlns:a16="http://schemas.microsoft.com/office/drawing/2014/main" id="{A4D9AFAA-B946-490E-9ECC-29716E6ABB31}"/>
              </a:ext>
            </a:extLst>
          </p:cNvPr>
          <p:cNvSpPr>
            <a:spLocks noGrp="1"/>
          </p:cNvSpPr>
          <p:nvPr>
            <p:ph type="body" sz="quarter" idx="27"/>
          </p:nvPr>
        </p:nvSpPr>
        <p:spPr/>
        <p:txBody>
          <a:bodyPr vert="horz" lIns="0" tIns="0" rIns="91384" bIns="45718" rtlCol="0" anchor="t">
            <a:normAutofit/>
          </a:bodyPr>
          <a:lstStyle/>
          <a:p>
            <a:r>
              <a:rPr lang="ru-RU" sz="1400" dirty="0">
                <a:latin typeface="+mn-lt"/>
              </a:rPr>
              <a:t>Специализированное питание “</a:t>
            </a:r>
            <a:r>
              <a:rPr lang="ru-RU" sz="1400" dirty="0" err="1">
                <a:latin typeface="+mn-lt"/>
              </a:rPr>
              <a:t>Нутринидринк</a:t>
            </a:r>
            <a:r>
              <a:rPr lang="ru-RU" sz="1400" dirty="0">
                <a:latin typeface="+mn-lt"/>
              </a:rPr>
              <a:t> с пищевыми волокнами», 200 мл</a:t>
            </a:r>
          </a:p>
          <a:p>
            <a:r>
              <a:rPr lang="ru-RU" sz="1400" dirty="0">
                <a:latin typeface="+mn-lt"/>
              </a:rPr>
              <a:t>Продолжительность наблюдения 14-16 недель</a:t>
            </a:r>
          </a:p>
        </p:txBody>
      </p:sp>
      <p:sp>
        <p:nvSpPr>
          <p:cNvPr id="9" name="TextBox 8"/>
          <p:cNvSpPr txBox="1"/>
          <p:nvPr/>
        </p:nvSpPr>
        <p:spPr>
          <a:xfrm flipH="1">
            <a:off x="0" y="5931532"/>
            <a:ext cx="12192000" cy="947454"/>
          </a:xfrm>
          <a:prstGeom prst="rect">
            <a:avLst/>
          </a:prstGeom>
          <a:solidFill>
            <a:schemeClr val="bg1"/>
          </a:solidFill>
        </p:spPr>
        <p:txBody>
          <a:bodyPr wrap="square" rtlCol="0">
            <a:spAutoFit/>
          </a:bodyPr>
          <a:lstStyle/>
          <a:p>
            <a:endParaRPr lang="ru-RU" dirty="0"/>
          </a:p>
        </p:txBody>
      </p:sp>
      <p:sp>
        <p:nvSpPr>
          <p:cNvPr id="10" name="TextBox 9">
            <a:extLst>
              <a:ext uri="{FF2B5EF4-FFF2-40B4-BE49-F238E27FC236}">
                <a16:creationId xmlns:a16="http://schemas.microsoft.com/office/drawing/2014/main" id="{BC381F95-139B-483B-AFC8-373A33B83025}"/>
              </a:ext>
            </a:extLst>
          </p:cNvPr>
          <p:cNvSpPr txBox="1"/>
          <p:nvPr/>
        </p:nvSpPr>
        <p:spPr>
          <a:xfrm>
            <a:off x="83713" y="6290178"/>
            <a:ext cx="120245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1" u="none" strike="noStrike" kern="1200" cap="none" spc="0" normalizeH="0" baseline="0" noProof="0" dirty="0">
                <a:ln>
                  <a:noFill/>
                </a:ln>
                <a:effectLst/>
                <a:uLnTx/>
                <a:uFillTx/>
                <a:latin typeface="Calibri"/>
                <a:ea typeface="+mn-ea"/>
                <a:cs typeface="+mn-cs"/>
              </a:rPr>
              <a:t>Сроки исследования: сентябрь-декабрь 2021 года. Последний визит последнего пациента - в конце марта 2022 года.</a:t>
            </a:r>
          </a:p>
        </p:txBody>
      </p:sp>
    </p:spTree>
    <p:extLst>
      <p:ext uri="{BB962C8B-B14F-4D97-AF65-F5344CB8AC3E}">
        <p14:creationId xmlns:p14="http://schemas.microsoft.com/office/powerpoint/2010/main" val="2258659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0046235-7305-4115-8A88-C0F75C48AFB3}"/>
              </a:ext>
            </a:extLst>
          </p:cNvPr>
          <p:cNvSpPr>
            <a:spLocks noGrp="1"/>
          </p:cNvSpPr>
          <p:nvPr>
            <p:ph type="title"/>
          </p:nvPr>
        </p:nvSpPr>
        <p:spPr/>
        <p:txBody>
          <a:bodyPr>
            <a:normAutofit/>
          </a:bodyPr>
          <a:lstStyle/>
          <a:p>
            <a:r>
              <a:rPr lang="ru-RU" sz="2800" b="1" dirty="0">
                <a:solidFill>
                  <a:srgbClr val="7030A0"/>
                </a:solidFill>
              </a:rPr>
              <a:t>На старте исследования в исследовательской группе преобладали дети с тяжелыми нарушениями функциональной активности</a:t>
            </a:r>
          </a:p>
        </p:txBody>
      </p:sp>
      <p:graphicFrame>
        <p:nvGraphicFramePr>
          <p:cNvPr id="5" name="Диаграмма 4">
            <a:extLst>
              <a:ext uri="{FF2B5EF4-FFF2-40B4-BE49-F238E27FC236}">
                <a16:creationId xmlns:a16="http://schemas.microsoft.com/office/drawing/2014/main" id="{778F9DF5-687F-4873-AF18-4665C28D06DB}"/>
              </a:ext>
            </a:extLst>
          </p:cNvPr>
          <p:cNvGraphicFramePr>
            <a:graphicFrameLocks/>
          </p:cNvGraphicFramePr>
          <p:nvPr/>
        </p:nvGraphicFramePr>
        <p:xfrm>
          <a:off x="-591814" y="2377411"/>
          <a:ext cx="4157699" cy="25699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Диаграмма 5">
            <a:extLst>
              <a:ext uri="{FF2B5EF4-FFF2-40B4-BE49-F238E27FC236}">
                <a16:creationId xmlns:a16="http://schemas.microsoft.com/office/drawing/2014/main" id="{C964C628-619C-4C26-BE11-8EC8D902BCBA}"/>
              </a:ext>
            </a:extLst>
          </p:cNvPr>
          <p:cNvGraphicFramePr>
            <a:graphicFrameLocks/>
          </p:cNvGraphicFramePr>
          <p:nvPr/>
        </p:nvGraphicFramePr>
        <p:xfrm>
          <a:off x="2413980" y="2377411"/>
          <a:ext cx="4157699" cy="25699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Диаграмма 6">
            <a:extLst>
              <a:ext uri="{FF2B5EF4-FFF2-40B4-BE49-F238E27FC236}">
                <a16:creationId xmlns:a16="http://schemas.microsoft.com/office/drawing/2014/main" id="{007810FB-022C-4601-BA56-05FC435958B5}"/>
              </a:ext>
            </a:extLst>
          </p:cNvPr>
          <p:cNvGraphicFramePr>
            <a:graphicFrameLocks/>
          </p:cNvGraphicFramePr>
          <p:nvPr/>
        </p:nvGraphicFramePr>
        <p:xfrm>
          <a:off x="5445928" y="2377411"/>
          <a:ext cx="4320910" cy="256996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Диаграмма 7">
            <a:extLst>
              <a:ext uri="{FF2B5EF4-FFF2-40B4-BE49-F238E27FC236}">
                <a16:creationId xmlns:a16="http://schemas.microsoft.com/office/drawing/2014/main" id="{ED5CF117-FE40-43D7-A910-2F8204D6F6DB}"/>
              </a:ext>
            </a:extLst>
          </p:cNvPr>
          <p:cNvGraphicFramePr>
            <a:graphicFrameLocks/>
          </p:cNvGraphicFramePr>
          <p:nvPr/>
        </p:nvGraphicFramePr>
        <p:xfrm>
          <a:off x="8556015" y="2377411"/>
          <a:ext cx="4242767" cy="2569963"/>
        </p:xfrm>
        <a:graphic>
          <a:graphicData uri="http://schemas.openxmlformats.org/drawingml/2006/chart">
            <c:chart xmlns:c="http://schemas.openxmlformats.org/drawingml/2006/chart" xmlns:r="http://schemas.openxmlformats.org/officeDocument/2006/relationships" r:id="rId6"/>
          </a:graphicData>
        </a:graphic>
      </p:graphicFrame>
      <p:cxnSp>
        <p:nvCxnSpPr>
          <p:cNvPr id="11" name="Прямая соединительная линия 10">
            <a:extLst>
              <a:ext uri="{FF2B5EF4-FFF2-40B4-BE49-F238E27FC236}">
                <a16:creationId xmlns:a16="http://schemas.microsoft.com/office/drawing/2014/main" id="{E167B7B3-046B-47D1-8888-ACB212BAF546}"/>
              </a:ext>
            </a:extLst>
          </p:cNvPr>
          <p:cNvCxnSpPr>
            <a:cxnSpLocks/>
          </p:cNvCxnSpPr>
          <p:nvPr/>
        </p:nvCxnSpPr>
        <p:spPr>
          <a:xfrm flipV="1">
            <a:off x="6096000" y="1309512"/>
            <a:ext cx="0" cy="4967110"/>
          </a:xfrm>
          <a:prstGeom prst="line">
            <a:avLst/>
          </a:prstGeom>
          <a:ln w="5715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4" name="Прямоугольник: скругленные углы 13">
            <a:extLst>
              <a:ext uri="{FF2B5EF4-FFF2-40B4-BE49-F238E27FC236}">
                <a16:creationId xmlns:a16="http://schemas.microsoft.com/office/drawing/2014/main" id="{7264F419-41D3-4160-83E9-8D3BDA6752C0}"/>
              </a:ext>
            </a:extLst>
          </p:cNvPr>
          <p:cNvSpPr/>
          <p:nvPr/>
        </p:nvSpPr>
        <p:spPr>
          <a:xfrm>
            <a:off x="549947" y="1702855"/>
            <a:ext cx="4936443" cy="451185"/>
          </a:xfrm>
          <a:prstGeom prst="roundRect">
            <a:avLst>
              <a:gd name="adj" fmla="val 4033"/>
            </a:avLst>
          </a:prstGeom>
          <a:solidFill>
            <a:schemeClr val="accent3">
              <a:lumMod val="20000"/>
              <a:lumOff val="80000"/>
            </a:schemeClr>
          </a:solidFill>
          <a:ln>
            <a:solidFill>
              <a:schemeClr val="accent1">
                <a:lumMod val="20000"/>
                <a:lumOff val="8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a:ln>
                  <a:noFill/>
                </a:ln>
                <a:solidFill>
                  <a:srgbClr val="303083"/>
                </a:solidFill>
                <a:effectLst/>
                <a:uLnTx/>
                <a:uFillTx/>
                <a:latin typeface="Calibri"/>
                <a:ea typeface="+mn-ea"/>
                <a:cs typeface="+mn-cs"/>
              </a:rPr>
              <a:t>ПОЛОВОЙ СОСТАВ</a:t>
            </a:r>
          </a:p>
        </p:txBody>
      </p:sp>
      <p:sp>
        <p:nvSpPr>
          <p:cNvPr id="15" name="Прямоугольник: скругленные углы 14">
            <a:extLst>
              <a:ext uri="{FF2B5EF4-FFF2-40B4-BE49-F238E27FC236}">
                <a16:creationId xmlns:a16="http://schemas.microsoft.com/office/drawing/2014/main" id="{272991EF-242A-4736-B3CA-E3742B0D1260}"/>
              </a:ext>
            </a:extLst>
          </p:cNvPr>
          <p:cNvSpPr/>
          <p:nvPr/>
        </p:nvSpPr>
        <p:spPr>
          <a:xfrm>
            <a:off x="6493620" y="1702855"/>
            <a:ext cx="4936443" cy="451185"/>
          </a:xfrm>
          <a:prstGeom prst="roundRect">
            <a:avLst>
              <a:gd name="adj" fmla="val 4033"/>
            </a:avLst>
          </a:prstGeom>
          <a:solidFill>
            <a:schemeClr val="accent3">
              <a:lumMod val="20000"/>
              <a:lumOff val="80000"/>
            </a:schemeClr>
          </a:solidFill>
          <a:ln>
            <a:solidFill>
              <a:schemeClr val="accent1">
                <a:lumMod val="20000"/>
                <a:lumOff val="8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a:ln>
                  <a:noFill/>
                </a:ln>
                <a:solidFill>
                  <a:srgbClr val="303083"/>
                </a:solidFill>
                <a:effectLst/>
                <a:uLnTx/>
                <a:uFillTx/>
                <a:latin typeface="Calibri"/>
                <a:ea typeface="+mn-ea"/>
                <a:cs typeface="+mn-cs"/>
              </a:rPr>
              <a:t>КЛАССЫ ФИЗИЧЕСКОЙ АКТИВНОСТИ</a:t>
            </a:r>
          </a:p>
        </p:txBody>
      </p:sp>
      <p:sp>
        <p:nvSpPr>
          <p:cNvPr id="19" name="TextBox 18">
            <a:extLst>
              <a:ext uri="{FF2B5EF4-FFF2-40B4-BE49-F238E27FC236}">
                <a16:creationId xmlns:a16="http://schemas.microsoft.com/office/drawing/2014/main" id="{5A4B5B20-F2BB-4718-B749-B59E8B3EF477}"/>
              </a:ext>
            </a:extLst>
          </p:cNvPr>
          <p:cNvSpPr txBox="1"/>
          <p:nvPr/>
        </p:nvSpPr>
        <p:spPr>
          <a:xfrm>
            <a:off x="6213242" y="5430497"/>
            <a:ext cx="567394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a:ln>
                  <a:noFill/>
                </a:ln>
                <a:solidFill>
                  <a:srgbClr val="303083"/>
                </a:solidFill>
                <a:effectLst/>
                <a:uLnTx/>
                <a:uFillTx/>
                <a:latin typeface="Calibri"/>
                <a:ea typeface="+mn-ea"/>
                <a:cs typeface="+mn-cs"/>
              </a:rPr>
              <a:t>У детей из группы исследования отмечались более тяжелые ограничения физической активности</a:t>
            </a:r>
            <a:r>
              <a:rPr kumimoji="0" lang="en-US" sz="1600" b="0" i="0" u="none" strike="noStrike" kern="1200" cap="none" spc="0" normalizeH="0" baseline="0" noProof="0" dirty="0">
                <a:ln>
                  <a:noFill/>
                </a:ln>
                <a:solidFill>
                  <a:srgbClr val="303083"/>
                </a:solidFill>
                <a:effectLst/>
                <a:uLnTx/>
                <a:uFillTx/>
                <a:latin typeface="Calibri"/>
                <a:ea typeface="+mn-ea"/>
                <a:cs typeface="+mn-cs"/>
              </a:rPr>
              <a:t> (p</a:t>
            </a:r>
            <a:r>
              <a:rPr kumimoji="0" lang="ru-RU" sz="1600" b="0" i="0" u="none" strike="noStrike" kern="1200" cap="none" spc="0" normalizeH="0" baseline="0" noProof="0" dirty="0">
                <a:ln>
                  <a:noFill/>
                </a:ln>
                <a:solidFill>
                  <a:srgbClr val="303083"/>
                </a:solidFill>
                <a:effectLst/>
                <a:uLnTx/>
                <a:uFillTx/>
                <a:latin typeface="Calibri"/>
                <a:ea typeface="+mn-ea"/>
                <a:cs typeface="+mn-cs"/>
              </a:rPr>
              <a:t>= 0,0039, Вальд хи квадрат)</a:t>
            </a:r>
          </a:p>
        </p:txBody>
      </p:sp>
      <p:sp>
        <p:nvSpPr>
          <p:cNvPr id="20" name="TextBox 19">
            <a:extLst>
              <a:ext uri="{FF2B5EF4-FFF2-40B4-BE49-F238E27FC236}">
                <a16:creationId xmlns:a16="http://schemas.microsoft.com/office/drawing/2014/main" id="{87889F0D-BFC3-4CA7-AD70-C75F621F5AC3}"/>
              </a:ext>
            </a:extLst>
          </p:cNvPr>
          <p:cNvSpPr txBox="1"/>
          <p:nvPr/>
        </p:nvSpPr>
        <p:spPr>
          <a:xfrm>
            <a:off x="422052" y="5430497"/>
            <a:ext cx="567394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a:ln>
                  <a:noFill/>
                </a:ln>
                <a:solidFill>
                  <a:srgbClr val="303083"/>
                </a:solidFill>
                <a:effectLst/>
                <a:uLnTx/>
                <a:uFillTx/>
                <a:latin typeface="Calibri"/>
                <a:ea typeface="+mn-ea"/>
                <a:cs typeface="+mn-cs"/>
              </a:rPr>
              <a:t>Достоверных различий в половом составе в двух группах не отмечалось</a:t>
            </a:r>
          </a:p>
        </p:txBody>
      </p:sp>
    </p:spTree>
    <p:extLst>
      <p:ext uri="{BB962C8B-B14F-4D97-AF65-F5344CB8AC3E}">
        <p14:creationId xmlns:p14="http://schemas.microsoft.com/office/powerpoint/2010/main" val="42490365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21F461-4398-4AFE-8869-35E11B50ED17}"/>
              </a:ext>
            </a:extLst>
          </p:cNvPr>
          <p:cNvSpPr>
            <a:spLocks noGrp="1"/>
          </p:cNvSpPr>
          <p:nvPr>
            <p:ph type="title"/>
          </p:nvPr>
        </p:nvSpPr>
        <p:spPr>
          <a:xfrm>
            <a:off x="821754" y="-204935"/>
            <a:ext cx="10515600" cy="1325563"/>
          </a:xfrm>
        </p:spPr>
        <p:txBody>
          <a:bodyPr>
            <a:noAutofit/>
          </a:bodyPr>
          <a:lstStyle/>
          <a:p>
            <a:r>
              <a:rPr lang="ru-RU" sz="3100" b="1" dirty="0">
                <a:solidFill>
                  <a:srgbClr val="7030A0"/>
                </a:solidFill>
              </a:rPr>
              <a:t>Динамика </a:t>
            </a:r>
            <a:r>
              <a:rPr lang="en-US" sz="3100" b="1" dirty="0">
                <a:solidFill>
                  <a:srgbClr val="7030A0"/>
                </a:solidFill>
              </a:rPr>
              <a:t>Z-score </a:t>
            </a:r>
            <a:r>
              <a:rPr lang="ru-RU" sz="3100" b="1" dirty="0">
                <a:solidFill>
                  <a:srgbClr val="7030A0"/>
                </a:solidFill>
              </a:rPr>
              <a:t>ИМТ в исследуемых группах</a:t>
            </a:r>
          </a:p>
        </p:txBody>
      </p:sp>
      <p:cxnSp>
        <p:nvCxnSpPr>
          <p:cNvPr id="7" name="Прямая соединительная линия 6">
            <a:extLst>
              <a:ext uri="{FF2B5EF4-FFF2-40B4-BE49-F238E27FC236}">
                <a16:creationId xmlns:a16="http://schemas.microsoft.com/office/drawing/2014/main" id="{6214F7E8-BBFD-459D-8227-15279D11A5C5}"/>
              </a:ext>
            </a:extLst>
          </p:cNvPr>
          <p:cNvCxnSpPr>
            <a:cxnSpLocks/>
          </p:cNvCxnSpPr>
          <p:nvPr/>
        </p:nvCxnSpPr>
        <p:spPr>
          <a:xfrm flipV="1">
            <a:off x="6637717" y="1296850"/>
            <a:ext cx="0" cy="4967110"/>
          </a:xfrm>
          <a:prstGeom prst="line">
            <a:avLst/>
          </a:prstGeom>
          <a:ln w="5715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Прямоугольник: скругленные углы 7">
            <a:extLst>
              <a:ext uri="{FF2B5EF4-FFF2-40B4-BE49-F238E27FC236}">
                <a16:creationId xmlns:a16="http://schemas.microsoft.com/office/drawing/2014/main" id="{A89AA581-FC36-4FA3-8448-5B5C701058C5}"/>
              </a:ext>
            </a:extLst>
          </p:cNvPr>
          <p:cNvSpPr/>
          <p:nvPr/>
        </p:nvSpPr>
        <p:spPr>
          <a:xfrm>
            <a:off x="0" y="1078184"/>
            <a:ext cx="6255639" cy="451185"/>
          </a:xfrm>
          <a:prstGeom prst="roundRect">
            <a:avLst>
              <a:gd name="adj" fmla="val 4033"/>
            </a:avLst>
          </a:prstGeom>
          <a:solidFill>
            <a:schemeClr val="accent3">
              <a:lumMod val="20000"/>
              <a:lumOff val="80000"/>
            </a:schemeClr>
          </a:solidFill>
          <a:ln>
            <a:solidFill>
              <a:schemeClr val="accent1">
                <a:lumMod val="20000"/>
                <a:lumOff val="8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03083"/>
                </a:solidFill>
                <a:effectLst/>
                <a:uLnTx/>
                <a:uFillTx/>
                <a:latin typeface="Calibri"/>
                <a:ea typeface="+mn-ea"/>
                <a:cs typeface="+mn-cs"/>
              </a:rPr>
              <a:t>	</a:t>
            </a:r>
            <a:r>
              <a:rPr kumimoji="0" lang="ru-RU" sz="1800" b="1" i="0" u="none" strike="noStrike" kern="1200" cap="none" spc="0" normalizeH="0" baseline="0" noProof="0" dirty="0">
                <a:ln>
                  <a:noFill/>
                </a:ln>
                <a:solidFill>
                  <a:srgbClr val="303083"/>
                </a:solidFill>
                <a:effectLst/>
                <a:uLnTx/>
                <a:uFillTx/>
                <a:latin typeface="Calibri"/>
                <a:ea typeface="+mn-ea"/>
                <a:cs typeface="+mn-cs"/>
              </a:rPr>
              <a:t>ДИНАМИКА НУТРИТИВНОГО ДЕФИЦИТА В ГРУППАХ</a:t>
            </a:r>
          </a:p>
        </p:txBody>
      </p:sp>
      <p:sp>
        <p:nvSpPr>
          <p:cNvPr id="9" name="Прямоугольник: скругленные углы 8">
            <a:extLst>
              <a:ext uri="{FF2B5EF4-FFF2-40B4-BE49-F238E27FC236}">
                <a16:creationId xmlns:a16="http://schemas.microsoft.com/office/drawing/2014/main" id="{66C32928-7EDF-4028-A8D9-A859FC37B424}"/>
              </a:ext>
            </a:extLst>
          </p:cNvPr>
          <p:cNvSpPr/>
          <p:nvPr/>
        </p:nvSpPr>
        <p:spPr>
          <a:xfrm>
            <a:off x="7255557" y="1082578"/>
            <a:ext cx="4936443" cy="451185"/>
          </a:xfrm>
          <a:prstGeom prst="roundRect">
            <a:avLst>
              <a:gd name="adj" fmla="val 4033"/>
            </a:avLst>
          </a:prstGeom>
          <a:solidFill>
            <a:schemeClr val="accent3">
              <a:lumMod val="20000"/>
              <a:lumOff val="80000"/>
            </a:schemeClr>
          </a:solidFill>
          <a:ln>
            <a:solidFill>
              <a:schemeClr val="accent1">
                <a:lumMod val="20000"/>
                <a:lumOff val="8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a:ln>
                  <a:noFill/>
                </a:ln>
                <a:solidFill>
                  <a:srgbClr val="303083"/>
                </a:solidFill>
                <a:effectLst/>
                <a:uLnTx/>
                <a:uFillTx/>
                <a:latin typeface="Calibri"/>
                <a:ea typeface="+mn-ea"/>
                <a:cs typeface="+mn-cs"/>
              </a:rPr>
              <a:t>СРЕДНИЙ ПРИРОСТ </a:t>
            </a:r>
            <a:r>
              <a:rPr kumimoji="0" lang="en-US" sz="1800" b="1" i="0" u="none" strike="noStrike" kern="1200" cap="none" spc="0" normalizeH="0" baseline="0" noProof="0">
                <a:ln>
                  <a:noFill/>
                </a:ln>
                <a:solidFill>
                  <a:srgbClr val="303083"/>
                </a:solidFill>
                <a:effectLst/>
                <a:uLnTx/>
                <a:uFillTx/>
                <a:latin typeface="Calibri"/>
                <a:ea typeface="+mn-ea"/>
                <a:cs typeface="+mn-cs"/>
              </a:rPr>
              <a:t>Z-SCORE </a:t>
            </a:r>
            <a:r>
              <a:rPr kumimoji="0" lang="ru-RU" sz="1800" b="1" i="0" u="none" strike="noStrike" kern="1200" cap="none" spc="0" normalizeH="0" baseline="0" noProof="0">
                <a:ln>
                  <a:noFill/>
                </a:ln>
                <a:solidFill>
                  <a:srgbClr val="303083"/>
                </a:solidFill>
                <a:effectLst/>
                <a:uLnTx/>
                <a:uFillTx/>
                <a:latin typeface="Calibri"/>
                <a:ea typeface="+mn-ea"/>
                <a:cs typeface="+mn-cs"/>
              </a:rPr>
              <a:t>ИМТ В ГРУППАХ</a:t>
            </a:r>
          </a:p>
        </p:txBody>
      </p:sp>
      <p:sp>
        <p:nvSpPr>
          <p:cNvPr id="10" name="TextBox 9">
            <a:extLst>
              <a:ext uri="{FF2B5EF4-FFF2-40B4-BE49-F238E27FC236}">
                <a16:creationId xmlns:a16="http://schemas.microsoft.com/office/drawing/2014/main" id="{C1A5E58B-28EC-4AF3-8D54-926C624F829A}"/>
              </a:ext>
            </a:extLst>
          </p:cNvPr>
          <p:cNvSpPr txBox="1"/>
          <p:nvPr/>
        </p:nvSpPr>
        <p:spPr>
          <a:xfrm>
            <a:off x="479425" y="5280534"/>
            <a:ext cx="582373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a:ln>
                  <a:noFill/>
                </a:ln>
                <a:solidFill>
                  <a:srgbClr val="303083"/>
                </a:solidFill>
                <a:effectLst/>
                <a:uLnTx/>
                <a:uFillTx/>
                <a:latin typeface="Calibri"/>
                <a:ea typeface="+mn-ea"/>
                <a:cs typeface="+mn-cs"/>
              </a:rPr>
              <a:t>На фоне диетотерапии </a:t>
            </a:r>
            <a:r>
              <a:rPr kumimoji="0" lang="ru-RU" sz="1600" b="0" i="0" u="none" strike="noStrike" kern="1200" cap="none" spc="0" normalizeH="0" baseline="0" noProof="0" dirty="0" err="1">
                <a:ln>
                  <a:noFill/>
                </a:ln>
                <a:solidFill>
                  <a:srgbClr val="303083"/>
                </a:solidFill>
                <a:effectLst/>
                <a:uLnTx/>
                <a:uFillTx/>
                <a:latin typeface="Calibri"/>
                <a:ea typeface="+mn-ea"/>
                <a:cs typeface="+mn-cs"/>
              </a:rPr>
              <a:t>Нутринидринк</a:t>
            </a:r>
            <a:r>
              <a:rPr kumimoji="0" lang="ru-RU" sz="1600" b="0" i="0" u="none" strike="noStrike" kern="1200" cap="none" spc="0" normalizeH="0" baseline="0" noProof="0" dirty="0">
                <a:ln>
                  <a:noFill/>
                </a:ln>
                <a:solidFill>
                  <a:srgbClr val="303083"/>
                </a:solidFill>
                <a:effectLst/>
                <a:uLnTx/>
                <a:uFillTx/>
                <a:latin typeface="Calibri"/>
                <a:ea typeface="+mn-ea"/>
                <a:cs typeface="+mn-cs"/>
              </a:rPr>
              <a:t> с ПВ достигнуто достоверное </a:t>
            </a:r>
            <a:r>
              <a:rPr kumimoji="0" lang="ru-RU" sz="1600" b="1" i="0" u="none" strike="noStrike" kern="1200" cap="none" spc="0" normalizeH="0" baseline="0" noProof="0" dirty="0">
                <a:ln>
                  <a:noFill/>
                </a:ln>
                <a:solidFill>
                  <a:srgbClr val="303083"/>
                </a:solidFill>
                <a:effectLst/>
                <a:uLnTx/>
                <a:uFillTx/>
                <a:latin typeface="Calibri"/>
                <a:ea typeface="+mn-ea"/>
                <a:cs typeface="+mn-cs"/>
              </a:rPr>
              <a:t>уменьшение количества пациентов с тяжелым </a:t>
            </a:r>
            <a:r>
              <a:rPr kumimoji="0" lang="ru-RU" sz="1600" b="1" i="0" u="none" strike="noStrike" kern="1200" cap="none" spc="0" normalizeH="0" baseline="0" noProof="0" dirty="0" err="1">
                <a:ln>
                  <a:noFill/>
                </a:ln>
                <a:solidFill>
                  <a:srgbClr val="303083"/>
                </a:solidFill>
                <a:effectLst/>
                <a:uLnTx/>
                <a:uFillTx/>
                <a:latin typeface="Calibri"/>
                <a:ea typeface="+mn-ea"/>
                <a:cs typeface="+mn-cs"/>
              </a:rPr>
              <a:t>нутритивным</a:t>
            </a:r>
            <a:r>
              <a:rPr kumimoji="0" lang="ru-RU" sz="1600" b="1" i="0" u="none" strike="noStrike" kern="1200" cap="none" spc="0" normalizeH="0" baseline="0" noProof="0" dirty="0">
                <a:ln>
                  <a:noFill/>
                </a:ln>
                <a:solidFill>
                  <a:srgbClr val="303083"/>
                </a:solidFill>
                <a:effectLst/>
                <a:uLnTx/>
                <a:uFillTx/>
                <a:latin typeface="Calibri"/>
                <a:ea typeface="+mn-ea"/>
                <a:cs typeface="+mn-cs"/>
              </a:rPr>
              <a:t>  дефицитом</a:t>
            </a:r>
          </a:p>
        </p:txBody>
      </p:sp>
      <p:grpSp>
        <p:nvGrpSpPr>
          <p:cNvPr id="29" name="Группа 28">
            <a:extLst>
              <a:ext uri="{FF2B5EF4-FFF2-40B4-BE49-F238E27FC236}">
                <a16:creationId xmlns:a16="http://schemas.microsoft.com/office/drawing/2014/main" id="{20FF3C69-39FA-46FC-8DD1-8887A6D21789}"/>
              </a:ext>
            </a:extLst>
          </p:cNvPr>
          <p:cNvGrpSpPr/>
          <p:nvPr/>
        </p:nvGrpSpPr>
        <p:grpSpPr>
          <a:xfrm>
            <a:off x="8029529" y="1746276"/>
            <a:ext cx="3087176" cy="3466738"/>
            <a:chOff x="7608850" y="1824052"/>
            <a:chExt cx="2572214" cy="3361265"/>
          </a:xfrm>
        </p:grpSpPr>
        <p:grpSp>
          <p:nvGrpSpPr>
            <p:cNvPr id="15" name="Группа 14">
              <a:extLst>
                <a:ext uri="{FF2B5EF4-FFF2-40B4-BE49-F238E27FC236}">
                  <a16:creationId xmlns:a16="http://schemas.microsoft.com/office/drawing/2014/main" id="{4522A155-848B-4BB1-9D9D-4476883DD51C}"/>
                </a:ext>
              </a:extLst>
            </p:cNvPr>
            <p:cNvGrpSpPr/>
            <p:nvPr/>
          </p:nvGrpSpPr>
          <p:grpSpPr>
            <a:xfrm>
              <a:off x="7608850" y="1824052"/>
              <a:ext cx="2572214" cy="3361265"/>
              <a:chOff x="7608849" y="1824052"/>
              <a:chExt cx="2810107" cy="3885371"/>
            </a:xfrm>
          </p:grpSpPr>
          <p:pic>
            <p:nvPicPr>
              <p:cNvPr id="6" name="_tx_id_26_">
                <a:extLst>
                  <a:ext uri="{FF2B5EF4-FFF2-40B4-BE49-F238E27FC236}">
                    <a16:creationId xmlns:a16="http://schemas.microsoft.com/office/drawing/2014/main" id="{943633C6-340D-45BD-BF13-A37F5D16DDC0}"/>
                  </a:ext>
                </a:extLst>
              </p:cNvPr>
              <p:cNvPicPr/>
              <p:nvPr/>
            </p:nvPicPr>
            <p:blipFill>
              <a:blip r:embed="rId3"/>
              <a:stretch>
                <a:fillRect/>
              </a:stretch>
            </p:blipFill>
            <p:spPr>
              <a:xfrm>
                <a:off x="7608849" y="1824052"/>
                <a:ext cx="2810107" cy="3885371"/>
              </a:xfrm>
              <a:prstGeom prst="rect">
                <a:avLst/>
              </a:prstGeom>
            </p:spPr>
          </p:pic>
          <p:sp>
            <p:nvSpPr>
              <p:cNvPr id="12" name="Прямоугольник 11">
                <a:extLst>
                  <a:ext uri="{FF2B5EF4-FFF2-40B4-BE49-F238E27FC236}">
                    <a16:creationId xmlns:a16="http://schemas.microsoft.com/office/drawing/2014/main" id="{75BDE6E0-B283-43FE-BE3E-370FCD1D2671}"/>
                  </a:ext>
                </a:extLst>
              </p:cNvPr>
              <p:cNvSpPr/>
              <p:nvPr/>
            </p:nvSpPr>
            <p:spPr>
              <a:xfrm>
                <a:off x="8211386" y="3337746"/>
                <a:ext cx="691376" cy="747132"/>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Прямоугольник 12">
                <a:extLst>
                  <a:ext uri="{FF2B5EF4-FFF2-40B4-BE49-F238E27FC236}">
                    <a16:creationId xmlns:a16="http://schemas.microsoft.com/office/drawing/2014/main" id="{71AB5187-6DC3-437F-AAE5-4505C1715796}"/>
                  </a:ext>
                </a:extLst>
              </p:cNvPr>
              <p:cNvSpPr/>
              <p:nvPr/>
            </p:nvSpPr>
            <p:spPr>
              <a:xfrm>
                <a:off x="9354173" y="4032274"/>
                <a:ext cx="691376" cy="747132"/>
              </a:xfrm>
              <a:prstGeom prst="rect">
                <a:avLst/>
              </a:prstGeom>
              <a:solidFill>
                <a:schemeClr val="accent4">
                  <a:lumMod val="60000"/>
                  <a:lumOff val="40000"/>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8E66A4">
                      <a:lumMod val="50000"/>
                    </a:srgbClr>
                  </a:solidFill>
                  <a:effectLst/>
                  <a:uLnTx/>
                  <a:uFillTx/>
                  <a:latin typeface="Calibri"/>
                  <a:ea typeface="+mn-ea"/>
                  <a:cs typeface="+mn-cs"/>
                </a:endParaRPr>
              </a:p>
            </p:txBody>
          </p:sp>
        </p:grpSp>
        <p:sp>
          <p:nvSpPr>
            <p:cNvPr id="28" name="Прямоугольник 27">
              <a:extLst>
                <a:ext uri="{FF2B5EF4-FFF2-40B4-BE49-F238E27FC236}">
                  <a16:creationId xmlns:a16="http://schemas.microsoft.com/office/drawing/2014/main" id="{2FF0E29B-5B79-4A88-9259-632DB3A120E5}"/>
                </a:ext>
              </a:extLst>
            </p:cNvPr>
            <p:cNvSpPr/>
            <p:nvPr/>
          </p:nvSpPr>
          <p:spPr>
            <a:xfrm>
              <a:off x="8476802" y="2157389"/>
              <a:ext cx="1034277" cy="11555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700" b="0" i="0" u="none" strike="noStrike" kern="1200" cap="none" spc="0" normalizeH="0" baseline="0" noProof="0">
                  <a:ln>
                    <a:noFill/>
                  </a:ln>
                  <a:solidFill>
                    <a:srgbClr val="002060"/>
                  </a:solidFill>
                  <a:effectLst/>
                  <a:uLnTx/>
                  <a:uFillTx/>
                  <a:latin typeface="Arial" panose="020B0604020202020204" pitchFamily="34" charset="0"/>
                  <a:ea typeface="Calibri" panose="020F0502020204030204" pitchFamily="34" charset="0"/>
                  <a:cs typeface="Times New Roman" panose="02020603050405020304" pitchFamily="18" charset="0"/>
                </a:rPr>
                <a:t>p&lt;0,0001</a:t>
              </a:r>
              <a:endParaRPr kumimoji="0" lang="ru-RU" sz="700" b="0" i="0" u="none" strike="noStrike" kern="1200" cap="none" spc="0" normalizeH="0" baseline="0" noProof="0">
                <a:ln>
                  <a:noFill/>
                </a:ln>
                <a:solidFill>
                  <a:srgbClr val="002060"/>
                </a:solidFill>
                <a:effectLst/>
                <a:uLnTx/>
                <a:uFillTx/>
                <a:latin typeface="Calibri"/>
                <a:ea typeface="+mn-ea"/>
                <a:cs typeface="+mn-cs"/>
              </a:endParaRPr>
            </a:p>
          </p:txBody>
        </p:sp>
      </p:grpSp>
      <p:sp>
        <p:nvSpPr>
          <p:cNvPr id="31" name="TextBox 30">
            <a:extLst>
              <a:ext uri="{FF2B5EF4-FFF2-40B4-BE49-F238E27FC236}">
                <a16:creationId xmlns:a16="http://schemas.microsoft.com/office/drawing/2014/main" id="{AEC8B964-F99A-42F5-A336-125033E42A33}"/>
              </a:ext>
            </a:extLst>
          </p:cNvPr>
          <p:cNvSpPr txBox="1"/>
          <p:nvPr/>
        </p:nvSpPr>
        <p:spPr>
          <a:xfrm>
            <a:off x="286590" y="2142484"/>
            <a:ext cx="27922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a:ln>
                  <a:noFill/>
                </a:ln>
                <a:solidFill>
                  <a:srgbClr val="303083"/>
                </a:solidFill>
                <a:effectLst/>
                <a:uLnTx/>
                <a:uFillTx/>
                <a:latin typeface="Calibri"/>
                <a:ea typeface="+mn-ea"/>
                <a:cs typeface="+mn-cs"/>
              </a:rPr>
              <a:t> </a:t>
            </a:r>
            <a:r>
              <a:rPr kumimoji="0" lang="ru-RU" sz="1200" b="0" i="0" u="none" strike="noStrike" kern="1200" cap="none" spc="0" normalizeH="0" baseline="0" noProof="0">
                <a:ln>
                  <a:noFill/>
                </a:ln>
                <a:solidFill>
                  <a:srgbClr val="303083"/>
                </a:solidFill>
                <a:effectLst/>
                <a:uLnTx/>
                <a:uFillTx/>
                <a:latin typeface="Calibri"/>
                <a:ea typeface="+mn-ea"/>
                <a:cs typeface="+mn-cs"/>
              </a:rPr>
              <a:t>средние значения </a:t>
            </a:r>
            <a:r>
              <a:rPr kumimoji="0" lang="ru-RU" sz="1800" b="0" i="0" u="none" strike="noStrike" kern="1200" cap="none" spc="0" normalizeH="0" baseline="0" noProof="0">
                <a:ln>
                  <a:noFill/>
                </a:ln>
                <a:solidFill>
                  <a:srgbClr val="303083"/>
                </a:solidFill>
                <a:effectLst/>
                <a:uLnTx/>
                <a:uFillTx/>
                <a:latin typeface="Calibri"/>
                <a:ea typeface="+mn-ea"/>
                <a:cs typeface="+mn-cs"/>
              </a:rPr>
              <a:t>-3,65 → -2,19 </a:t>
            </a:r>
          </a:p>
        </p:txBody>
      </p:sp>
      <p:sp>
        <p:nvSpPr>
          <p:cNvPr id="33" name="TextBox 32">
            <a:extLst>
              <a:ext uri="{FF2B5EF4-FFF2-40B4-BE49-F238E27FC236}">
                <a16:creationId xmlns:a16="http://schemas.microsoft.com/office/drawing/2014/main" id="{758EC18F-340B-46F5-AE7E-D4940D18F88B}"/>
              </a:ext>
            </a:extLst>
          </p:cNvPr>
          <p:cNvSpPr txBox="1"/>
          <p:nvPr/>
        </p:nvSpPr>
        <p:spPr>
          <a:xfrm>
            <a:off x="3227639" y="2149664"/>
            <a:ext cx="27922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a:ln>
                  <a:noFill/>
                </a:ln>
                <a:solidFill>
                  <a:srgbClr val="303083"/>
                </a:solidFill>
                <a:effectLst/>
                <a:uLnTx/>
                <a:uFillTx/>
                <a:latin typeface="Calibri"/>
                <a:ea typeface="+mn-ea"/>
                <a:cs typeface="+mn-cs"/>
              </a:rPr>
              <a:t> </a:t>
            </a:r>
            <a:r>
              <a:rPr kumimoji="0" lang="ru-RU" sz="1200" b="0" i="0" u="none" strike="noStrike" kern="1200" cap="none" spc="0" normalizeH="0" baseline="0" noProof="0">
                <a:ln>
                  <a:noFill/>
                </a:ln>
                <a:solidFill>
                  <a:srgbClr val="303083"/>
                </a:solidFill>
                <a:effectLst/>
                <a:uLnTx/>
                <a:uFillTx/>
                <a:latin typeface="Calibri"/>
                <a:ea typeface="+mn-ea"/>
                <a:cs typeface="+mn-cs"/>
              </a:rPr>
              <a:t>средние значения </a:t>
            </a:r>
            <a:r>
              <a:rPr kumimoji="0" lang="ru-RU" sz="1800" b="0" i="0" u="none" strike="noStrike" kern="1200" cap="none" spc="0" normalizeH="0" baseline="0" noProof="0">
                <a:ln>
                  <a:noFill/>
                </a:ln>
                <a:solidFill>
                  <a:srgbClr val="303083"/>
                </a:solidFill>
                <a:effectLst/>
                <a:uLnTx/>
                <a:uFillTx/>
                <a:latin typeface="Calibri"/>
                <a:ea typeface="+mn-ea"/>
                <a:cs typeface="+mn-cs"/>
              </a:rPr>
              <a:t>-3,00 → -2,79 </a:t>
            </a:r>
          </a:p>
        </p:txBody>
      </p:sp>
      <p:sp>
        <p:nvSpPr>
          <p:cNvPr id="14" name="TextBox 13">
            <a:extLst>
              <a:ext uri="{FF2B5EF4-FFF2-40B4-BE49-F238E27FC236}">
                <a16:creationId xmlns:a16="http://schemas.microsoft.com/office/drawing/2014/main" id="{251CEBC8-E00F-4B47-AB47-CE0837076A03}"/>
              </a:ext>
            </a:extLst>
          </p:cNvPr>
          <p:cNvSpPr txBox="1"/>
          <p:nvPr/>
        </p:nvSpPr>
        <p:spPr>
          <a:xfrm>
            <a:off x="7019787" y="5274762"/>
            <a:ext cx="4833278"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a:ln>
                  <a:noFill/>
                </a:ln>
                <a:solidFill>
                  <a:srgbClr val="303083"/>
                </a:solidFill>
                <a:effectLst/>
                <a:uLnTx/>
                <a:uFillTx/>
                <a:latin typeface="Calibri"/>
                <a:ea typeface="+mn-ea"/>
                <a:cs typeface="+mn-cs"/>
              </a:rPr>
              <a:t>На фоне терапии у 96,9% детей </a:t>
            </a:r>
            <a:r>
              <a:rPr lang="ru-RU" sz="1600" dirty="0">
                <a:solidFill>
                  <a:srgbClr val="303083"/>
                </a:solidFill>
                <a:latin typeface="Calibri"/>
              </a:rPr>
              <a:t>исследовательской</a:t>
            </a:r>
            <a:r>
              <a:rPr kumimoji="0" lang="ru-RU" sz="1600" b="0" i="0" u="none" strike="noStrike" kern="1200" cap="none" spc="0" normalizeH="0" baseline="0" noProof="0" dirty="0">
                <a:ln>
                  <a:noFill/>
                </a:ln>
                <a:solidFill>
                  <a:srgbClr val="303083"/>
                </a:solidFill>
                <a:effectLst/>
                <a:uLnTx/>
                <a:uFillTx/>
                <a:latin typeface="Calibri"/>
                <a:ea typeface="+mn-ea"/>
                <a:cs typeface="+mn-cs"/>
              </a:rPr>
              <a:t> группы отмечалась положительная динамика </a:t>
            </a:r>
            <a:r>
              <a:rPr kumimoji="0" lang="en-US" sz="1600" b="0" i="0" u="none" strike="noStrike" kern="1200" cap="none" spc="0" normalizeH="0" baseline="0" noProof="0" dirty="0">
                <a:ln>
                  <a:noFill/>
                </a:ln>
                <a:solidFill>
                  <a:srgbClr val="303083"/>
                </a:solidFill>
                <a:effectLst/>
                <a:uLnTx/>
                <a:uFillTx/>
                <a:latin typeface="Calibri"/>
                <a:ea typeface="+mn-ea"/>
                <a:cs typeface="+mn-cs"/>
              </a:rPr>
              <a:t>Z-score</a:t>
            </a:r>
            <a:r>
              <a:rPr kumimoji="0" lang="ru-RU" sz="1600" b="0" i="0" u="none" strike="noStrike" kern="1200" cap="none" spc="0" normalizeH="0" baseline="0" noProof="0" dirty="0">
                <a:ln>
                  <a:noFill/>
                </a:ln>
                <a:solidFill>
                  <a:srgbClr val="303083"/>
                </a:solidFill>
                <a:effectLst/>
                <a:uLnTx/>
                <a:uFillTx/>
                <a:latin typeface="Calibri"/>
                <a:ea typeface="+mn-ea"/>
                <a:cs typeface="+mn-cs"/>
              </a:rPr>
              <a:t> ИМТ (в ср. 1,46 баллов)</a:t>
            </a:r>
            <a:r>
              <a:rPr kumimoji="0" lang="en-US" sz="1600" b="0" i="0" u="none" strike="noStrike" kern="1200" cap="none" spc="0" normalizeH="0" baseline="0" noProof="0" dirty="0">
                <a:ln>
                  <a:noFill/>
                </a:ln>
                <a:solidFill>
                  <a:srgbClr val="303083"/>
                </a:solidFill>
                <a:effectLst/>
                <a:uLnTx/>
                <a:uFillTx/>
                <a:latin typeface="Calibri"/>
                <a:ea typeface="+mn-ea"/>
                <a:cs typeface="+mn-cs"/>
              </a:rPr>
              <a:t> </a:t>
            </a:r>
            <a:r>
              <a:rPr kumimoji="0" lang="ru-RU" sz="1600" b="0" i="0" u="none" strike="noStrike" kern="1200" cap="none" spc="0" normalizeH="0" baseline="0" noProof="0" dirty="0">
                <a:ln>
                  <a:noFill/>
                </a:ln>
                <a:solidFill>
                  <a:srgbClr val="303083"/>
                </a:solidFill>
                <a:effectLst/>
                <a:uLnTx/>
                <a:uFillTx/>
                <a:latin typeface="Calibri"/>
                <a:ea typeface="+mn-ea"/>
                <a:cs typeface="+mn-cs"/>
              </a:rPr>
              <a:t>против 45,8% детей в контрольной группе</a:t>
            </a:r>
            <a:r>
              <a:rPr kumimoji="0" lang="en-US" sz="1600" b="0" i="0" u="none" strike="noStrike" kern="1200" cap="none" spc="0" normalizeH="0" baseline="0" noProof="0" dirty="0">
                <a:ln>
                  <a:noFill/>
                </a:ln>
                <a:solidFill>
                  <a:srgbClr val="303083"/>
                </a:solidFill>
                <a:effectLst/>
                <a:uLnTx/>
                <a:uFillTx/>
                <a:latin typeface="Calibri"/>
                <a:ea typeface="+mn-ea"/>
                <a:cs typeface="+mn-cs"/>
              </a:rPr>
              <a:t> (</a:t>
            </a:r>
            <a:r>
              <a:rPr kumimoji="0" lang="ru-RU" sz="1600" b="0" i="0" u="none" strike="noStrike" kern="1200" cap="none" spc="0" normalizeH="0" baseline="0" noProof="0" dirty="0">
                <a:ln>
                  <a:noFill/>
                </a:ln>
                <a:solidFill>
                  <a:srgbClr val="303083"/>
                </a:solidFill>
                <a:effectLst/>
                <a:uLnTx/>
                <a:uFillTx/>
                <a:latin typeface="Calibri"/>
                <a:ea typeface="+mn-ea"/>
                <a:cs typeface="+mn-cs"/>
              </a:rPr>
              <a:t>в ср. 0,21 баллов)</a:t>
            </a:r>
          </a:p>
        </p:txBody>
      </p:sp>
      <p:graphicFrame>
        <p:nvGraphicFramePr>
          <p:cNvPr id="18" name="Диаграмма 17">
            <a:extLst>
              <a:ext uri="{FF2B5EF4-FFF2-40B4-BE49-F238E27FC236}">
                <a16:creationId xmlns:a16="http://schemas.microsoft.com/office/drawing/2014/main" id="{1C571CD9-600A-4167-9347-55809B79E7E8}"/>
              </a:ext>
            </a:extLst>
          </p:cNvPr>
          <p:cNvGraphicFramePr>
            <a:graphicFrameLocks/>
          </p:cNvGraphicFramePr>
          <p:nvPr/>
        </p:nvGraphicFramePr>
        <p:xfrm>
          <a:off x="489383" y="1574569"/>
          <a:ext cx="3473070" cy="370886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Диаграмма 18">
            <a:extLst>
              <a:ext uri="{FF2B5EF4-FFF2-40B4-BE49-F238E27FC236}">
                <a16:creationId xmlns:a16="http://schemas.microsoft.com/office/drawing/2014/main" id="{EAA855C1-2B52-4845-A312-B3E51AF576AB}"/>
              </a:ext>
            </a:extLst>
          </p:cNvPr>
          <p:cNvGraphicFramePr>
            <a:graphicFrameLocks/>
          </p:cNvGraphicFramePr>
          <p:nvPr/>
        </p:nvGraphicFramePr>
        <p:xfrm>
          <a:off x="2773120" y="1574569"/>
          <a:ext cx="3306434" cy="366766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9526896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8E59E6F-CCDF-4F3F-8F28-D728EE4ACCE8}"/>
              </a:ext>
            </a:extLst>
          </p:cNvPr>
          <p:cNvSpPr>
            <a:spLocks noGrp="1"/>
          </p:cNvSpPr>
          <p:nvPr>
            <p:ph type="title"/>
          </p:nvPr>
        </p:nvSpPr>
        <p:spPr>
          <a:xfrm>
            <a:off x="482600" y="90805"/>
            <a:ext cx="10515600" cy="1325563"/>
          </a:xfrm>
        </p:spPr>
        <p:txBody>
          <a:bodyPr>
            <a:normAutofit/>
          </a:bodyPr>
          <a:lstStyle/>
          <a:p>
            <a:r>
              <a:rPr lang="en-US" sz="2200" dirty="0">
                <a:solidFill>
                  <a:srgbClr val="DE507F"/>
                </a:solidFill>
                <a:latin typeface="Modern Love" panose="04090805081005020601" pitchFamily="82" charset="0"/>
              </a:rPr>
              <a:t> </a:t>
            </a:r>
            <a:r>
              <a:rPr lang="ru-RU" sz="2800" b="1" dirty="0">
                <a:solidFill>
                  <a:srgbClr val="7030A0"/>
                </a:solidFill>
              </a:rPr>
              <a:t>До </a:t>
            </a:r>
            <a:r>
              <a:rPr lang="en-US" sz="2800" b="1" dirty="0">
                <a:solidFill>
                  <a:srgbClr val="7030A0"/>
                </a:solidFill>
              </a:rPr>
              <a:t>100% </a:t>
            </a:r>
            <a:r>
              <a:rPr lang="ru-RU" sz="2800" b="1" dirty="0">
                <a:solidFill>
                  <a:srgbClr val="7030A0"/>
                </a:solidFill>
              </a:rPr>
              <a:t>детей на фоне диетотерапии </a:t>
            </a:r>
            <a:r>
              <a:rPr lang="ru-RU" sz="2800" b="1" dirty="0" err="1">
                <a:solidFill>
                  <a:srgbClr val="7030A0"/>
                </a:solidFill>
              </a:rPr>
              <a:t>Нутринидринк</a:t>
            </a:r>
            <a:r>
              <a:rPr lang="ru-RU" sz="2800" b="1" dirty="0">
                <a:solidFill>
                  <a:srgbClr val="7030A0"/>
                </a:solidFill>
              </a:rPr>
              <a:t> с ПВ</a:t>
            </a:r>
            <a:r>
              <a:rPr lang="en-US" sz="2800" b="1" dirty="0">
                <a:solidFill>
                  <a:srgbClr val="7030A0"/>
                </a:solidFill>
              </a:rPr>
              <a:t> </a:t>
            </a:r>
            <a:r>
              <a:rPr lang="ru-RU" sz="2800" b="1" dirty="0">
                <a:solidFill>
                  <a:srgbClr val="7030A0"/>
                </a:solidFill>
              </a:rPr>
              <a:t>улучшили показатели </a:t>
            </a:r>
            <a:r>
              <a:rPr lang="ru-RU" sz="2800" b="1" dirty="0" err="1">
                <a:solidFill>
                  <a:srgbClr val="7030A0"/>
                </a:solidFill>
              </a:rPr>
              <a:t>биоимпедансометрии</a:t>
            </a:r>
            <a:endParaRPr lang="ru-RU" sz="2800" b="1" dirty="0">
              <a:solidFill>
                <a:srgbClr val="7030A0"/>
              </a:solidFill>
            </a:endParaRPr>
          </a:p>
        </p:txBody>
      </p:sp>
      <p:graphicFrame>
        <p:nvGraphicFramePr>
          <p:cNvPr id="3" name="Диаграмма 2">
            <a:extLst>
              <a:ext uri="{FF2B5EF4-FFF2-40B4-BE49-F238E27FC236}">
                <a16:creationId xmlns:a16="http://schemas.microsoft.com/office/drawing/2014/main" id="{F51D0C59-6295-4B9C-949E-50CB9DC7890B}"/>
              </a:ext>
            </a:extLst>
          </p:cNvPr>
          <p:cNvGraphicFramePr>
            <a:graphicFrameLocks/>
          </p:cNvGraphicFramePr>
          <p:nvPr/>
        </p:nvGraphicFramePr>
        <p:xfrm>
          <a:off x="1292087" y="1033670"/>
          <a:ext cx="8607633" cy="466793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76251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Облачко с текстом: овальное 23">
            <a:extLst>
              <a:ext uri="{FF2B5EF4-FFF2-40B4-BE49-F238E27FC236}">
                <a16:creationId xmlns:a16="http://schemas.microsoft.com/office/drawing/2014/main" id="{789B778E-D479-4826-80F5-5D98984E648C}"/>
              </a:ext>
            </a:extLst>
          </p:cNvPr>
          <p:cNvSpPr/>
          <p:nvPr/>
        </p:nvSpPr>
        <p:spPr>
          <a:xfrm>
            <a:off x="9294942" y="2014115"/>
            <a:ext cx="2949676" cy="2938397"/>
          </a:xfrm>
          <a:prstGeom prst="wedgeEllipseCallout">
            <a:avLst>
              <a:gd name="adj1" fmla="val -84832"/>
              <a:gd name="adj2" fmla="val -22827"/>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Заголовок 1">
            <a:extLst>
              <a:ext uri="{FF2B5EF4-FFF2-40B4-BE49-F238E27FC236}">
                <a16:creationId xmlns:a16="http://schemas.microsoft.com/office/drawing/2014/main" id="{BA8E2EC2-5FEE-47C5-9661-C2A963A5C200}"/>
              </a:ext>
            </a:extLst>
          </p:cNvPr>
          <p:cNvSpPr>
            <a:spLocks noGrp="1"/>
          </p:cNvSpPr>
          <p:nvPr>
            <p:ph type="title"/>
          </p:nvPr>
        </p:nvSpPr>
        <p:spPr>
          <a:xfrm>
            <a:off x="757571" y="-20395"/>
            <a:ext cx="10515600" cy="1325563"/>
          </a:xfrm>
        </p:spPr>
        <p:txBody>
          <a:bodyPr>
            <a:normAutofit/>
          </a:bodyPr>
          <a:lstStyle/>
          <a:p>
            <a:r>
              <a:rPr lang="ru-RU" sz="3100" b="1" dirty="0" err="1">
                <a:solidFill>
                  <a:srgbClr val="7030A0"/>
                </a:solidFill>
              </a:rPr>
              <a:t>Нутринидринк</a:t>
            </a:r>
            <a:r>
              <a:rPr lang="ru-RU" sz="3100" b="1" dirty="0">
                <a:solidFill>
                  <a:srgbClr val="7030A0"/>
                </a:solidFill>
              </a:rPr>
              <a:t> с ПВ облегчал желудочно-кишечные симптомы</a:t>
            </a:r>
          </a:p>
        </p:txBody>
      </p:sp>
      <p:graphicFrame>
        <p:nvGraphicFramePr>
          <p:cNvPr id="3" name="Диаграмма 2">
            <a:extLst>
              <a:ext uri="{FF2B5EF4-FFF2-40B4-BE49-F238E27FC236}">
                <a16:creationId xmlns:a16="http://schemas.microsoft.com/office/drawing/2014/main" id="{737F5B11-BF1D-4125-AAF5-E5C5F134E2F2}"/>
              </a:ext>
            </a:extLst>
          </p:cNvPr>
          <p:cNvGraphicFramePr>
            <a:graphicFrameLocks noChangeAspect="1"/>
          </p:cNvGraphicFramePr>
          <p:nvPr/>
        </p:nvGraphicFramePr>
        <p:xfrm>
          <a:off x="6408168" y="1866160"/>
          <a:ext cx="4815860" cy="3201879"/>
        </p:xfrm>
        <a:graphic>
          <a:graphicData uri="http://schemas.openxmlformats.org/drawingml/2006/chart">
            <c:chart xmlns:c="http://schemas.openxmlformats.org/drawingml/2006/chart" xmlns:r="http://schemas.openxmlformats.org/officeDocument/2006/relationships" r:id="rId2"/>
          </a:graphicData>
        </a:graphic>
      </p:graphicFrame>
      <p:cxnSp>
        <p:nvCxnSpPr>
          <p:cNvPr id="4" name="Прямая соединительная линия 3">
            <a:extLst>
              <a:ext uri="{FF2B5EF4-FFF2-40B4-BE49-F238E27FC236}">
                <a16:creationId xmlns:a16="http://schemas.microsoft.com/office/drawing/2014/main" id="{6C22E426-3B4F-48E3-AAC0-CAEAA156DFB9}"/>
              </a:ext>
            </a:extLst>
          </p:cNvPr>
          <p:cNvCxnSpPr>
            <a:cxnSpLocks/>
          </p:cNvCxnSpPr>
          <p:nvPr/>
        </p:nvCxnSpPr>
        <p:spPr>
          <a:xfrm flipV="1">
            <a:off x="6153294" y="1386088"/>
            <a:ext cx="1" cy="3582335"/>
          </a:xfrm>
          <a:prstGeom prst="line">
            <a:avLst/>
          </a:prstGeom>
          <a:ln w="5715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grpSp>
        <p:nvGrpSpPr>
          <p:cNvPr id="5" name="Группа 4">
            <a:extLst>
              <a:ext uri="{FF2B5EF4-FFF2-40B4-BE49-F238E27FC236}">
                <a16:creationId xmlns:a16="http://schemas.microsoft.com/office/drawing/2014/main" id="{1DB47CE9-FFF9-446E-8FCB-B40EC44D80DE}"/>
              </a:ext>
            </a:extLst>
          </p:cNvPr>
          <p:cNvGrpSpPr/>
          <p:nvPr/>
        </p:nvGrpSpPr>
        <p:grpSpPr>
          <a:xfrm>
            <a:off x="274649" y="2080811"/>
            <a:ext cx="2704279" cy="2790020"/>
            <a:chOff x="710036" y="2433764"/>
            <a:chExt cx="2361565" cy="2395855"/>
          </a:xfrm>
        </p:grpSpPr>
        <p:pic>
          <p:nvPicPr>
            <p:cNvPr id="6" name="_tx_id_58_">
              <a:extLst>
                <a:ext uri="{FF2B5EF4-FFF2-40B4-BE49-F238E27FC236}">
                  <a16:creationId xmlns:a16="http://schemas.microsoft.com/office/drawing/2014/main" id="{3E157D43-9AC4-4448-990A-3B6F625316CC}"/>
                </a:ext>
              </a:extLst>
            </p:cNvPr>
            <p:cNvPicPr/>
            <p:nvPr/>
          </p:nvPicPr>
          <p:blipFill>
            <a:blip r:embed="rId3"/>
            <a:stretch>
              <a:fillRect/>
            </a:stretch>
          </p:blipFill>
          <p:spPr>
            <a:xfrm>
              <a:off x="710036" y="2433764"/>
              <a:ext cx="2361565" cy="2395855"/>
            </a:xfrm>
            <a:prstGeom prst="rect">
              <a:avLst/>
            </a:prstGeom>
          </p:spPr>
        </p:pic>
        <p:sp>
          <p:nvSpPr>
            <p:cNvPr id="7" name="Прямоугольник 6">
              <a:extLst>
                <a:ext uri="{FF2B5EF4-FFF2-40B4-BE49-F238E27FC236}">
                  <a16:creationId xmlns:a16="http://schemas.microsoft.com/office/drawing/2014/main" id="{589C1A78-9514-47FD-9879-EA35DB95BFA5}"/>
                </a:ext>
              </a:extLst>
            </p:cNvPr>
            <p:cNvSpPr/>
            <p:nvPr/>
          </p:nvSpPr>
          <p:spPr>
            <a:xfrm>
              <a:off x="1242435" y="3375307"/>
              <a:ext cx="566268" cy="184868"/>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FFFFF"/>
                </a:solidFill>
                <a:effectLst/>
                <a:uLnTx/>
                <a:uFillTx/>
                <a:latin typeface="Calibri"/>
                <a:ea typeface="+mn-ea"/>
                <a:cs typeface="+mn-cs"/>
              </a:endParaRPr>
            </a:p>
          </p:txBody>
        </p:sp>
        <p:sp>
          <p:nvSpPr>
            <p:cNvPr id="8" name="Прямоугольник 7">
              <a:extLst>
                <a:ext uri="{FF2B5EF4-FFF2-40B4-BE49-F238E27FC236}">
                  <a16:creationId xmlns:a16="http://schemas.microsoft.com/office/drawing/2014/main" id="{7FBAA078-278D-4484-92E8-C1C0750AA1A4}"/>
                </a:ext>
              </a:extLst>
            </p:cNvPr>
            <p:cNvSpPr/>
            <p:nvPr/>
          </p:nvSpPr>
          <p:spPr>
            <a:xfrm>
              <a:off x="2197140" y="3316744"/>
              <a:ext cx="566268" cy="165492"/>
            </a:xfrm>
            <a:prstGeom prst="rect">
              <a:avLst/>
            </a:prstGeom>
            <a:solidFill>
              <a:schemeClr val="accent4">
                <a:lumMod val="60000"/>
                <a:lumOff val="4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8E66A4">
                    <a:lumMod val="50000"/>
                  </a:srgbClr>
                </a:solidFill>
                <a:effectLst/>
                <a:uLnTx/>
                <a:uFillTx/>
                <a:latin typeface="Calibri"/>
                <a:ea typeface="+mn-ea"/>
                <a:cs typeface="+mn-cs"/>
              </a:endParaRPr>
            </a:p>
          </p:txBody>
        </p:sp>
      </p:grpSp>
      <p:sp>
        <p:nvSpPr>
          <p:cNvPr id="9" name="Прямоугольник: скругленные углы 8">
            <a:extLst>
              <a:ext uri="{FF2B5EF4-FFF2-40B4-BE49-F238E27FC236}">
                <a16:creationId xmlns:a16="http://schemas.microsoft.com/office/drawing/2014/main" id="{A4096363-CE0E-4998-AB8A-26131D7E5A67}"/>
              </a:ext>
            </a:extLst>
          </p:cNvPr>
          <p:cNvSpPr/>
          <p:nvPr/>
        </p:nvSpPr>
        <p:spPr>
          <a:xfrm>
            <a:off x="-1" y="1231579"/>
            <a:ext cx="4247619" cy="451185"/>
          </a:xfrm>
          <a:prstGeom prst="roundRect">
            <a:avLst>
              <a:gd name="adj" fmla="val 4033"/>
            </a:avLst>
          </a:prstGeom>
          <a:solidFill>
            <a:schemeClr val="accent3">
              <a:lumMod val="20000"/>
              <a:lumOff val="80000"/>
            </a:schemeClr>
          </a:solidFill>
          <a:ln>
            <a:solidFill>
              <a:schemeClr val="accent1">
                <a:lumMod val="20000"/>
                <a:lumOff val="8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a:ln>
                  <a:noFill/>
                </a:ln>
                <a:solidFill>
                  <a:schemeClr val="tx1"/>
                </a:solidFill>
                <a:effectLst/>
                <a:uLnTx/>
                <a:uFillTx/>
                <a:latin typeface="Calibri"/>
                <a:ea typeface="+mn-ea"/>
                <a:cs typeface="+mn-cs"/>
              </a:rPr>
              <a:t>Изменение суммарного показателя </a:t>
            </a:r>
            <a:r>
              <a:rPr lang="ru-RU" sz="1600" dirty="0">
                <a:solidFill>
                  <a:schemeClr val="tx1"/>
                </a:solidFill>
                <a:latin typeface="Calibri"/>
              </a:rPr>
              <a:t>гастроинтестинальных симптомов (ГИС)</a:t>
            </a:r>
            <a:endParaRPr kumimoji="0" lang="ru-RU" sz="1600" b="1" i="0" u="none" strike="noStrike" kern="1200" cap="none" spc="0" normalizeH="0" baseline="0" noProof="0" dirty="0">
              <a:ln>
                <a:noFill/>
              </a:ln>
              <a:solidFill>
                <a:schemeClr val="tx1"/>
              </a:solidFill>
              <a:effectLst/>
              <a:uLnTx/>
              <a:uFillTx/>
              <a:latin typeface="Calibri"/>
            </a:endParaRPr>
          </a:p>
        </p:txBody>
      </p:sp>
      <p:sp>
        <p:nvSpPr>
          <p:cNvPr id="10" name="Прямоугольник: скругленные углы 9">
            <a:extLst>
              <a:ext uri="{FF2B5EF4-FFF2-40B4-BE49-F238E27FC236}">
                <a16:creationId xmlns:a16="http://schemas.microsoft.com/office/drawing/2014/main" id="{F8C79C7A-9962-4284-B784-FF0033F9646A}"/>
              </a:ext>
            </a:extLst>
          </p:cNvPr>
          <p:cNvSpPr/>
          <p:nvPr/>
        </p:nvSpPr>
        <p:spPr>
          <a:xfrm>
            <a:off x="6452738" y="1391703"/>
            <a:ext cx="4065797" cy="451185"/>
          </a:xfrm>
          <a:prstGeom prst="roundRect">
            <a:avLst>
              <a:gd name="adj" fmla="val 4033"/>
            </a:avLst>
          </a:prstGeom>
          <a:solidFill>
            <a:schemeClr val="accent3">
              <a:lumMod val="20000"/>
              <a:lumOff val="80000"/>
            </a:schemeClr>
          </a:solidFill>
          <a:ln>
            <a:solidFill>
              <a:schemeClr val="accent1">
                <a:lumMod val="20000"/>
                <a:lumOff val="8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just" defTabSz="914400" rtl="0" eaLnBrk="1" fontAlgn="auto" latinLnBrk="0" hangingPunct="1">
              <a:lnSpc>
                <a:spcPct val="100000"/>
              </a:lnSpc>
              <a:spcBef>
                <a:spcPts val="0"/>
              </a:spcBef>
              <a:spcAft>
                <a:spcPts val="1000"/>
              </a:spcAft>
              <a:buClrTx/>
              <a:buSzTx/>
              <a:buFontTx/>
              <a:buNone/>
              <a:tabLst/>
              <a:defRPr/>
            </a:pPr>
            <a:r>
              <a:rPr kumimoji="0" lang="ru-RU" sz="1600" b="0" i="0" u="none" strike="noStrike" kern="1200" cap="none" spc="0" normalizeH="0" baseline="0" noProof="0" dirty="0">
                <a:ln>
                  <a:noFill/>
                </a:ln>
                <a:solidFill>
                  <a:schemeClr val="tx1"/>
                </a:solidFill>
                <a:effectLst/>
                <a:uLnTx/>
                <a:uFillTx/>
                <a:latin typeface="Calibri"/>
                <a:ea typeface="+mn-ea"/>
                <a:cs typeface="+mn-cs"/>
              </a:rPr>
              <a:t>Изменение суммарного показателя </a:t>
            </a:r>
            <a:r>
              <a:rPr lang="ru-RU" sz="1600" noProof="0" dirty="0">
                <a:solidFill>
                  <a:schemeClr val="tx1"/>
                </a:solidFill>
                <a:latin typeface="Calibri"/>
              </a:rPr>
              <a:t>ГИС </a:t>
            </a:r>
            <a:r>
              <a:rPr kumimoji="0" lang="ru-RU" sz="1600" b="0" i="0" u="none" strike="noStrike" kern="1200" cap="none" spc="0" normalizeH="0" baseline="0" noProof="0" dirty="0">
                <a:ln>
                  <a:noFill/>
                </a:ln>
                <a:solidFill>
                  <a:schemeClr val="tx1"/>
                </a:solidFill>
                <a:effectLst/>
                <a:uLnTx/>
                <a:uFillTx/>
                <a:latin typeface="Calibri"/>
                <a:ea typeface="+mn-ea"/>
                <a:cs typeface="+mn-cs"/>
              </a:rPr>
              <a:t>по визитам и группам</a:t>
            </a:r>
          </a:p>
        </p:txBody>
      </p:sp>
      <p:sp>
        <p:nvSpPr>
          <p:cNvPr id="11" name="TextBox 10">
            <a:extLst>
              <a:ext uri="{FF2B5EF4-FFF2-40B4-BE49-F238E27FC236}">
                <a16:creationId xmlns:a16="http://schemas.microsoft.com/office/drawing/2014/main" id="{B91F8B81-C9DA-4640-B8D2-0EA3C3ABB6AA}"/>
              </a:ext>
            </a:extLst>
          </p:cNvPr>
          <p:cNvSpPr txBox="1"/>
          <p:nvPr/>
        </p:nvSpPr>
        <p:spPr>
          <a:xfrm>
            <a:off x="382576" y="5062629"/>
            <a:ext cx="11426848" cy="163121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600"/>
              </a:spcAft>
              <a:buClrTx/>
              <a:buSzTx/>
              <a:buFontTx/>
              <a:buNone/>
              <a:tabLst/>
              <a:defRPr/>
            </a:pPr>
            <a:r>
              <a:rPr kumimoji="0" lang="ru-RU" sz="1800" b="0" i="0" u="none" strike="noStrike" kern="1200" cap="none" spc="0" normalizeH="0" baseline="0" noProof="0" dirty="0">
                <a:ln>
                  <a:noFill/>
                </a:ln>
                <a:effectLst/>
                <a:uLnTx/>
                <a:uFillTx/>
                <a:latin typeface="Calibri"/>
                <a:ea typeface="+mn-ea"/>
                <a:cs typeface="+mn-cs"/>
              </a:rPr>
              <a:t>У детей, получавших</a:t>
            </a:r>
            <a:r>
              <a:rPr kumimoji="0" lang="ru-RU" sz="1800" b="0" i="0" u="none" strike="noStrike" kern="1200" cap="none" spc="0" normalizeH="0" noProof="0" dirty="0">
                <a:ln>
                  <a:noFill/>
                </a:ln>
                <a:effectLst/>
                <a:uLnTx/>
                <a:uFillTx/>
                <a:latin typeface="Calibri"/>
                <a:ea typeface="+mn-ea"/>
                <a:cs typeface="+mn-cs"/>
              </a:rPr>
              <a:t> </a:t>
            </a:r>
            <a:r>
              <a:rPr kumimoji="0" lang="ru-RU" sz="1800" b="0" i="0" u="none" strike="noStrike" kern="1200" cap="none" spc="0" normalizeH="0" noProof="0" dirty="0" err="1">
                <a:ln>
                  <a:noFill/>
                </a:ln>
                <a:effectLst/>
                <a:uLnTx/>
                <a:uFillTx/>
                <a:latin typeface="Calibri"/>
                <a:ea typeface="+mn-ea"/>
                <a:cs typeface="+mn-cs"/>
              </a:rPr>
              <a:t>Нутринидринк</a:t>
            </a:r>
            <a:r>
              <a:rPr kumimoji="0" lang="ru-RU" sz="1800" b="0" i="0" u="none" strike="noStrike" kern="1200" cap="none" spc="0" normalizeH="0" noProof="0" dirty="0">
                <a:ln>
                  <a:noFill/>
                </a:ln>
                <a:effectLst/>
                <a:uLnTx/>
                <a:uFillTx/>
                <a:latin typeface="Calibri"/>
                <a:ea typeface="+mn-ea"/>
                <a:cs typeface="+mn-cs"/>
              </a:rPr>
              <a:t> с ПВ</a:t>
            </a:r>
            <a:r>
              <a:rPr kumimoji="0" lang="ru-RU" sz="1800" b="0" i="0" u="none" strike="noStrike" kern="1200" cap="none" spc="0" normalizeH="0" baseline="0" noProof="0" dirty="0">
                <a:ln>
                  <a:noFill/>
                </a:ln>
                <a:effectLst/>
                <a:uLnTx/>
                <a:uFillTx/>
                <a:latin typeface="Calibri"/>
                <a:ea typeface="+mn-ea"/>
                <a:cs typeface="+mn-cs"/>
              </a:rPr>
              <a:t>,</a:t>
            </a:r>
            <a:r>
              <a:rPr kumimoji="0" lang="en-US" sz="1800" b="0" i="0" u="none" strike="noStrike" kern="1200" cap="none" spc="0" normalizeH="0" baseline="0" noProof="0" dirty="0">
                <a:ln>
                  <a:noFill/>
                </a:ln>
                <a:effectLst/>
                <a:uLnTx/>
                <a:uFillTx/>
                <a:latin typeface="Calibri"/>
                <a:ea typeface="+mn-ea"/>
                <a:cs typeface="+mn-cs"/>
              </a:rPr>
              <a:t> </a:t>
            </a:r>
            <a:r>
              <a:rPr kumimoji="0" lang="ru-RU" sz="1800" b="0" i="0" u="none" strike="noStrike" kern="1200" cap="none" spc="0" normalizeH="0" baseline="0" noProof="0" dirty="0">
                <a:ln>
                  <a:noFill/>
                </a:ln>
                <a:effectLst/>
                <a:uLnTx/>
                <a:uFillTx/>
                <a:latin typeface="Calibri"/>
                <a:ea typeface="+mn-ea"/>
                <a:cs typeface="+mn-cs"/>
              </a:rPr>
              <a:t>суммарный показатель тяжести ГИС снизился на 62% по отношению к исходному значению </a:t>
            </a:r>
            <a:r>
              <a:rPr kumimoji="0" lang="en-US" sz="1800" b="0" i="0" u="none" strike="noStrike" kern="1200" cap="none" spc="0" normalizeH="0" baseline="0" noProof="0" dirty="0">
                <a:ln>
                  <a:noFill/>
                </a:ln>
                <a:effectLst/>
                <a:uLnTx/>
                <a:uFillTx/>
                <a:latin typeface="Calibri"/>
                <a:ea typeface="+mn-ea"/>
                <a:cs typeface="+mn-cs"/>
              </a:rPr>
              <a:t>vs </a:t>
            </a:r>
            <a:r>
              <a:rPr kumimoji="0" lang="ru-RU" sz="1800" b="0" i="0" u="none" strike="noStrike" kern="1200" cap="none" spc="0" normalizeH="0" baseline="0" noProof="0" dirty="0">
                <a:ln>
                  <a:noFill/>
                </a:ln>
                <a:effectLst/>
                <a:uLnTx/>
                <a:uFillTx/>
                <a:latin typeface="Calibri"/>
                <a:ea typeface="+mn-ea"/>
                <a:cs typeface="+mn-cs"/>
              </a:rPr>
              <a:t>34,5% в контрольной группе.</a:t>
            </a:r>
          </a:p>
          <a:p>
            <a:pPr marL="0" marR="0" lvl="0" indent="0" algn="just" defTabSz="914400" rtl="0" eaLnBrk="1" fontAlgn="auto" latinLnBrk="0" hangingPunct="1">
              <a:lnSpc>
                <a:spcPct val="100000"/>
              </a:lnSpc>
              <a:spcBef>
                <a:spcPts val="0"/>
              </a:spcBef>
              <a:spcAft>
                <a:spcPts val="600"/>
              </a:spcAft>
              <a:buClrTx/>
              <a:buSzTx/>
              <a:buFontTx/>
              <a:buNone/>
              <a:tabLst/>
              <a:defRPr/>
            </a:pPr>
            <a:r>
              <a:rPr kumimoji="0" lang="ru-RU" sz="1800" b="0" i="0" u="none" strike="noStrike" kern="1200" cap="none" spc="0" normalizeH="0" baseline="0" noProof="0" dirty="0">
                <a:ln>
                  <a:noFill/>
                </a:ln>
                <a:effectLst/>
                <a:uLnTx/>
                <a:uFillTx/>
                <a:latin typeface="Calibri"/>
                <a:ea typeface="+mn-ea"/>
                <a:cs typeface="+mn-cs"/>
              </a:rPr>
              <a:t>Самая выраженная динамика отмечалась для запоров: суммарный показатель частоты и тяжести запоров снизился в 2,5 раза. В контрольной группе – без изменений.</a:t>
            </a:r>
          </a:p>
          <a:p>
            <a:pPr marL="0" marR="0" lvl="0" indent="0" algn="just" defTabSz="914400" rtl="0" eaLnBrk="1" fontAlgn="auto" latinLnBrk="0" hangingPunct="1">
              <a:lnSpc>
                <a:spcPct val="100000"/>
              </a:lnSpc>
              <a:spcBef>
                <a:spcPts val="0"/>
              </a:spcBef>
              <a:spcAft>
                <a:spcPts val="600"/>
              </a:spcAft>
              <a:buClrTx/>
              <a:buSzTx/>
              <a:buFontTx/>
              <a:buNone/>
              <a:tabLst/>
              <a:defRPr/>
            </a:pPr>
            <a:endParaRPr kumimoji="0" lang="ru-RU" sz="1800" b="0" i="0" u="none" strike="noStrike" kern="1200" cap="none" spc="0" normalizeH="0" baseline="0" noProof="0" dirty="0">
              <a:ln>
                <a:noFill/>
              </a:ln>
              <a:effectLst/>
              <a:uLnTx/>
              <a:uFillTx/>
              <a:latin typeface="Calibri"/>
              <a:ea typeface="+mn-ea"/>
              <a:cs typeface="+mn-cs"/>
            </a:endParaRPr>
          </a:p>
        </p:txBody>
      </p:sp>
      <p:sp>
        <p:nvSpPr>
          <p:cNvPr id="12" name="Прямоугольник 11">
            <a:extLst>
              <a:ext uri="{FF2B5EF4-FFF2-40B4-BE49-F238E27FC236}">
                <a16:creationId xmlns:a16="http://schemas.microsoft.com/office/drawing/2014/main" id="{6852A98B-6975-4EAD-9847-3C9268AF6A2D}"/>
              </a:ext>
            </a:extLst>
          </p:cNvPr>
          <p:cNvSpPr/>
          <p:nvPr/>
        </p:nvSpPr>
        <p:spPr>
          <a:xfrm>
            <a:off x="884311" y="2302016"/>
            <a:ext cx="1741699" cy="9992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700" b="0" i="0" u="none" strike="noStrike" kern="1200" cap="none" spc="0" normalizeH="0" baseline="0" noProof="0">
                <a:ln>
                  <a:noFill/>
                </a:ln>
                <a:solidFill>
                  <a:srgbClr val="002060"/>
                </a:solidFill>
                <a:effectLst/>
                <a:uLnTx/>
                <a:uFillTx/>
                <a:latin typeface="Arial" panose="020B0604020202020204" pitchFamily="34" charset="0"/>
                <a:ea typeface="Calibri" panose="020F0502020204030204" pitchFamily="34" charset="0"/>
                <a:cs typeface="Times New Roman" panose="02020603050405020304" pitchFamily="18" charset="0"/>
              </a:rPr>
              <a:t>p&lt;0,0001</a:t>
            </a:r>
            <a:endParaRPr kumimoji="0" lang="ru-RU" sz="700" b="0" i="0" u="none" strike="noStrike" kern="1200" cap="none" spc="0" normalizeH="0" baseline="0" noProof="0">
              <a:ln>
                <a:noFill/>
              </a:ln>
              <a:solidFill>
                <a:srgbClr val="002060"/>
              </a:solidFill>
              <a:effectLst/>
              <a:uLnTx/>
              <a:uFillTx/>
              <a:latin typeface="Calibri"/>
              <a:ea typeface="+mn-ea"/>
              <a:cs typeface="+mn-cs"/>
            </a:endParaRPr>
          </a:p>
        </p:txBody>
      </p:sp>
      <p:sp>
        <p:nvSpPr>
          <p:cNvPr id="13" name="Прямоугольник 12">
            <a:extLst>
              <a:ext uri="{FF2B5EF4-FFF2-40B4-BE49-F238E27FC236}">
                <a16:creationId xmlns:a16="http://schemas.microsoft.com/office/drawing/2014/main" id="{4B29ECC3-A3DE-42FF-B45F-2E898594B486}"/>
              </a:ext>
            </a:extLst>
          </p:cNvPr>
          <p:cNvSpPr/>
          <p:nvPr/>
        </p:nvSpPr>
        <p:spPr>
          <a:xfrm>
            <a:off x="6772326" y="2068481"/>
            <a:ext cx="2304129" cy="10823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700" b="0" i="0" u="none" strike="noStrike" kern="1200" cap="none" spc="0" normalizeH="0" baseline="0" noProof="0">
                <a:ln>
                  <a:noFill/>
                </a:ln>
                <a:solidFill>
                  <a:srgbClr val="002060"/>
                </a:solidFill>
                <a:effectLst/>
                <a:uLnTx/>
                <a:uFillTx/>
                <a:latin typeface="Arial" panose="020B0604020202020204" pitchFamily="34" charset="0"/>
                <a:ea typeface="Calibri" panose="020F0502020204030204" pitchFamily="34" charset="0"/>
                <a:cs typeface="Times New Roman" panose="02020603050405020304" pitchFamily="18" charset="0"/>
              </a:rPr>
              <a:t>p&lt;0,0001</a:t>
            </a:r>
            <a:endParaRPr kumimoji="0" lang="ru-RU" sz="700" b="0" i="0" u="none" strike="noStrike" kern="1200" cap="none" spc="0" normalizeH="0" baseline="0" noProof="0">
              <a:ln>
                <a:noFill/>
              </a:ln>
              <a:solidFill>
                <a:srgbClr val="002060"/>
              </a:solidFill>
              <a:effectLst/>
              <a:uLnTx/>
              <a:uFillTx/>
              <a:latin typeface="Calibri"/>
              <a:ea typeface="+mn-ea"/>
              <a:cs typeface="+mn-cs"/>
            </a:endParaRPr>
          </a:p>
        </p:txBody>
      </p:sp>
      <p:grpSp>
        <p:nvGrpSpPr>
          <p:cNvPr id="16" name="Группа 15">
            <a:extLst>
              <a:ext uri="{FF2B5EF4-FFF2-40B4-BE49-F238E27FC236}">
                <a16:creationId xmlns:a16="http://schemas.microsoft.com/office/drawing/2014/main" id="{E90D8726-DAA3-419B-943B-F39306147A65}"/>
              </a:ext>
            </a:extLst>
          </p:cNvPr>
          <p:cNvGrpSpPr/>
          <p:nvPr/>
        </p:nvGrpSpPr>
        <p:grpSpPr>
          <a:xfrm>
            <a:off x="9893828" y="2327786"/>
            <a:ext cx="2543541" cy="2158372"/>
            <a:chOff x="8035969" y="1423820"/>
            <a:chExt cx="4172144" cy="3035300"/>
          </a:xfrm>
        </p:grpSpPr>
        <p:graphicFrame>
          <p:nvGraphicFramePr>
            <p:cNvPr id="14" name="Диаграмма 13">
              <a:extLst>
                <a:ext uri="{FF2B5EF4-FFF2-40B4-BE49-F238E27FC236}">
                  <a16:creationId xmlns:a16="http://schemas.microsoft.com/office/drawing/2014/main" id="{199A6C08-BA4B-45A9-8D3C-0A5E1DE37023}"/>
                </a:ext>
              </a:extLst>
            </p:cNvPr>
            <p:cNvGraphicFramePr>
              <a:graphicFrameLocks noChangeAspect="1"/>
            </p:cNvGraphicFramePr>
            <p:nvPr/>
          </p:nvGraphicFramePr>
          <p:xfrm>
            <a:off x="8035969" y="1423820"/>
            <a:ext cx="4172144" cy="3035300"/>
          </p:xfrm>
          <a:graphic>
            <a:graphicData uri="http://schemas.openxmlformats.org/drawingml/2006/chart">
              <c:chart xmlns:c="http://schemas.openxmlformats.org/drawingml/2006/chart" xmlns:r="http://schemas.openxmlformats.org/officeDocument/2006/relationships" r:id="rId4"/>
            </a:graphicData>
          </a:graphic>
        </p:graphicFrame>
        <p:sp>
          <p:nvSpPr>
            <p:cNvPr id="15" name="Прямоугольник 14">
              <a:extLst>
                <a:ext uri="{FF2B5EF4-FFF2-40B4-BE49-F238E27FC236}">
                  <a16:creationId xmlns:a16="http://schemas.microsoft.com/office/drawing/2014/main" id="{EF0EA6EF-A645-4236-862C-0633A74F0F7B}"/>
                </a:ext>
              </a:extLst>
            </p:cNvPr>
            <p:cNvSpPr/>
            <p:nvPr/>
          </p:nvSpPr>
          <p:spPr>
            <a:xfrm>
              <a:off x="8815741" y="2032052"/>
              <a:ext cx="1741699" cy="9992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700" b="0" i="0" u="none" strike="noStrike" kern="1200" cap="none" spc="0" normalizeH="0" baseline="0" noProof="0">
                  <a:ln>
                    <a:noFill/>
                  </a:ln>
                  <a:solidFill>
                    <a:srgbClr val="002060"/>
                  </a:solidFill>
                  <a:effectLst/>
                  <a:uLnTx/>
                  <a:uFillTx/>
                  <a:latin typeface="Arial" panose="020B0604020202020204" pitchFamily="34" charset="0"/>
                  <a:ea typeface="Calibri" panose="020F0502020204030204" pitchFamily="34" charset="0"/>
                  <a:cs typeface="Times New Roman" panose="02020603050405020304" pitchFamily="18" charset="0"/>
                </a:rPr>
                <a:t>p&lt;0,0001</a:t>
              </a:r>
              <a:endParaRPr kumimoji="0" lang="ru-RU" sz="700" b="0" i="0" u="none" strike="noStrike" kern="1200" cap="none" spc="0" normalizeH="0" baseline="0" noProof="0">
                <a:ln>
                  <a:noFill/>
                </a:ln>
                <a:solidFill>
                  <a:srgbClr val="002060"/>
                </a:solidFill>
                <a:effectLst/>
                <a:uLnTx/>
                <a:uFillTx/>
                <a:latin typeface="Calibri"/>
                <a:ea typeface="+mn-ea"/>
                <a:cs typeface="+mn-cs"/>
              </a:endParaRPr>
            </a:p>
          </p:txBody>
        </p:sp>
      </p:grpSp>
      <p:sp>
        <p:nvSpPr>
          <p:cNvPr id="18" name="TextBox 17">
            <a:extLst>
              <a:ext uri="{FF2B5EF4-FFF2-40B4-BE49-F238E27FC236}">
                <a16:creationId xmlns:a16="http://schemas.microsoft.com/office/drawing/2014/main" id="{59B7FCBD-BBA3-421E-859A-D2A8556E7ED7}"/>
              </a:ext>
            </a:extLst>
          </p:cNvPr>
          <p:cNvSpPr txBox="1"/>
          <p:nvPr/>
        </p:nvSpPr>
        <p:spPr>
          <a:xfrm>
            <a:off x="10362344" y="2176716"/>
            <a:ext cx="9108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a:ln>
                  <a:noFill/>
                </a:ln>
                <a:solidFill>
                  <a:srgbClr val="303083"/>
                </a:solidFill>
                <a:effectLst/>
                <a:uLnTx/>
                <a:uFillTx/>
                <a:latin typeface="Calibri"/>
                <a:ea typeface="+mn-ea"/>
                <a:cs typeface="+mn-cs"/>
              </a:rPr>
              <a:t>запоры</a:t>
            </a:r>
          </a:p>
        </p:txBody>
      </p:sp>
      <p:sp>
        <p:nvSpPr>
          <p:cNvPr id="17" name="Облачко с текстом: овальное 16">
            <a:extLst>
              <a:ext uri="{FF2B5EF4-FFF2-40B4-BE49-F238E27FC236}">
                <a16:creationId xmlns:a16="http://schemas.microsoft.com/office/drawing/2014/main" id="{3D424076-1D0F-4578-AFF4-15274D3F0D46}"/>
              </a:ext>
            </a:extLst>
          </p:cNvPr>
          <p:cNvSpPr/>
          <p:nvPr/>
        </p:nvSpPr>
        <p:spPr>
          <a:xfrm>
            <a:off x="3228195" y="1842888"/>
            <a:ext cx="2949676" cy="2938397"/>
          </a:xfrm>
          <a:prstGeom prst="wedgeEllipseCallout">
            <a:avLst>
              <a:gd name="adj1" fmla="val -88832"/>
              <a:gd name="adj2" fmla="val 17327"/>
            </a:avLst>
          </a:prstGeom>
          <a:solidFill>
            <a:schemeClr val="bg1"/>
          </a:solidFill>
          <a:ln w="76200">
            <a:solidFill>
              <a:srgbClr val="E8E0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19" name="Группа 18">
            <a:extLst>
              <a:ext uri="{FF2B5EF4-FFF2-40B4-BE49-F238E27FC236}">
                <a16:creationId xmlns:a16="http://schemas.microsoft.com/office/drawing/2014/main" id="{2460E8D1-18E1-4DE7-89A2-3C42E25F7A79}"/>
              </a:ext>
            </a:extLst>
          </p:cNvPr>
          <p:cNvGrpSpPr/>
          <p:nvPr/>
        </p:nvGrpSpPr>
        <p:grpSpPr>
          <a:xfrm>
            <a:off x="3775498" y="2495053"/>
            <a:ext cx="1839423" cy="1950547"/>
            <a:chOff x="494621" y="2093768"/>
            <a:chExt cx="2971800" cy="3035300"/>
          </a:xfrm>
        </p:grpSpPr>
        <p:pic>
          <p:nvPicPr>
            <p:cNvPr id="20" name="Рисунок 19">
              <a:extLst>
                <a:ext uri="{FF2B5EF4-FFF2-40B4-BE49-F238E27FC236}">
                  <a16:creationId xmlns:a16="http://schemas.microsoft.com/office/drawing/2014/main" id="{1103ADD0-6EA7-488D-8032-823D97C490CA}"/>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4621" y="2093768"/>
              <a:ext cx="2971800" cy="3035300"/>
            </a:xfrm>
            <a:prstGeom prst="rect">
              <a:avLst/>
            </a:prstGeom>
            <a:noFill/>
            <a:ln>
              <a:noFill/>
            </a:ln>
          </p:spPr>
        </p:pic>
        <p:sp>
          <p:nvSpPr>
            <p:cNvPr id="21" name="Прямоугольник 20">
              <a:extLst>
                <a:ext uri="{FF2B5EF4-FFF2-40B4-BE49-F238E27FC236}">
                  <a16:creationId xmlns:a16="http://schemas.microsoft.com/office/drawing/2014/main" id="{CA65774B-EAD9-440F-B4A0-494C5188DDF7}"/>
                </a:ext>
              </a:extLst>
            </p:cNvPr>
            <p:cNvSpPr/>
            <p:nvPr/>
          </p:nvSpPr>
          <p:spPr>
            <a:xfrm>
              <a:off x="1152156" y="4094780"/>
              <a:ext cx="729031" cy="434357"/>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FFFFF"/>
                </a:solidFill>
                <a:effectLst/>
                <a:uLnTx/>
                <a:uFillTx/>
                <a:latin typeface="Calibri"/>
                <a:ea typeface="+mn-ea"/>
                <a:cs typeface="+mn-cs"/>
              </a:endParaRPr>
            </a:p>
          </p:txBody>
        </p:sp>
        <p:sp>
          <p:nvSpPr>
            <p:cNvPr id="22" name="Прямоугольник 21">
              <a:extLst>
                <a:ext uri="{FF2B5EF4-FFF2-40B4-BE49-F238E27FC236}">
                  <a16:creationId xmlns:a16="http://schemas.microsoft.com/office/drawing/2014/main" id="{CD3EC912-F288-4C85-9D68-4ED8F0412664}"/>
                </a:ext>
              </a:extLst>
            </p:cNvPr>
            <p:cNvSpPr/>
            <p:nvPr/>
          </p:nvSpPr>
          <p:spPr>
            <a:xfrm>
              <a:off x="2359709" y="3926571"/>
              <a:ext cx="722483" cy="168209"/>
            </a:xfrm>
            <a:prstGeom prst="rect">
              <a:avLst/>
            </a:prstGeom>
            <a:solidFill>
              <a:schemeClr val="accent4">
                <a:lumMod val="60000"/>
                <a:lumOff val="4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8E66A4">
                    <a:lumMod val="50000"/>
                  </a:srgbClr>
                </a:solidFill>
                <a:effectLst/>
                <a:uLnTx/>
                <a:uFillTx/>
                <a:latin typeface="Calibri"/>
                <a:ea typeface="+mn-ea"/>
                <a:cs typeface="+mn-cs"/>
              </a:endParaRPr>
            </a:p>
          </p:txBody>
        </p:sp>
      </p:grpSp>
      <p:sp>
        <p:nvSpPr>
          <p:cNvPr id="23" name="Прямоугольник 22">
            <a:extLst>
              <a:ext uri="{FF2B5EF4-FFF2-40B4-BE49-F238E27FC236}">
                <a16:creationId xmlns:a16="http://schemas.microsoft.com/office/drawing/2014/main" id="{4B4DFCF9-1333-4294-856B-47DA2E2E9D11}"/>
              </a:ext>
            </a:extLst>
          </p:cNvPr>
          <p:cNvSpPr/>
          <p:nvPr/>
        </p:nvSpPr>
        <p:spPr>
          <a:xfrm>
            <a:off x="4204379" y="2728188"/>
            <a:ext cx="1078041" cy="642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700" b="0" i="0" u="none" strike="noStrike" kern="1200" cap="none" spc="0" normalizeH="0" baseline="0" noProof="0">
                <a:ln>
                  <a:noFill/>
                </a:ln>
                <a:solidFill>
                  <a:srgbClr val="002060"/>
                </a:solidFill>
                <a:effectLst/>
                <a:uLnTx/>
                <a:uFillTx/>
                <a:latin typeface="Arial" panose="020B0604020202020204" pitchFamily="34" charset="0"/>
                <a:ea typeface="Calibri" panose="020F0502020204030204" pitchFamily="34" charset="0"/>
                <a:cs typeface="Times New Roman" panose="02020603050405020304" pitchFamily="18" charset="0"/>
              </a:rPr>
              <a:t>p&lt;0,0001</a:t>
            </a:r>
            <a:endParaRPr kumimoji="0" lang="ru-RU" sz="700" b="0" i="0" u="none" strike="noStrike" kern="1200" cap="none" spc="0" normalizeH="0" baseline="0" noProof="0">
              <a:ln>
                <a:noFill/>
              </a:ln>
              <a:solidFill>
                <a:srgbClr val="002060"/>
              </a:solidFill>
              <a:effectLst/>
              <a:uLnTx/>
              <a:uFillTx/>
              <a:latin typeface="Calibri"/>
              <a:ea typeface="+mn-ea"/>
              <a:cs typeface="+mn-cs"/>
            </a:endParaRPr>
          </a:p>
        </p:txBody>
      </p:sp>
      <p:sp>
        <p:nvSpPr>
          <p:cNvPr id="25" name="TextBox 24">
            <a:extLst>
              <a:ext uri="{FF2B5EF4-FFF2-40B4-BE49-F238E27FC236}">
                <a16:creationId xmlns:a16="http://schemas.microsoft.com/office/drawing/2014/main" id="{13C16D40-3AF3-44EB-9579-EA1FFD1E6F17}"/>
              </a:ext>
            </a:extLst>
          </p:cNvPr>
          <p:cNvSpPr txBox="1"/>
          <p:nvPr/>
        </p:nvSpPr>
        <p:spPr>
          <a:xfrm>
            <a:off x="4247619" y="2049250"/>
            <a:ext cx="9108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a:ln>
                  <a:noFill/>
                </a:ln>
                <a:solidFill>
                  <a:srgbClr val="303083"/>
                </a:solidFill>
                <a:effectLst/>
                <a:uLnTx/>
                <a:uFillTx/>
                <a:latin typeface="Calibri"/>
                <a:ea typeface="+mn-ea"/>
                <a:cs typeface="+mn-cs"/>
              </a:rPr>
              <a:t>запоры</a:t>
            </a:r>
          </a:p>
        </p:txBody>
      </p:sp>
    </p:spTree>
    <p:extLst>
      <p:ext uri="{BB962C8B-B14F-4D97-AF65-F5344CB8AC3E}">
        <p14:creationId xmlns:p14="http://schemas.microsoft.com/office/powerpoint/2010/main" val="22244643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49626B3-C203-4351-832A-7D4A28DC165B}"/>
              </a:ext>
            </a:extLst>
          </p:cNvPr>
          <p:cNvSpPr>
            <a:spLocks noGrp="1"/>
          </p:cNvSpPr>
          <p:nvPr>
            <p:ph type="title"/>
          </p:nvPr>
        </p:nvSpPr>
        <p:spPr/>
        <p:txBody>
          <a:bodyPr>
            <a:normAutofit/>
          </a:bodyPr>
          <a:lstStyle/>
          <a:p>
            <a:r>
              <a:rPr lang="en-US" sz="3100" b="1" dirty="0" err="1">
                <a:solidFill>
                  <a:srgbClr val="7030A0"/>
                </a:solidFill>
              </a:rPr>
              <a:t>Nutrinidrink</a:t>
            </a:r>
            <a:r>
              <a:rPr lang="ru-RU" sz="3100" b="1" dirty="0">
                <a:solidFill>
                  <a:srgbClr val="7030A0"/>
                </a:solidFill>
              </a:rPr>
              <a:t> увеличивал реабилитационный потенциал</a:t>
            </a:r>
          </a:p>
        </p:txBody>
      </p:sp>
      <p:sp>
        <p:nvSpPr>
          <p:cNvPr id="5" name="Прямоугольник: скругленные углы 4">
            <a:extLst>
              <a:ext uri="{FF2B5EF4-FFF2-40B4-BE49-F238E27FC236}">
                <a16:creationId xmlns:a16="http://schemas.microsoft.com/office/drawing/2014/main" id="{A53F0816-236D-49B9-A9C5-165B8077998A}"/>
              </a:ext>
            </a:extLst>
          </p:cNvPr>
          <p:cNvSpPr/>
          <p:nvPr/>
        </p:nvSpPr>
        <p:spPr>
          <a:xfrm>
            <a:off x="-1" y="1503253"/>
            <a:ext cx="7521677" cy="451185"/>
          </a:xfrm>
          <a:prstGeom prst="roundRect">
            <a:avLst>
              <a:gd name="adj" fmla="val 4033"/>
            </a:avLst>
          </a:prstGeom>
          <a:solidFill>
            <a:schemeClr val="accent3">
              <a:lumMod val="20000"/>
              <a:lumOff val="80000"/>
            </a:schemeClr>
          </a:solidFill>
          <a:ln>
            <a:solidFill>
              <a:schemeClr val="accent1">
                <a:lumMod val="20000"/>
                <a:lumOff val="8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just" defTabSz="914400" rtl="0" eaLnBrk="1" fontAlgn="auto" latinLnBrk="0" hangingPunct="1">
              <a:lnSpc>
                <a:spcPct val="100000"/>
              </a:lnSpc>
              <a:spcBef>
                <a:spcPts val="0"/>
              </a:spcBef>
              <a:spcAft>
                <a:spcPts val="1000"/>
              </a:spcAft>
              <a:buClrTx/>
              <a:buSzTx/>
              <a:buFontTx/>
              <a:buNone/>
              <a:tabLst/>
              <a:defRPr/>
            </a:pPr>
            <a:r>
              <a:rPr kumimoji="0" lang="ru-RU" sz="1600" b="0" i="0" u="none" strike="noStrike" kern="1200" cap="none" spc="0" normalizeH="0" baseline="0" noProof="0">
                <a:ln>
                  <a:noFill/>
                </a:ln>
                <a:solidFill>
                  <a:srgbClr val="303083"/>
                </a:solidFill>
                <a:effectLst/>
                <a:uLnTx/>
                <a:uFillTx/>
                <a:latin typeface="Calibri"/>
                <a:ea typeface="+mn-ea"/>
                <a:cs typeface="+mn-cs"/>
              </a:rPr>
              <a:t>Доли пациентов со снижением времени восстановления ЧСС по группам</a:t>
            </a:r>
          </a:p>
        </p:txBody>
      </p:sp>
      <p:sp>
        <p:nvSpPr>
          <p:cNvPr id="7" name="TextBox 6">
            <a:extLst>
              <a:ext uri="{FF2B5EF4-FFF2-40B4-BE49-F238E27FC236}">
                <a16:creationId xmlns:a16="http://schemas.microsoft.com/office/drawing/2014/main" id="{B09814BB-CA24-426D-ADC0-19BED4E8C6ED}"/>
              </a:ext>
            </a:extLst>
          </p:cNvPr>
          <p:cNvSpPr txBox="1"/>
          <p:nvPr/>
        </p:nvSpPr>
        <p:spPr>
          <a:xfrm>
            <a:off x="352195" y="5195290"/>
            <a:ext cx="8696059" cy="64633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600"/>
              </a:spcAft>
              <a:buClrTx/>
              <a:buSzTx/>
              <a:buFontTx/>
              <a:buNone/>
              <a:tabLst/>
              <a:defRPr/>
            </a:pPr>
            <a:r>
              <a:rPr kumimoji="0" lang="ru-RU" sz="1800" b="0" i="0" u="none" strike="noStrike" kern="1200" cap="none" spc="0" normalizeH="0" baseline="0" noProof="0">
                <a:ln>
                  <a:noFill/>
                </a:ln>
                <a:solidFill>
                  <a:srgbClr val="303083"/>
                </a:solidFill>
                <a:effectLst/>
                <a:uLnTx/>
                <a:uFillTx/>
                <a:latin typeface="Calibri"/>
                <a:ea typeface="+mn-ea"/>
                <a:cs typeface="+mn-cs"/>
              </a:rPr>
              <a:t>70% детей быстрее восстанавливали ЧСС после стандартизованной физической нагрузки в пробе Мартине-</a:t>
            </a:r>
            <a:r>
              <a:rPr kumimoji="0" lang="ru-RU" sz="1800" b="0" i="0" u="none" strike="noStrike" kern="1200" cap="none" spc="0" normalizeH="0" baseline="0" noProof="0" err="1">
                <a:ln>
                  <a:noFill/>
                </a:ln>
                <a:solidFill>
                  <a:srgbClr val="303083"/>
                </a:solidFill>
                <a:effectLst/>
                <a:uLnTx/>
                <a:uFillTx/>
                <a:latin typeface="Calibri"/>
                <a:ea typeface="+mn-ea"/>
                <a:cs typeface="+mn-cs"/>
              </a:rPr>
              <a:t>Кушелевского</a:t>
            </a:r>
            <a:r>
              <a:rPr kumimoji="0" lang="ru-RU" sz="1800" b="0" i="0" u="none" strike="noStrike" kern="1200" cap="none" spc="0" normalizeH="0" baseline="0" noProof="0">
                <a:ln>
                  <a:noFill/>
                </a:ln>
                <a:solidFill>
                  <a:srgbClr val="303083"/>
                </a:solidFill>
                <a:effectLst/>
                <a:uLnTx/>
                <a:uFillTx/>
                <a:latin typeface="Calibri"/>
                <a:ea typeface="+mn-ea"/>
                <a:cs typeface="+mn-cs"/>
              </a:rPr>
              <a:t> после курса 16-18 </a:t>
            </a:r>
            <a:r>
              <a:rPr kumimoji="0" lang="ru-RU" sz="1800" b="0" i="0" u="none" strike="noStrike" kern="1200" cap="none" spc="0" normalizeH="0" baseline="0" noProof="0" err="1">
                <a:ln>
                  <a:noFill/>
                </a:ln>
                <a:solidFill>
                  <a:srgbClr val="303083"/>
                </a:solidFill>
                <a:effectLst/>
                <a:uLnTx/>
                <a:uFillTx/>
                <a:latin typeface="Calibri"/>
                <a:ea typeface="+mn-ea"/>
                <a:cs typeface="+mn-cs"/>
              </a:rPr>
              <a:t>нед</a:t>
            </a:r>
            <a:r>
              <a:rPr kumimoji="0" lang="ru-RU" sz="1800" b="0" i="0" u="none" strike="noStrike" kern="1200" cap="none" spc="0" normalizeH="0" baseline="0" noProof="0">
                <a:ln>
                  <a:noFill/>
                </a:ln>
                <a:solidFill>
                  <a:srgbClr val="303083"/>
                </a:solidFill>
                <a:effectLst/>
                <a:uLnTx/>
                <a:uFillTx/>
                <a:latin typeface="Calibri"/>
                <a:ea typeface="+mn-ea"/>
                <a:cs typeface="+mn-cs"/>
              </a:rPr>
              <a:t> курса </a:t>
            </a:r>
            <a:r>
              <a:rPr kumimoji="0" lang="en-US" sz="1800" b="0" i="0" u="none" strike="noStrike" kern="1200" cap="none" spc="0" normalizeH="0" baseline="0" noProof="0" err="1">
                <a:ln>
                  <a:noFill/>
                </a:ln>
                <a:solidFill>
                  <a:srgbClr val="303083"/>
                </a:solidFill>
                <a:effectLst/>
                <a:uLnTx/>
                <a:uFillTx/>
                <a:latin typeface="Calibri"/>
                <a:ea typeface="+mn-ea"/>
                <a:cs typeface="+mn-cs"/>
              </a:rPr>
              <a:t>NutriniDrink</a:t>
            </a:r>
            <a:r>
              <a:rPr kumimoji="0" lang="ru-RU" sz="1800" b="0" i="0" u="none" strike="noStrike" kern="1200" cap="none" spc="0" normalizeH="0" baseline="0" noProof="0">
                <a:ln>
                  <a:noFill/>
                </a:ln>
                <a:solidFill>
                  <a:srgbClr val="303083"/>
                </a:solidFill>
                <a:effectLst/>
                <a:uLnTx/>
                <a:uFillTx/>
                <a:latin typeface="Calibri"/>
                <a:ea typeface="+mn-ea"/>
                <a:cs typeface="+mn-cs"/>
              </a:rPr>
              <a:t> </a:t>
            </a:r>
          </a:p>
        </p:txBody>
      </p:sp>
      <p:sp>
        <p:nvSpPr>
          <p:cNvPr id="10" name="Прямоугольник 9">
            <a:extLst>
              <a:ext uri="{FF2B5EF4-FFF2-40B4-BE49-F238E27FC236}">
                <a16:creationId xmlns:a16="http://schemas.microsoft.com/office/drawing/2014/main" id="{9D8096BE-A137-4CFB-8642-140F300BF8F1}"/>
              </a:ext>
            </a:extLst>
          </p:cNvPr>
          <p:cNvSpPr/>
          <p:nvPr/>
        </p:nvSpPr>
        <p:spPr>
          <a:xfrm>
            <a:off x="3566458" y="2285618"/>
            <a:ext cx="2297110" cy="20732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700" b="0" i="0" u="none" strike="noStrike" kern="1200" cap="none" spc="0" normalizeH="0" baseline="0" noProof="0">
                <a:ln>
                  <a:noFill/>
                </a:ln>
                <a:solidFill>
                  <a:srgbClr val="002060"/>
                </a:solidFill>
                <a:effectLst/>
                <a:uLnTx/>
                <a:uFillTx/>
                <a:latin typeface="Arial" panose="020B0604020202020204" pitchFamily="34" charset="0"/>
                <a:ea typeface="Calibri" panose="020F0502020204030204" pitchFamily="34" charset="0"/>
                <a:cs typeface="Times New Roman" panose="02020603050405020304" pitchFamily="18" charset="0"/>
              </a:rPr>
              <a:t>p&lt;0,0001</a:t>
            </a:r>
            <a:endParaRPr kumimoji="0" lang="ru-RU" sz="700" b="0" i="0" u="none" strike="noStrike" kern="1200" cap="none" spc="0" normalizeH="0" baseline="0" noProof="0">
              <a:ln>
                <a:noFill/>
              </a:ln>
              <a:solidFill>
                <a:srgbClr val="002060"/>
              </a:solidFill>
              <a:effectLst/>
              <a:uLnTx/>
              <a:uFillTx/>
              <a:latin typeface="Calibri"/>
              <a:ea typeface="+mn-ea"/>
              <a:cs typeface="+mn-cs"/>
            </a:endParaRPr>
          </a:p>
        </p:txBody>
      </p:sp>
      <p:sp>
        <p:nvSpPr>
          <p:cNvPr id="13" name="Прямоугольник: скругленные углы 12">
            <a:extLst>
              <a:ext uri="{FF2B5EF4-FFF2-40B4-BE49-F238E27FC236}">
                <a16:creationId xmlns:a16="http://schemas.microsoft.com/office/drawing/2014/main" id="{6D42E6E6-A1F4-45AD-9845-48F200FEEEF4}"/>
              </a:ext>
            </a:extLst>
          </p:cNvPr>
          <p:cNvSpPr/>
          <p:nvPr/>
        </p:nvSpPr>
        <p:spPr>
          <a:xfrm>
            <a:off x="9163147" y="1256132"/>
            <a:ext cx="3028853" cy="5073991"/>
          </a:xfrm>
          <a:prstGeom prst="roundRect">
            <a:avLst>
              <a:gd name="adj" fmla="val 3765"/>
            </a:avLst>
          </a:prstGeom>
          <a:solidFill>
            <a:srgbClr val="E8E0ED"/>
          </a:solidFill>
          <a:ln>
            <a:solidFill>
              <a:srgbClr val="E8E0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7000"/>
              </a:lnSpc>
              <a:spcBef>
                <a:spcPts val="0"/>
              </a:spcBef>
              <a:spcAft>
                <a:spcPts val="600"/>
              </a:spcAft>
              <a:buClrTx/>
              <a:buSzTx/>
              <a:buFontTx/>
              <a:buNone/>
              <a:tabLst/>
              <a:defRPr/>
            </a:pPr>
            <a:r>
              <a:rPr kumimoji="0" lang="ru-RU" sz="1800" b="0" i="0" u="none" strike="noStrike" kern="1200" cap="none" spc="0" normalizeH="0" baseline="0" noProof="0" dirty="0">
                <a:ln>
                  <a:noFill/>
                </a:ln>
                <a:solidFill>
                  <a:srgbClr val="002060"/>
                </a:solidFill>
                <a:effectLst/>
                <a:uLnTx/>
                <a:uFillTx/>
                <a:latin typeface="Calibri"/>
                <a:ea typeface="+mn-ea"/>
                <a:cs typeface="+mn-cs"/>
              </a:rPr>
              <a:t>Проба Мартине-</a:t>
            </a:r>
            <a:r>
              <a:rPr kumimoji="0" lang="ru-RU" sz="1800" b="0" i="0" u="none" strike="noStrike" kern="1200" cap="none" spc="0" normalizeH="0" baseline="0" noProof="0" dirty="0" err="1">
                <a:ln>
                  <a:noFill/>
                </a:ln>
                <a:solidFill>
                  <a:srgbClr val="002060"/>
                </a:solidFill>
                <a:effectLst/>
                <a:uLnTx/>
                <a:uFillTx/>
                <a:latin typeface="Calibri"/>
                <a:ea typeface="+mn-ea"/>
                <a:cs typeface="+mn-cs"/>
              </a:rPr>
              <a:t>Кушелевского</a:t>
            </a:r>
            <a:r>
              <a:rPr kumimoji="0" lang="ru-RU" sz="1800" b="0" i="0" u="none" strike="noStrike" kern="1200" cap="none" spc="0" normalizeH="0" baseline="0" noProof="0" dirty="0">
                <a:ln>
                  <a:noFill/>
                </a:ln>
                <a:solidFill>
                  <a:srgbClr val="002060"/>
                </a:solidFill>
                <a:effectLst/>
                <a:uLnTx/>
                <a:uFillTx/>
                <a:latin typeface="Calibri"/>
                <a:ea typeface="+mn-ea"/>
                <a:cs typeface="+mn-cs"/>
              </a:rPr>
              <a:t> адаптированность сердечно-сосудистой системы к занятиям.</a:t>
            </a:r>
            <a:r>
              <a:rPr kumimoji="0" lang="ru-RU" sz="1800" b="0" i="0" u="none" strike="noStrike" kern="1200" cap="none" spc="0" normalizeH="0" baseline="0" noProof="0" dirty="0">
                <a:ln>
                  <a:noFill/>
                </a:ln>
                <a:solidFill>
                  <a:srgbClr val="FFFFFF"/>
                </a:solidFill>
                <a:effectLst/>
                <a:uLnTx/>
                <a:uFillTx/>
                <a:latin typeface="Calibri"/>
                <a:ea typeface="+mn-ea"/>
                <a:cs typeface="+mn-cs"/>
              </a:rPr>
              <a:t> </a:t>
            </a:r>
            <a:r>
              <a:rPr kumimoji="0" lang="ru-RU" sz="1800" b="0" i="0" u="none" strike="noStrike" kern="1200" cap="none" spc="0" normalizeH="0" baseline="0" noProof="0" dirty="0">
                <a:ln>
                  <a:noFill/>
                </a:ln>
                <a:solidFill>
                  <a:srgbClr val="002060"/>
                </a:solidFill>
                <a:effectLst/>
                <a:uLnTx/>
                <a:uFillTx/>
                <a:latin typeface="Calibri"/>
                <a:ea typeface="+mn-ea"/>
                <a:cs typeface="+mn-cs"/>
              </a:rPr>
              <a:t>До и после дозированной физической нагрузки оцениваются САД, ДАД, ЧСС</a:t>
            </a:r>
          </a:p>
        </p:txBody>
      </p:sp>
      <p:graphicFrame>
        <p:nvGraphicFramePr>
          <p:cNvPr id="11" name="Диаграмма 10">
            <a:extLst>
              <a:ext uri="{FF2B5EF4-FFF2-40B4-BE49-F238E27FC236}">
                <a16:creationId xmlns:a16="http://schemas.microsoft.com/office/drawing/2014/main" id="{E1E3D494-BD89-4306-81ED-975E2699BC35}"/>
              </a:ext>
            </a:extLst>
          </p:cNvPr>
          <p:cNvGraphicFramePr>
            <a:graphicFrameLocks noChangeAspect="1"/>
          </p:cNvGraphicFramePr>
          <p:nvPr/>
        </p:nvGraphicFramePr>
        <p:xfrm>
          <a:off x="2874022" y="2584168"/>
          <a:ext cx="3221978" cy="232647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496152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7D391ECE-EC4F-488B-A73C-18891A0B27A5}"/>
              </a:ext>
            </a:extLst>
          </p:cNvPr>
          <p:cNvSpPr>
            <a:spLocks noGrp="1"/>
          </p:cNvSpPr>
          <p:nvPr>
            <p:ph type="title"/>
          </p:nvPr>
        </p:nvSpPr>
        <p:spPr/>
        <p:txBody>
          <a:bodyPr>
            <a:normAutofit/>
          </a:bodyPr>
          <a:lstStyle/>
          <a:p>
            <a:r>
              <a:rPr lang="ru-RU" sz="3100" b="1" dirty="0">
                <a:solidFill>
                  <a:srgbClr val="7030A0"/>
                </a:solidFill>
              </a:rPr>
              <a:t>Результаты исследования </a:t>
            </a:r>
            <a:r>
              <a:rPr lang="en-US" sz="3100" b="1" dirty="0" err="1">
                <a:solidFill>
                  <a:srgbClr val="7030A0"/>
                </a:solidFill>
              </a:rPr>
              <a:t>Nutrinidrink</a:t>
            </a:r>
            <a:endParaRPr lang="ru-RU" sz="3100" b="1" dirty="0">
              <a:solidFill>
                <a:srgbClr val="7030A0"/>
              </a:solidFill>
            </a:endParaRPr>
          </a:p>
        </p:txBody>
      </p:sp>
      <p:graphicFrame>
        <p:nvGraphicFramePr>
          <p:cNvPr id="21" name="Объект 6">
            <a:extLst>
              <a:ext uri="{FF2B5EF4-FFF2-40B4-BE49-F238E27FC236}">
                <a16:creationId xmlns:a16="http://schemas.microsoft.com/office/drawing/2014/main" id="{4CFD3B4C-0375-F17E-D55C-61B84A23B9C0}"/>
              </a:ext>
            </a:extLst>
          </p:cNvPr>
          <p:cNvGraphicFramePr>
            <a:graphicFrameLocks noGrp="1"/>
          </p:cNvGraphicFramePr>
          <p:nvPr>
            <p:ph idx="1"/>
          </p:nvPr>
        </p:nvGraphicFramePr>
        <p:xfrm>
          <a:off x="703792" y="1492780"/>
          <a:ext cx="11008783" cy="44571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Рисунок 2" descr="Хлопушка со сплошной заливкой">
            <a:extLst>
              <a:ext uri="{FF2B5EF4-FFF2-40B4-BE49-F238E27FC236}">
                <a16:creationId xmlns:a16="http://schemas.microsoft.com/office/drawing/2014/main" id="{4DBB9BD2-528E-478F-894F-2C42ACE11241}"/>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4104750" y="4122398"/>
            <a:ext cx="914400" cy="914400"/>
          </a:xfrm>
          <a:prstGeom prst="rect">
            <a:avLst/>
          </a:prstGeom>
        </p:spPr>
      </p:pic>
      <p:pic>
        <p:nvPicPr>
          <p:cNvPr id="8" name="Рисунок 7" descr="Обход контента со сплошной заливкой">
            <a:extLst>
              <a:ext uri="{FF2B5EF4-FFF2-40B4-BE49-F238E27FC236}">
                <a16:creationId xmlns:a16="http://schemas.microsoft.com/office/drawing/2014/main" id="{6A4D3156-D22D-40DA-A241-3610CAB2CD6F}"/>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6258452" y="4082335"/>
            <a:ext cx="914400" cy="914400"/>
          </a:xfrm>
          <a:prstGeom prst="rect">
            <a:avLst/>
          </a:prstGeom>
        </p:spPr>
      </p:pic>
      <p:pic>
        <p:nvPicPr>
          <p:cNvPr id="10" name="Рисунок 9" descr="Успех группы со сплошной заливкой">
            <a:extLst>
              <a:ext uri="{FF2B5EF4-FFF2-40B4-BE49-F238E27FC236}">
                <a16:creationId xmlns:a16="http://schemas.microsoft.com/office/drawing/2014/main" id="{2F502787-C309-4D1F-B7F0-602C62E42489}"/>
              </a:ext>
            </a:extLst>
          </p:cNvPr>
          <p:cNvPicPr>
            <a:picLocks noChangeAspect="1"/>
          </p:cNvPicPr>
          <p:nvPr/>
        </p:nvPicPr>
        <p:blipFill>
          <a:blip r:embed="rId11" cstate="hq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a:off x="8450312" y="4082335"/>
            <a:ext cx="914400" cy="914400"/>
          </a:xfrm>
          <a:prstGeom prst="rect">
            <a:avLst/>
          </a:prstGeom>
        </p:spPr>
      </p:pic>
      <p:pic>
        <p:nvPicPr>
          <p:cNvPr id="12" name="Рисунок 11" descr="Герой (женщина) со сплошной заливкой">
            <a:extLst>
              <a:ext uri="{FF2B5EF4-FFF2-40B4-BE49-F238E27FC236}">
                <a16:creationId xmlns:a16="http://schemas.microsoft.com/office/drawing/2014/main" id="{18D3F806-2B1D-479C-8233-B807A2E29078}"/>
              </a:ext>
            </a:extLst>
          </p:cNvPr>
          <p:cNvPicPr>
            <a:picLocks noChangeAspect="1"/>
          </p:cNvPicPr>
          <p:nvPr/>
        </p:nvPicPr>
        <p:blipFill>
          <a:blip r:embed="rId13" cstate="hqprint">
            <a:extLst>
              <a:ext uri="{28A0092B-C50C-407E-A947-70E740481C1C}">
                <a14:useLocalDpi xmlns:a14="http://schemas.microsoft.com/office/drawing/2010/main" val="0"/>
              </a:ext>
              <a:ext uri="{96DAC541-7B7A-43D3-8B79-37D633B846F1}">
                <asvg:svgBlip xmlns="" xmlns:asvg="http://schemas.microsoft.com/office/drawing/2016/SVG/main" r:embed="rId14"/>
              </a:ext>
            </a:extLst>
          </a:blip>
          <a:stretch>
            <a:fillRect/>
          </a:stretch>
        </p:blipFill>
        <p:spPr>
          <a:xfrm>
            <a:off x="1750885" y="4122398"/>
            <a:ext cx="914400" cy="914400"/>
          </a:xfrm>
          <a:prstGeom prst="rect">
            <a:avLst/>
          </a:prstGeom>
        </p:spPr>
      </p:pic>
      <p:pic>
        <p:nvPicPr>
          <p:cNvPr id="14" name="Рисунок 13" descr="Маленькая девочка с воздушным шаром со сплошной заливкой">
            <a:extLst>
              <a:ext uri="{FF2B5EF4-FFF2-40B4-BE49-F238E27FC236}">
                <a16:creationId xmlns:a16="http://schemas.microsoft.com/office/drawing/2014/main" id="{8E0F9305-03A3-452B-8181-D0CA7110A8F8}"/>
              </a:ext>
            </a:extLst>
          </p:cNvPr>
          <p:cNvPicPr>
            <a:picLocks noChangeAspect="1"/>
          </p:cNvPicPr>
          <p:nvPr/>
        </p:nvPicPr>
        <p:blipFill>
          <a:blip r:embed="rId15" cstate="hqprint">
            <a:extLst>
              <a:ext uri="{28A0092B-C50C-407E-A947-70E740481C1C}">
                <a14:useLocalDpi xmlns:a14="http://schemas.microsoft.com/office/drawing/2010/main" val="0"/>
              </a:ext>
              <a:ext uri="{96DAC541-7B7A-43D3-8B79-37D633B846F1}">
                <asvg:svgBlip xmlns="" xmlns:asvg="http://schemas.microsoft.com/office/drawing/2016/SVG/main" r:embed="rId16"/>
              </a:ext>
            </a:extLst>
          </a:blip>
          <a:stretch>
            <a:fillRect/>
          </a:stretch>
        </p:blipFill>
        <p:spPr>
          <a:xfrm>
            <a:off x="10798175" y="3969774"/>
            <a:ext cx="914400" cy="914400"/>
          </a:xfrm>
          <a:prstGeom prst="rect">
            <a:avLst/>
          </a:prstGeom>
        </p:spPr>
      </p:pic>
    </p:spTree>
    <p:extLst>
      <p:ext uri="{BB962C8B-B14F-4D97-AF65-F5344CB8AC3E}">
        <p14:creationId xmlns:p14="http://schemas.microsoft.com/office/powerpoint/2010/main" val="1348349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1732D-0E4F-EFD6-3010-F7FCF4FD26FB}"/>
              </a:ext>
            </a:extLst>
          </p:cNvPr>
          <p:cNvSpPr>
            <a:spLocks noGrp="1"/>
          </p:cNvSpPr>
          <p:nvPr>
            <p:ph type="title"/>
          </p:nvPr>
        </p:nvSpPr>
        <p:spPr>
          <a:xfrm>
            <a:off x="877277" y="727989"/>
            <a:ext cx="8458200" cy="523220"/>
          </a:xfrm>
          <a:noFill/>
        </p:spPr>
        <p:txBody>
          <a:bodyPr wrap="square">
            <a:spAutoFit/>
          </a:bodyPr>
          <a:lstStyle/>
          <a:p>
            <a:pPr>
              <a:lnSpc>
                <a:spcPct val="100000"/>
              </a:lnSpc>
              <a:spcBef>
                <a:spcPts val="0"/>
              </a:spcBef>
            </a:pPr>
            <a:r>
              <a:rPr lang="en-US" sz="2800" b="1" dirty="0" err="1">
                <a:solidFill>
                  <a:srgbClr val="7030A0"/>
                </a:solidFill>
              </a:rPr>
              <a:t>Nutrini</a:t>
            </a:r>
            <a:r>
              <a:rPr lang="en-US" sz="2800" b="1" dirty="0">
                <a:solidFill>
                  <a:srgbClr val="7030A0"/>
                </a:solidFill>
              </a:rPr>
              <a:t> – </a:t>
            </a:r>
            <a:r>
              <a:rPr lang="ru-RU" sz="2800" b="1" dirty="0">
                <a:solidFill>
                  <a:srgbClr val="7030A0"/>
                </a:solidFill>
              </a:rPr>
              <a:t>линейка смесей для зондового питания</a:t>
            </a:r>
          </a:p>
        </p:txBody>
      </p:sp>
      <p:pic>
        <p:nvPicPr>
          <p:cNvPr id="5" name="Picture 4">
            <a:extLst>
              <a:ext uri="{FF2B5EF4-FFF2-40B4-BE49-F238E27FC236}">
                <a16:creationId xmlns:a16="http://schemas.microsoft.com/office/drawing/2014/main" id="{69337D8C-8FBF-0FD0-9EB1-3F508E66B5CA}"/>
              </a:ext>
            </a:extLst>
          </p:cNvPr>
          <p:cNvPicPr>
            <a:picLocks noChangeAspect="1"/>
          </p:cNvPicPr>
          <p:nvPr/>
        </p:nvPicPr>
        <p:blipFill>
          <a:blip r:embed="rId2"/>
          <a:stretch>
            <a:fillRect/>
          </a:stretch>
        </p:blipFill>
        <p:spPr>
          <a:xfrm>
            <a:off x="-90666" y="1669976"/>
            <a:ext cx="1464520" cy="1346685"/>
          </a:xfrm>
          <a:prstGeom prst="rect">
            <a:avLst/>
          </a:prstGeom>
        </p:spPr>
      </p:pic>
      <p:pic>
        <p:nvPicPr>
          <p:cNvPr id="6" name="Picture 5" descr="A plastic bottle with a purple cap&#10;&#10;Description automatically generated">
            <a:extLst>
              <a:ext uri="{FF2B5EF4-FFF2-40B4-BE49-F238E27FC236}">
                <a16:creationId xmlns:a16="http://schemas.microsoft.com/office/drawing/2014/main" id="{5C0DF3FA-8E4B-8756-E32D-879CF7808031}"/>
              </a:ext>
            </a:extLst>
          </p:cNvPr>
          <p:cNvPicPr>
            <a:picLocks noChangeAspect="1"/>
          </p:cNvPicPr>
          <p:nvPr/>
        </p:nvPicPr>
        <p:blipFill>
          <a:blip r:embed="rId3"/>
          <a:stretch>
            <a:fillRect/>
          </a:stretch>
        </p:blipFill>
        <p:spPr>
          <a:xfrm>
            <a:off x="-90666" y="3016214"/>
            <a:ext cx="1464520" cy="1346685"/>
          </a:xfrm>
          <a:prstGeom prst="rect">
            <a:avLst/>
          </a:prstGeom>
        </p:spPr>
      </p:pic>
      <p:pic>
        <p:nvPicPr>
          <p:cNvPr id="7" name="Picture 6" descr="A plastic bottle with a purple cap&#10;&#10;Description automatically generated">
            <a:extLst>
              <a:ext uri="{FF2B5EF4-FFF2-40B4-BE49-F238E27FC236}">
                <a16:creationId xmlns:a16="http://schemas.microsoft.com/office/drawing/2014/main" id="{ECAA85FC-4370-C245-D6B0-5041F3F1B329}"/>
              </a:ext>
            </a:extLst>
          </p:cNvPr>
          <p:cNvPicPr>
            <a:picLocks noChangeAspect="1"/>
          </p:cNvPicPr>
          <p:nvPr/>
        </p:nvPicPr>
        <p:blipFill>
          <a:blip r:embed="rId4"/>
          <a:stretch>
            <a:fillRect/>
          </a:stretch>
        </p:blipFill>
        <p:spPr>
          <a:xfrm>
            <a:off x="-43742" y="4377416"/>
            <a:ext cx="1464520" cy="1346685"/>
          </a:xfrm>
          <a:prstGeom prst="rect">
            <a:avLst/>
          </a:prstGeom>
        </p:spPr>
      </p:pic>
      <p:graphicFrame>
        <p:nvGraphicFramePr>
          <p:cNvPr id="8" name="Table 7">
            <a:extLst>
              <a:ext uri="{FF2B5EF4-FFF2-40B4-BE49-F238E27FC236}">
                <a16:creationId xmlns:a16="http://schemas.microsoft.com/office/drawing/2014/main" id="{E9B81611-B02D-3E08-901F-4AAAA3852149}"/>
              </a:ext>
            </a:extLst>
          </p:cNvPr>
          <p:cNvGraphicFramePr>
            <a:graphicFrameLocks noGrp="1"/>
          </p:cNvGraphicFramePr>
          <p:nvPr>
            <p:extLst>
              <p:ext uri="{D42A27DB-BD31-4B8C-83A1-F6EECF244321}">
                <p14:modId xmlns:p14="http://schemas.microsoft.com/office/powerpoint/2010/main" val="2229485606"/>
              </p:ext>
            </p:extLst>
          </p:nvPr>
        </p:nvGraphicFramePr>
        <p:xfrm>
          <a:off x="1283676" y="1476273"/>
          <a:ext cx="10908324" cy="3905453"/>
        </p:xfrm>
        <a:graphic>
          <a:graphicData uri="http://schemas.openxmlformats.org/drawingml/2006/table">
            <a:tbl>
              <a:tblPr firstRow="1" firstCol="1" bandRow="1"/>
              <a:tblGrid>
                <a:gridCol w="1834661">
                  <a:extLst>
                    <a:ext uri="{9D8B030D-6E8A-4147-A177-3AD203B41FA5}">
                      <a16:colId xmlns:a16="http://schemas.microsoft.com/office/drawing/2014/main" val="3797163852"/>
                    </a:ext>
                  </a:extLst>
                </a:gridCol>
                <a:gridCol w="1247389">
                  <a:extLst>
                    <a:ext uri="{9D8B030D-6E8A-4147-A177-3AD203B41FA5}">
                      <a16:colId xmlns:a16="http://schemas.microsoft.com/office/drawing/2014/main" val="4161623116"/>
                    </a:ext>
                  </a:extLst>
                </a:gridCol>
                <a:gridCol w="1322800">
                  <a:extLst>
                    <a:ext uri="{9D8B030D-6E8A-4147-A177-3AD203B41FA5}">
                      <a16:colId xmlns:a16="http://schemas.microsoft.com/office/drawing/2014/main" val="316011004"/>
                    </a:ext>
                  </a:extLst>
                </a:gridCol>
                <a:gridCol w="1126543">
                  <a:extLst>
                    <a:ext uri="{9D8B030D-6E8A-4147-A177-3AD203B41FA5}">
                      <a16:colId xmlns:a16="http://schemas.microsoft.com/office/drawing/2014/main" val="2012885762"/>
                    </a:ext>
                  </a:extLst>
                </a:gridCol>
                <a:gridCol w="845260">
                  <a:extLst>
                    <a:ext uri="{9D8B030D-6E8A-4147-A177-3AD203B41FA5}">
                      <a16:colId xmlns:a16="http://schemas.microsoft.com/office/drawing/2014/main" val="2580470116"/>
                    </a:ext>
                  </a:extLst>
                </a:gridCol>
                <a:gridCol w="1470173">
                  <a:extLst>
                    <a:ext uri="{9D8B030D-6E8A-4147-A177-3AD203B41FA5}">
                      <a16:colId xmlns:a16="http://schemas.microsoft.com/office/drawing/2014/main" val="890826003"/>
                    </a:ext>
                  </a:extLst>
                </a:gridCol>
                <a:gridCol w="964290">
                  <a:extLst>
                    <a:ext uri="{9D8B030D-6E8A-4147-A177-3AD203B41FA5}">
                      <a16:colId xmlns:a16="http://schemas.microsoft.com/office/drawing/2014/main" val="3203109770"/>
                    </a:ext>
                  </a:extLst>
                </a:gridCol>
                <a:gridCol w="1048604">
                  <a:extLst>
                    <a:ext uri="{9D8B030D-6E8A-4147-A177-3AD203B41FA5}">
                      <a16:colId xmlns:a16="http://schemas.microsoft.com/office/drawing/2014/main" val="1286048543"/>
                    </a:ext>
                  </a:extLst>
                </a:gridCol>
                <a:gridCol w="1048604">
                  <a:extLst>
                    <a:ext uri="{9D8B030D-6E8A-4147-A177-3AD203B41FA5}">
                      <a16:colId xmlns:a16="http://schemas.microsoft.com/office/drawing/2014/main" val="2639632579"/>
                    </a:ext>
                  </a:extLst>
                </a:gridCol>
              </a:tblGrid>
              <a:tr h="800375">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lnSpc>
                          <a:spcPct val="107000"/>
                        </a:lnSpc>
                        <a:spcAft>
                          <a:spcPts val="800"/>
                        </a:spcAft>
                      </a:pPr>
                      <a:r>
                        <a:rPr lang="ru-RU" sz="1500" dirty="0">
                          <a:effectLst/>
                        </a:rPr>
                        <a:t>Тип смеси</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lnL w="12700" cmpd="sng">
                      <a:solidFill>
                        <a:srgbClr val="723AD5"/>
                      </a:solidFill>
                    </a:lnL>
                    <a:lnR>
                      <a:noFill/>
                    </a:lnR>
                    <a:lnT w="12700" cmpd="sng">
                      <a:solidFill>
                        <a:srgbClr val="723AD5"/>
                      </a:solidFill>
                    </a:lnT>
                    <a:lnB w="12700" cmpd="sng">
                      <a:solidFill>
                        <a:srgbClr val="723AD5"/>
                      </a:solidFill>
                    </a:lnB>
                    <a:lnTlToBr w="12700" cmpd="sng">
                      <a:noFill/>
                      <a:prstDash val="solid"/>
                    </a:lnTlToBr>
                    <a:lnBlToTr w="12700" cmpd="sng">
                      <a:noFill/>
                      <a:prstDash val="solid"/>
                    </a:lnBlToTr>
                    <a:solidFill>
                      <a:srgbClr val="723AD5"/>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lnSpc>
                          <a:spcPct val="107000"/>
                        </a:lnSpc>
                        <a:spcAft>
                          <a:spcPts val="800"/>
                        </a:spcAft>
                      </a:pPr>
                      <a:r>
                        <a:rPr lang="ru-RU" sz="1500" dirty="0">
                          <a:effectLst/>
                        </a:rPr>
                        <a:t>Продукт</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lnL>
                      <a:noFill/>
                    </a:lnL>
                    <a:lnR>
                      <a:noFill/>
                    </a:lnR>
                    <a:lnT w="12700" cmpd="sng">
                      <a:solidFill>
                        <a:srgbClr val="723AD5"/>
                      </a:solidFill>
                    </a:lnT>
                    <a:lnB w="12700" cmpd="sng">
                      <a:solidFill>
                        <a:srgbClr val="723AD5"/>
                      </a:solidFill>
                    </a:lnB>
                    <a:lnTlToBr w="12700" cmpd="sng">
                      <a:noFill/>
                      <a:prstDash val="solid"/>
                    </a:lnTlToBr>
                    <a:lnBlToTr w="12700" cmpd="sng">
                      <a:noFill/>
                      <a:prstDash val="solid"/>
                    </a:lnBlToTr>
                    <a:solidFill>
                      <a:srgbClr val="723AD5"/>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lnSpc>
                          <a:spcPct val="107000"/>
                        </a:lnSpc>
                        <a:spcAft>
                          <a:spcPts val="800"/>
                        </a:spcAft>
                      </a:pPr>
                      <a:r>
                        <a:rPr lang="ru-RU" sz="1500" dirty="0">
                          <a:effectLst/>
                        </a:rPr>
                        <a:t>Возраст применения</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lnL>
                      <a:noFill/>
                    </a:lnL>
                    <a:lnR>
                      <a:noFill/>
                    </a:lnR>
                    <a:lnT w="12700" cmpd="sng">
                      <a:solidFill>
                        <a:srgbClr val="723AD5"/>
                      </a:solidFill>
                    </a:lnT>
                    <a:lnB w="12700" cmpd="sng">
                      <a:solidFill>
                        <a:srgbClr val="723AD5"/>
                      </a:solidFill>
                    </a:lnB>
                    <a:lnTlToBr w="12700" cmpd="sng">
                      <a:noFill/>
                      <a:prstDash val="solid"/>
                    </a:lnTlToBr>
                    <a:lnBlToTr w="12700" cmpd="sng">
                      <a:noFill/>
                      <a:prstDash val="solid"/>
                    </a:lnBlToTr>
                    <a:solidFill>
                      <a:srgbClr val="723AD5"/>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lnSpc>
                          <a:spcPct val="107000"/>
                        </a:lnSpc>
                        <a:spcAft>
                          <a:spcPts val="800"/>
                        </a:spcAft>
                      </a:pPr>
                      <a:r>
                        <a:rPr lang="ru-RU" sz="1500" dirty="0">
                          <a:effectLst/>
                        </a:rPr>
                        <a:t>Энергия, ккал/100 мл</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lnL>
                      <a:noFill/>
                    </a:lnL>
                    <a:lnR>
                      <a:noFill/>
                    </a:lnR>
                    <a:lnT w="12700" cmpd="sng">
                      <a:solidFill>
                        <a:srgbClr val="723AD5"/>
                      </a:solidFill>
                    </a:lnT>
                    <a:lnB w="12700" cmpd="sng">
                      <a:solidFill>
                        <a:srgbClr val="723AD5"/>
                      </a:solidFill>
                    </a:lnB>
                    <a:lnTlToBr w="12700" cmpd="sng">
                      <a:noFill/>
                      <a:prstDash val="solid"/>
                    </a:lnTlToBr>
                    <a:lnBlToTr w="12700" cmpd="sng">
                      <a:noFill/>
                      <a:prstDash val="solid"/>
                    </a:lnBlToTr>
                    <a:solidFill>
                      <a:srgbClr val="723AD5"/>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lnSpc>
                          <a:spcPct val="107000"/>
                        </a:lnSpc>
                        <a:spcAft>
                          <a:spcPts val="800"/>
                        </a:spcAft>
                      </a:pPr>
                      <a:r>
                        <a:rPr lang="ru-RU" sz="1500" dirty="0">
                          <a:effectLst/>
                        </a:rPr>
                        <a:t>Белок, г/100 мл</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lnL>
                      <a:noFill/>
                    </a:lnL>
                    <a:lnR>
                      <a:noFill/>
                    </a:lnR>
                    <a:lnT w="12700" cmpd="sng">
                      <a:solidFill>
                        <a:srgbClr val="723AD5"/>
                      </a:solidFill>
                    </a:lnT>
                    <a:lnB w="12700" cmpd="sng">
                      <a:solidFill>
                        <a:srgbClr val="723AD5"/>
                      </a:solidFill>
                    </a:lnB>
                    <a:lnTlToBr w="12700" cmpd="sng">
                      <a:noFill/>
                      <a:prstDash val="solid"/>
                    </a:lnTlToBr>
                    <a:lnBlToTr w="12700" cmpd="sng">
                      <a:noFill/>
                      <a:prstDash val="solid"/>
                    </a:lnBlToTr>
                    <a:solidFill>
                      <a:srgbClr val="723AD5"/>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lnSpc>
                          <a:spcPct val="107000"/>
                        </a:lnSpc>
                        <a:spcAft>
                          <a:spcPts val="800"/>
                        </a:spcAft>
                      </a:pPr>
                      <a:r>
                        <a:rPr lang="ru-RU" sz="1500" dirty="0">
                          <a:effectLst/>
                        </a:rPr>
                        <a:t>Тип белка</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lnL>
                      <a:noFill/>
                    </a:lnL>
                    <a:lnR>
                      <a:noFill/>
                    </a:lnR>
                    <a:lnT w="12700" cmpd="sng">
                      <a:solidFill>
                        <a:srgbClr val="723AD5"/>
                      </a:solidFill>
                    </a:lnT>
                    <a:lnB w="12700" cmpd="sng">
                      <a:solidFill>
                        <a:srgbClr val="723AD5"/>
                      </a:solidFill>
                    </a:lnB>
                    <a:lnTlToBr w="12700" cmpd="sng">
                      <a:noFill/>
                      <a:prstDash val="solid"/>
                    </a:lnTlToBr>
                    <a:lnBlToTr w="12700" cmpd="sng">
                      <a:noFill/>
                      <a:prstDash val="solid"/>
                    </a:lnBlToTr>
                    <a:solidFill>
                      <a:srgbClr val="723AD5"/>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lnSpc>
                          <a:spcPct val="107000"/>
                        </a:lnSpc>
                        <a:spcAft>
                          <a:spcPts val="800"/>
                        </a:spcAft>
                      </a:pPr>
                      <a:r>
                        <a:rPr lang="ru-RU" sz="1500" dirty="0">
                          <a:effectLst/>
                        </a:rPr>
                        <a:t>Жиры, г/100 мл</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lnL>
                      <a:noFill/>
                    </a:lnL>
                    <a:lnR>
                      <a:noFill/>
                    </a:lnR>
                    <a:lnT w="12700" cmpd="sng">
                      <a:solidFill>
                        <a:srgbClr val="723AD5"/>
                      </a:solidFill>
                    </a:lnT>
                    <a:lnB w="12700" cmpd="sng">
                      <a:solidFill>
                        <a:srgbClr val="723AD5"/>
                      </a:solidFill>
                    </a:lnB>
                    <a:lnTlToBr w="12700" cmpd="sng">
                      <a:noFill/>
                      <a:prstDash val="solid"/>
                    </a:lnTlToBr>
                    <a:lnBlToTr w="12700" cmpd="sng">
                      <a:noFill/>
                      <a:prstDash val="solid"/>
                    </a:lnBlToTr>
                    <a:solidFill>
                      <a:srgbClr val="723AD5"/>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lnSpc>
                          <a:spcPct val="107000"/>
                        </a:lnSpc>
                        <a:spcAft>
                          <a:spcPts val="800"/>
                        </a:spcAft>
                      </a:pPr>
                      <a:r>
                        <a:rPr lang="ru-RU" sz="1500" dirty="0">
                          <a:effectLst/>
                        </a:rPr>
                        <a:t>Углеводы, г/100 мл</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lnL>
                      <a:noFill/>
                    </a:lnL>
                    <a:lnR>
                      <a:noFill/>
                    </a:lnR>
                    <a:lnT w="12700" cmpd="sng">
                      <a:solidFill>
                        <a:srgbClr val="723AD5"/>
                      </a:solidFill>
                    </a:lnT>
                    <a:lnB w="12700" cmpd="sng">
                      <a:solidFill>
                        <a:srgbClr val="723AD5"/>
                      </a:solidFill>
                    </a:lnB>
                    <a:lnTlToBr w="12700" cmpd="sng">
                      <a:noFill/>
                      <a:prstDash val="solid"/>
                    </a:lnTlToBr>
                    <a:lnBlToTr w="12700" cmpd="sng">
                      <a:noFill/>
                      <a:prstDash val="solid"/>
                    </a:lnBlToTr>
                    <a:solidFill>
                      <a:srgbClr val="723AD5"/>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lnSpc>
                          <a:spcPct val="107000"/>
                        </a:lnSpc>
                        <a:spcAft>
                          <a:spcPts val="800"/>
                        </a:spcAft>
                      </a:pPr>
                      <a:r>
                        <a:rPr lang="ru-RU" sz="1500" dirty="0">
                          <a:effectLst/>
                        </a:rPr>
                        <a:t>Пищевые волокна, г/100 мл</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lnL>
                      <a:noFill/>
                    </a:lnL>
                    <a:lnR w="12700" cmpd="sng">
                      <a:solidFill>
                        <a:srgbClr val="723AD5"/>
                      </a:solidFill>
                    </a:lnR>
                    <a:lnT w="12700" cmpd="sng">
                      <a:solidFill>
                        <a:srgbClr val="723AD5"/>
                      </a:solidFill>
                    </a:lnT>
                    <a:lnB w="12700" cmpd="sng">
                      <a:solidFill>
                        <a:srgbClr val="723AD5"/>
                      </a:solidFill>
                    </a:lnB>
                    <a:lnTlToBr w="12700" cmpd="sng">
                      <a:noFill/>
                      <a:prstDash val="solid"/>
                    </a:lnTlToBr>
                    <a:lnBlToTr w="12700" cmpd="sng">
                      <a:noFill/>
                      <a:prstDash val="solid"/>
                    </a:lnBlToTr>
                    <a:solidFill>
                      <a:srgbClr val="723AD5"/>
                    </a:solidFill>
                  </a:tcPr>
                </a:tc>
                <a:extLst>
                  <a:ext uri="{0D108BD9-81ED-4DB2-BD59-A6C34878D82A}">
                    <a16:rowId xmlns:a16="http://schemas.microsoft.com/office/drawing/2014/main" val="2664201434"/>
                  </a:ext>
                </a:extLst>
              </a:tr>
              <a:tr h="953740">
                <a:tc>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algn="l">
                        <a:lnSpc>
                          <a:spcPct val="107000"/>
                        </a:lnSpc>
                        <a:spcAft>
                          <a:spcPts val="800"/>
                        </a:spcAft>
                      </a:pPr>
                      <a:endParaRPr lang="en-US" sz="1500" dirty="0">
                        <a:effectLst/>
                      </a:endParaRPr>
                    </a:p>
                    <a:p>
                      <a:pPr algn="l">
                        <a:lnSpc>
                          <a:spcPct val="107000"/>
                        </a:lnSpc>
                        <a:spcAft>
                          <a:spcPts val="800"/>
                        </a:spcAft>
                      </a:pPr>
                      <a:r>
                        <a:rPr lang="ru-RU" sz="1500" dirty="0">
                          <a:effectLst/>
                        </a:rPr>
                        <a:t>Полимерная изокалорийная </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lnL w="12700" cmpd="sng">
                      <a:solidFill>
                        <a:srgbClr val="723AD5"/>
                      </a:solidFill>
                    </a:lnL>
                    <a:lnR>
                      <a:noFill/>
                    </a:lnR>
                    <a:lnT w="12700" cmpd="sng">
                      <a:solidFill>
                        <a:srgbClr val="723AD5"/>
                      </a:solidFill>
                    </a:lnT>
                    <a:lnB w="12700" cmpd="sng">
                      <a:solidFill>
                        <a:srgbClr val="723AD5"/>
                      </a:solidFill>
                    </a:lnB>
                    <a:lnTlToBr w="12700" cmpd="sng">
                      <a:noFill/>
                      <a:prstDash val="solid"/>
                    </a:lnTlToBr>
                    <a:lnBlToTr w="12700" cmpd="sng">
                      <a:noFill/>
                      <a:prstDash val="solid"/>
                    </a:lnBlToTr>
                    <a:solidFill>
                      <a:srgbClr val="723AD5">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lnSpc>
                          <a:spcPct val="107000"/>
                        </a:lnSpc>
                        <a:spcAft>
                          <a:spcPts val="800"/>
                        </a:spcAft>
                      </a:pPr>
                      <a:r>
                        <a:rPr lang="ru-RU" sz="1500" dirty="0" err="1">
                          <a:effectLst/>
                        </a:rPr>
                        <a:t>Нутрини</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lnL>
                      <a:noFill/>
                    </a:lnL>
                    <a:lnR>
                      <a:noFill/>
                    </a:lnR>
                    <a:lnT w="12700" cmpd="sng">
                      <a:solidFill>
                        <a:srgbClr val="723AD5"/>
                      </a:solidFill>
                    </a:lnT>
                    <a:lnB w="12700" cmpd="sng">
                      <a:solidFill>
                        <a:srgbClr val="723AD5"/>
                      </a:solidFill>
                    </a:lnB>
                    <a:lnTlToBr w="12700" cmpd="sng">
                      <a:noFill/>
                      <a:prstDash val="solid"/>
                    </a:lnTlToBr>
                    <a:lnBlToTr w="12700" cmpd="sng">
                      <a:noFill/>
                      <a:prstDash val="solid"/>
                    </a:lnBlToTr>
                    <a:solidFill>
                      <a:srgbClr val="723AD5">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lnSpc>
                          <a:spcPct val="107000"/>
                        </a:lnSpc>
                        <a:spcAft>
                          <a:spcPts val="800"/>
                        </a:spcAft>
                      </a:pPr>
                      <a:r>
                        <a:rPr lang="ru-RU" sz="1500">
                          <a:effectLst/>
                        </a:rPr>
                        <a:t>С 1 года</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lnL>
                      <a:noFill/>
                    </a:lnL>
                    <a:lnR>
                      <a:noFill/>
                    </a:lnR>
                    <a:lnT w="12700" cmpd="sng">
                      <a:solidFill>
                        <a:srgbClr val="723AD5"/>
                      </a:solidFill>
                    </a:lnT>
                    <a:lnB w="12700" cmpd="sng">
                      <a:solidFill>
                        <a:srgbClr val="723AD5"/>
                      </a:solidFill>
                    </a:lnB>
                    <a:lnTlToBr w="12700" cmpd="sng">
                      <a:noFill/>
                      <a:prstDash val="solid"/>
                    </a:lnTlToBr>
                    <a:lnBlToTr w="12700" cmpd="sng">
                      <a:noFill/>
                      <a:prstDash val="solid"/>
                    </a:lnBlToTr>
                    <a:solidFill>
                      <a:srgbClr val="723AD5">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lnSpc>
                          <a:spcPct val="107000"/>
                        </a:lnSpc>
                        <a:spcAft>
                          <a:spcPts val="800"/>
                        </a:spcAft>
                      </a:pPr>
                      <a:r>
                        <a:rPr lang="ru-RU" sz="1500">
                          <a:effectLst/>
                        </a:rPr>
                        <a:t>100</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lnL>
                      <a:noFill/>
                    </a:lnL>
                    <a:lnR>
                      <a:noFill/>
                    </a:lnR>
                    <a:lnT w="12700" cmpd="sng">
                      <a:solidFill>
                        <a:srgbClr val="723AD5"/>
                      </a:solidFill>
                    </a:lnT>
                    <a:lnB w="12700" cmpd="sng">
                      <a:solidFill>
                        <a:srgbClr val="723AD5"/>
                      </a:solidFill>
                    </a:lnB>
                    <a:lnTlToBr w="12700" cmpd="sng">
                      <a:noFill/>
                      <a:prstDash val="solid"/>
                    </a:lnTlToBr>
                    <a:lnBlToTr w="12700" cmpd="sng">
                      <a:noFill/>
                      <a:prstDash val="solid"/>
                    </a:lnBlToTr>
                    <a:solidFill>
                      <a:srgbClr val="723AD5">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lnSpc>
                          <a:spcPct val="107000"/>
                        </a:lnSpc>
                        <a:spcAft>
                          <a:spcPts val="800"/>
                        </a:spcAft>
                      </a:pPr>
                      <a:r>
                        <a:rPr lang="ru-RU" sz="1500">
                          <a:effectLst/>
                        </a:rPr>
                        <a:t>2,5</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lnL>
                      <a:noFill/>
                    </a:lnL>
                    <a:lnR>
                      <a:noFill/>
                    </a:lnR>
                    <a:lnT w="12700" cmpd="sng">
                      <a:solidFill>
                        <a:srgbClr val="723AD5"/>
                      </a:solidFill>
                    </a:lnT>
                    <a:lnB w="12700" cmpd="sng">
                      <a:solidFill>
                        <a:srgbClr val="723AD5"/>
                      </a:solidFill>
                    </a:lnB>
                    <a:lnTlToBr w="12700" cmpd="sng">
                      <a:noFill/>
                      <a:prstDash val="solid"/>
                    </a:lnTlToBr>
                    <a:lnBlToTr w="12700" cmpd="sng">
                      <a:noFill/>
                      <a:prstDash val="solid"/>
                    </a:lnBlToTr>
                    <a:solidFill>
                      <a:srgbClr val="723AD5">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lnSpc>
                          <a:spcPct val="107000"/>
                        </a:lnSpc>
                        <a:spcAft>
                          <a:spcPts val="800"/>
                        </a:spcAft>
                      </a:pPr>
                      <a:r>
                        <a:rPr lang="ru-RU" sz="1500">
                          <a:effectLst/>
                        </a:rPr>
                        <a:t>Цельный белок</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lnL>
                      <a:noFill/>
                    </a:lnL>
                    <a:lnR>
                      <a:noFill/>
                    </a:lnR>
                    <a:lnT w="12700" cmpd="sng">
                      <a:solidFill>
                        <a:srgbClr val="723AD5"/>
                      </a:solidFill>
                    </a:lnT>
                    <a:lnB w="12700" cmpd="sng">
                      <a:solidFill>
                        <a:srgbClr val="723AD5"/>
                      </a:solidFill>
                    </a:lnB>
                    <a:lnTlToBr w="12700" cmpd="sng">
                      <a:noFill/>
                      <a:prstDash val="solid"/>
                    </a:lnTlToBr>
                    <a:lnBlToTr w="12700" cmpd="sng">
                      <a:noFill/>
                      <a:prstDash val="solid"/>
                    </a:lnBlToTr>
                    <a:solidFill>
                      <a:srgbClr val="723AD5">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07000"/>
                        </a:lnSpc>
                        <a:spcAft>
                          <a:spcPts val="800"/>
                        </a:spcAft>
                      </a:pPr>
                      <a:r>
                        <a:rPr lang="ru-RU" sz="1500">
                          <a:effectLst/>
                        </a:rPr>
                        <a:t>4,4</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lnL>
                      <a:noFill/>
                    </a:lnL>
                    <a:lnR>
                      <a:noFill/>
                    </a:lnR>
                    <a:lnT w="12700" cmpd="sng">
                      <a:solidFill>
                        <a:srgbClr val="723AD5"/>
                      </a:solidFill>
                    </a:lnT>
                    <a:lnB w="12700" cmpd="sng">
                      <a:solidFill>
                        <a:srgbClr val="723AD5"/>
                      </a:solidFill>
                    </a:lnB>
                    <a:lnTlToBr w="12700" cmpd="sng">
                      <a:noFill/>
                      <a:prstDash val="solid"/>
                    </a:lnTlToBr>
                    <a:lnBlToTr w="12700" cmpd="sng">
                      <a:noFill/>
                      <a:prstDash val="solid"/>
                    </a:lnBlToTr>
                    <a:solidFill>
                      <a:srgbClr val="723AD5">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07000"/>
                        </a:lnSpc>
                        <a:spcAft>
                          <a:spcPts val="800"/>
                        </a:spcAft>
                      </a:pPr>
                      <a:r>
                        <a:rPr lang="ru-RU" sz="1500">
                          <a:effectLst/>
                        </a:rPr>
                        <a:t>12,5</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lnL>
                      <a:noFill/>
                    </a:lnL>
                    <a:lnR>
                      <a:noFill/>
                    </a:lnR>
                    <a:lnT w="12700" cmpd="sng">
                      <a:solidFill>
                        <a:srgbClr val="723AD5"/>
                      </a:solidFill>
                    </a:lnT>
                    <a:lnB w="12700" cmpd="sng">
                      <a:solidFill>
                        <a:srgbClr val="723AD5"/>
                      </a:solidFill>
                    </a:lnB>
                    <a:lnTlToBr w="12700" cmpd="sng">
                      <a:noFill/>
                      <a:prstDash val="solid"/>
                    </a:lnTlToBr>
                    <a:lnBlToTr w="12700" cmpd="sng">
                      <a:noFill/>
                      <a:prstDash val="solid"/>
                    </a:lnBlToTr>
                    <a:solidFill>
                      <a:srgbClr val="723AD5">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07000"/>
                        </a:lnSpc>
                        <a:spcAft>
                          <a:spcPts val="800"/>
                        </a:spcAft>
                      </a:pPr>
                      <a:r>
                        <a:rPr lang="ru-RU" sz="1500" dirty="0">
                          <a:effectLst/>
                        </a:rPr>
                        <a:t>-</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lnL>
                      <a:noFill/>
                    </a:lnL>
                    <a:lnR w="12700" cmpd="sng">
                      <a:solidFill>
                        <a:srgbClr val="723AD5"/>
                      </a:solidFill>
                    </a:lnR>
                    <a:lnT w="12700" cmpd="sng">
                      <a:solidFill>
                        <a:srgbClr val="723AD5"/>
                      </a:solidFill>
                    </a:lnT>
                    <a:lnB w="12700" cmpd="sng">
                      <a:solidFill>
                        <a:srgbClr val="723AD5"/>
                      </a:solidFill>
                    </a:lnB>
                    <a:lnTlToBr w="12700" cmpd="sng">
                      <a:noFill/>
                      <a:prstDash val="solid"/>
                    </a:lnTlToBr>
                    <a:lnBlToTr w="12700" cmpd="sng">
                      <a:noFill/>
                      <a:prstDash val="solid"/>
                    </a:lnBlToTr>
                    <a:solidFill>
                      <a:srgbClr val="723AD5">
                        <a:tint val="20000"/>
                      </a:srgbClr>
                    </a:solidFill>
                  </a:tcPr>
                </a:tc>
                <a:extLst>
                  <a:ext uri="{0D108BD9-81ED-4DB2-BD59-A6C34878D82A}">
                    <a16:rowId xmlns:a16="http://schemas.microsoft.com/office/drawing/2014/main" val="1969292060"/>
                  </a:ext>
                </a:extLst>
              </a:tr>
              <a:tr h="1071161">
                <a:tc>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algn="l">
                        <a:lnSpc>
                          <a:spcPct val="107000"/>
                        </a:lnSpc>
                        <a:spcAft>
                          <a:spcPts val="800"/>
                        </a:spcAft>
                      </a:pPr>
                      <a:r>
                        <a:rPr lang="ru-RU" sz="1500" dirty="0">
                          <a:effectLst/>
                        </a:rPr>
                        <a:t>Полимерная изокалорийная с </a:t>
                      </a:r>
                      <a:r>
                        <a:rPr lang="ru-RU" sz="1500">
                          <a:effectLst/>
                        </a:rPr>
                        <a:t>пищевыми волокнами</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lnL w="12700" cmpd="sng">
                      <a:solidFill>
                        <a:srgbClr val="723AD5"/>
                      </a:solidFill>
                    </a:lnL>
                    <a:lnR>
                      <a:noFill/>
                    </a:lnR>
                    <a:lnT w="12700" cmpd="sng">
                      <a:solidFill>
                        <a:srgbClr val="723AD5"/>
                      </a:solidFill>
                    </a:lnT>
                    <a:lnB w="12700" cmpd="sng">
                      <a:solidFill>
                        <a:srgbClr val="723AD5"/>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lnSpc>
                          <a:spcPct val="107000"/>
                        </a:lnSpc>
                        <a:spcAft>
                          <a:spcPts val="800"/>
                        </a:spcAft>
                      </a:pPr>
                      <a:r>
                        <a:rPr lang="ru-RU" sz="1500">
                          <a:effectLst/>
                        </a:rPr>
                        <a:t>Нутрини с пищевыми волокнами</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lnL>
                      <a:noFill/>
                    </a:lnL>
                    <a:lnR>
                      <a:noFill/>
                    </a:lnR>
                    <a:lnT w="12700" cmpd="sng">
                      <a:solidFill>
                        <a:srgbClr val="723AD5"/>
                      </a:solidFill>
                    </a:lnT>
                    <a:lnB w="12700" cmpd="sng">
                      <a:solidFill>
                        <a:srgbClr val="723AD5"/>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lnSpc>
                          <a:spcPct val="107000"/>
                        </a:lnSpc>
                        <a:spcAft>
                          <a:spcPts val="800"/>
                        </a:spcAft>
                      </a:pPr>
                      <a:r>
                        <a:rPr lang="ru-RU" sz="1500" dirty="0">
                          <a:effectLst/>
                        </a:rPr>
                        <a:t>С 1 года</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lnL>
                      <a:noFill/>
                    </a:lnL>
                    <a:lnR>
                      <a:noFill/>
                    </a:lnR>
                    <a:lnT w="12700" cmpd="sng">
                      <a:solidFill>
                        <a:srgbClr val="723AD5"/>
                      </a:solidFill>
                    </a:lnT>
                    <a:lnB w="12700" cmpd="sng">
                      <a:solidFill>
                        <a:srgbClr val="723AD5"/>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lnSpc>
                          <a:spcPct val="107000"/>
                        </a:lnSpc>
                        <a:spcAft>
                          <a:spcPts val="800"/>
                        </a:spcAft>
                      </a:pPr>
                      <a:r>
                        <a:rPr lang="ru-RU" sz="1500">
                          <a:effectLst/>
                        </a:rPr>
                        <a:t>101</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lnL>
                      <a:noFill/>
                    </a:lnL>
                    <a:lnR>
                      <a:noFill/>
                    </a:lnR>
                    <a:lnT w="12700" cmpd="sng">
                      <a:solidFill>
                        <a:srgbClr val="723AD5"/>
                      </a:solidFill>
                    </a:lnT>
                    <a:lnB w="12700" cmpd="sng">
                      <a:solidFill>
                        <a:srgbClr val="723AD5"/>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lnSpc>
                          <a:spcPct val="107000"/>
                        </a:lnSpc>
                        <a:spcAft>
                          <a:spcPts val="800"/>
                        </a:spcAft>
                      </a:pPr>
                      <a:r>
                        <a:rPr lang="ru-RU" sz="1500" dirty="0">
                          <a:effectLst/>
                        </a:rPr>
                        <a:t>2,5</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lnL>
                      <a:noFill/>
                    </a:lnL>
                    <a:lnR>
                      <a:noFill/>
                    </a:lnR>
                    <a:lnT w="12700" cmpd="sng">
                      <a:solidFill>
                        <a:srgbClr val="723AD5"/>
                      </a:solidFill>
                    </a:lnT>
                    <a:lnB w="12700" cmpd="sng">
                      <a:solidFill>
                        <a:srgbClr val="723AD5"/>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lnSpc>
                          <a:spcPct val="107000"/>
                        </a:lnSpc>
                        <a:spcAft>
                          <a:spcPts val="800"/>
                        </a:spcAft>
                      </a:pPr>
                      <a:r>
                        <a:rPr lang="ru-RU" sz="1500" dirty="0">
                          <a:effectLst/>
                        </a:rPr>
                        <a:t>Цельный белок</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lnL>
                      <a:noFill/>
                    </a:lnL>
                    <a:lnR>
                      <a:noFill/>
                    </a:lnR>
                    <a:lnT w="12700" cmpd="sng">
                      <a:solidFill>
                        <a:srgbClr val="723AD5"/>
                      </a:solidFill>
                    </a:lnT>
                    <a:lnB w="12700" cmpd="sng">
                      <a:solidFill>
                        <a:srgbClr val="723AD5"/>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07000"/>
                        </a:lnSpc>
                        <a:spcAft>
                          <a:spcPts val="800"/>
                        </a:spcAft>
                      </a:pPr>
                      <a:r>
                        <a:rPr lang="ru-RU" sz="1500">
                          <a:effectLst/>
                        </a:rPr>
                        <a:t>4,4</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lnL>
                      <a:noFill/>
                    </a:lnL>
                    <a:lnR>
                      <a:noFill/>
                    </a:lnR>
                    <a:lnT w="12700" cmpd="sng">
                      <a:solidFill>
                        <a:srgbClr val="723AD5"/>
                      </a:solidFill>
                    </a:lnT>
                    <a:lnB w="12700" cmpd="sng">
                      <a:solidFill>
                        <a:srgbClr val="723AD5"/>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07000"/>
                        </a:lnSpc>
                        <a:spcAft>
                          <a:spcPts val="800"/>
                        </a:spcAft>
                      </a:pPr>
                      <a:r>
                        <a:rPr lang="ru-RU" sz="1500">
                          <a:effectLst/>
                        </a:rPr>
                        <a:t>12,5</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lnL>
                      <a:noFill/>
                    </a:lnL>
                    <a:lnR>
                      <a:noFill/>
                    </a:lnR>
                    <a:lnT w="12700" cmpd="sng">
                      <a:solidFill>
                        <a:srgbClr val="723AD5"/>
                      </a:solidFill>
                    </a:lnT>
                    <a:lnB w="12700" cmpd="sng">
                      <a:solidFill>
                        <a:srgbClr val="723AD5"/>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lnSpc>
                          <a:spcPct val="107000"/>
                        </a:lnSpc>
                        <a:spcAft>
                          <a:spcPts val="800"/>
                        </a:spcAft>
                      </a:pPr>
                      <a:r>
                        <a:rPr lang="ru-RU" sz="1500">
                          <a:effectLst/>
                        </a:rPr>
                        <a:t>0,8 (</a:t>
                      </a:r>
                      <a:r>
                        <a:rPr lang="en-US" sz="1500">
                          <a:effectLst/>
                        </a:rPr>
                        <a:t>MF6)</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lnL>
                      <a:noFill/>
                    </a:lnL>
                    <a:lnR w="12700" cmpd="sng">
                      <a:solidFill>
                        <a:srgbClr val="723AD5"/>
                      </a:solidFill>
                    </a:lnR>
                    <a:lnT w="12700" cmpd="sng">
                      <a:solidFill>
                        <a:srgbClr val="723AD5"/>
                      </a:solidFill>
                    </a:lnT>
                    <a:lnB w="12700" cmpd="sng">
                      <a:solidFill>
                        <a:srgbClr val="723AD5"/>
                      </a:solid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151627238"/>
                  </a:ext>
                </a:extLst>
              </a:tr>
              <a:tr h="1080177">
                <a:tc>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algn="l">
                        <a:lnSpc>
                          <a:spcPct val="107000"/>
                        </a:lnSpc>
                        <a:spcAft>
                          <a:spcPts val="800"/>
                        </a:spcAft>
                      </a:pPr>
                      <a:endParaRPr lang="en-US" sz="1500" dirty="0">
                        <a:effectLst/>
                      </a:endParaRPr>
                    </a:p>
                    <a:p>
                      <a:pPr algn="l">
                        <a:lnSpc>
                          <a:spcPct val="107000"/>
                        </a:lnSpc>
                        <a:spcAft>
                          <a:spcPts val="800"/>
                        </a:spcAft>
                      </a:pPr>
                      <a:r>
                        <a:rPr lang="ru-RU" sz="1500" dirty="0">
                          <a:effectLst/>
                        </a:rPr>
                        <a:t>Полимерная гиперкалорийная</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lnL w="12700" cmpd="sng">
                      <a:solidFill>
                        <a:srgbClr val="723AD5"/>
                      </a:solidFill>
                    </a:lnL>
                    <a:lnR>
                      <a:noFill/>
                    </a:lnR>
                    <a:lnT w="12700" cmpd="sng">
                      <a:solidFill>
                        <a:srgbClr val="723AD5"/>
                      </a:solidFill>
                    </a:lnT>
                    <a:lnB w="12700" cmpd="sng">
                      <a:solidFill>
                        <a:srgbClr val="723AD5"/>
                      </a:solidFill>
                    </a:lnB>
                    <a:lnTlToBr w="12700" cmpd="sng">
                      <a:noFill/>
                      <a:prstDash val="solid"/>
                    </a:lnTlToBr>
                    <a:lnBlToTr w="12700" cmpd="sng">
                      <a:noFill/>
                      <a:prstDash val="solid"/>
                    </a:lnBlToTr>
                    <a:solidFill>
                      <a:srgbClr val="723AD5">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lnSpc>
                          <a:spcPct val="107000"/>
                        </a:lnSpc>
                        <a:spcAft>
                          <a:spcPts val="800"/>
                        </a:spcAft>
                      </a:pPr>
                      <a:r>
                        <a:rPr lang="ru-RU" sz="1500">
                          <a:effectLst/>
                        </a:rPr>
                        <a:t>Нутрини Энергия</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lnL>
                      <a:noFill/>
                    </a:lnL>
                    <a:lnR>
                      <a:noFill/>
                    </a:lnR>
                    <a:lnT w="12700" cmpd="sng">
                      <a:solidFill>
                        <a:srgbClr val="723AD5"/>
                      </a:solidFill>
                    </a:lnT>
                    <a:lnB w="12700" cmpd="sng">
                      <a:solidFill>
                        <a:srgbClr val="723AD5"/>
                      </a:solidFill>
                    </a:lnB>
                    <a:lnTlToBr w="12700" cmpd="sng">
                      <a:noFill/>
                      <a:prstDash val="solid"/>
                    </a:lnTlToBr>
                    <a:lnBlToTr w="12700" cmpd="sng">
                      <a:noFill/>
                      <a:prstDash val="solid"/>
                    </a:lnBlToTr>
                    <a:solidFill>
                      <a:srgbClr val="723AD5">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lnSpc>
                          <a:spcPct val="107000"/>
                        </a:lnSpc>
                        <a:spcAft>
                          <a:spcPts val="800"/>
                        </a:spcAft>
                      </a:pPr>
                      <a:r>
                        <a:rPr lang="ru-RU" sz="1500">
                          <a:effectLst/>
                        </a:rPr>
                        <a:t>С 1 года</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lnL>
                      <a:noFill/>
                    </a:lnL>
                    <a:lnR>
                      <a:noFill/>
                    </a:lnR>
                    <a:lnT w="12700" cmpd="sng">
                      <a:solidFill>
                        <a:srgbClr val="723AD5"/>
                      </a:solidFill>
                    </a:lnT>
                    <a:lnB w="12700" cmpd="sng">
                      <a:solidFill>
                        <a:srgbClr val="723AD5"/>
                      </a:solidFill>
                    </a:lnB>
                    <a:lnTlToBr w="12700" cmpd="sng">
                      <a:noFill/>
                      <a:prstDash val="solid"/>
                    </a:lnTlToBr>
                    <a:lnBlToTr w="12700" cmpd="sng">
                      <a:noFill/>
                      <a:prstDash val="solid"/>
                    </a:lnBlToTr>
                    <a:solidFill>
                      <a:srgbClr val="723AD5">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lnSpc>
                          <a:spcPct val="107000"/>
                        </a:lnSpc>
                        <a:spcAft>
                          <a:spcPts val="800"/>
                        </a:spcAft>
                      </a:pPr>
                      <a:r>
                        <a:rPr lang="ru-RU" sz="1500" dirty="0">
                          <a:effectLst/>
                        </a:rPr>
                        <a:t>150</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lnL>
                      <a:noFill/>
                    </a:lnL>
                    <a:lnR>
                      <a:noFill/>
                    </a:lnR>
                    <a:lnT w="12700" cmpd="sng">
                      <a:solidFill>
                        <a:srgbClr val="723AD5"/>
                      </a:solidFill>
                    </a:lnT>
                    <a:lnB w="12700" cmpd="sng">
                      <a:solidFill>
                        <a:srgbClr val="723AD5"/>
                      </a:solidFill>
                    </a:lnB>
                    <a:lnTlToBr w="12700" cmpd="sng">
                      <a:noFill/>
                      <a:prstDash val="solid"/>
                    </a:lnTlToBr>
                    <a:lnBlToTr w="12700" cmpd="sng">
                      <a:noFill/>
                      <a:prstDash val="solid"/>
                    </a:lnBlToTr>
                    <a:solidFill>
                      <a:srgbClr val="723AD5">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lnSpc>
                          <a:spcPct val="107000"/>
                        </a:lnSpc>
                        <a:spcAft>
                          <a:spcPts val="800"/>
                        </a:spcAft>
                      </a:pPr>
                      <a:r>
                        <a:rPr lang="ru-RU" sz="1500" dirty="0">
                          <a:effectLst/>
                        </a:rPr>
                        <a:t>4,0</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lnL>
                      <a:noFill/>
                    </a:lnL>
                    <a:lnR>
                      <a:noFill/>
                    </a:lnR>
                    <a:lnT w="12700" cmpd="sng">
                      <a:solidFill>
                        <a:srgbClr val="723AD5"/>
                      </a:solidFill>
                    </a:lnT>
                    <a:lnB w="12700" cmpd="sng">
                      <a:solidFill>
                        <a:srgbClr val="723AD5"/>
                      </a:solidFill>
                    </a:lnB>
                    <a:lnTlToBr w="12700" cmpd="sng">
                      <a:noFill/>
                      <a:prstDash val="solid"/>
                    </a:lnTlToBr>
                    <a:lnBlToTr w="12700" cmpd="sng">
                      <a:noFill/>
                      <a:prstDash val="solid"/>
                    </a:lnBlToTr>
                    <a:solidFill>
                      <a:srgbClr val="723AD5">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lnSpc>
                          <a:spcPct val="107000"/>
                        </a:lnSpc>
                        <a:spcAft>
                          <a:spcPts val="800"/>
                        </a:spcAft>
                      </a:pPr>
                      <a:r>
                        <a:rPr lang="ru-RU" sz="1500" dirty="0">
                          <a:effectLst/>
                        </a:rPr>
                        <a:t>Цельный белок</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lnL>
                      <a:noFill/>
                    </a:lnL>
                    <a:lnR>
                      <a:noFill/>
                    </a:lnR>
                    <a:lnT w="12700" cmpd="sng">
                      <a:solidFill>
                        <a:srgbClr val="723AD5"/>
                      </a:solidFill>
                    </a:lnT>
                    <a:lnB w="12700" cmpd="sng">
                      <a:solidFill>
                        <a:srgbClr val="723AD5"/>
                      </a:solidFill>
                    </a:lnB>
                    <a:lnTlToBr w="12700" cmpd="sng">
                      <a:noFill/>
                      <a:prstDash val="solid"/>
                    </a:lnTlToBr>
                    <a:lnBlToTr w="12700" cmpd="sng">
                      <a:noFill/>
                      <a:prstDash val="solid"/>
                    </a:lnBlToTr>
                    <a:solidFill>
                      <a:srgbClr val="723AD5">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07000"/>
                        </a:lnSpc>
                        <a:spcAft>
                          <a:spcPts val="800"/>
                        </a:spcAft>
                      </a:pPr>
                      <a:r>
                        <a:rPr lang="ru-RU" sz="1500" dirty="0">
                          <a:effectLst/>
                        </a:rPr>
                        <a:t>6,7</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lnL>
                      <a:noFill/>
                    </a:lnL>
                    <a:lnR>
                      <a:noFill/>
                    </a:lnR>
                    <a:lnT w="12700" cmpd="sng">
                      <a:solidFill>
                        <a:srgbClr val="723AD5"/>
                      </a:solidFill>
                    </a:lnT>
                    <a:lnB w="12700" cmpd="sng">
                      <a:solidFill>
                        <a:srgbClr val="723AD5"/>
                      </a:solidFill>
                    </a:lnB>
                    <a:lnTlToBr w="12700" cmpd="sng">
                      <a:noFill/>
                      <a:prstDash val="solid"/>
                    </a:lnTlToBr>
                    <a:lnBlToTr w="12700" cmpd="sng">
                      <a:noFill/>
                      <a:prstDash val="solid"/>
                    </a:lnBlToTr>
                    <a:solidFill>
                      <a:srgbClr val="723AD5">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07000"/>
                        </a:lnSpc>
                        <a:spcAft>
                          <a:spcPts val="800"/>
                        </a:spcAft>
                      </a:pPr>
                      <a:r>
                        <a:rPr lang="ru-RU" sz="1500" dirty="0">
                          <a:effectLst/>
                        </a:rPr>
                        <a:t>18,5</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lnL>
                      <a:noFill/>
                    </a:lnL>
                    <a:lnR>
                      <a:noFill/>
                    </a:lnR>
                    <a:lnT w="12700" cmpd="sng">
                      <a:solidFill>
                        <a:srgbClr val="723AD5"/>
                      </a:solidFill>
                    </a:lnT>
                    <a:lnB w="12700" cmpd="sng">
                      <a:solidFill>
                        <a:srgbClr val="723AD5"/>
                      </a:solidFill>
                    </a:lnB>
                    <a:lnTlToBr w="12700" cmpd="sng">
                      <a:noFill/>
                      <a:prstDash val="solid"/>
                    </a:lnTlToBr>
                    <a:lnBlToTr w="12700" cmpd="sng">
                      <a:noFill/>
                      <a:prstDash val="solid"/>
                    </a:lnBlToTr>
                    <a:solidFill>
                      <a:srgbClr val="723AD5">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07000"/>
                        </a:lnSpc>
                        <a:spcAft>
                          <a:spcPts val="800"/>
                        </a:spcAft>
                      </a:pPr>
                      <a:r>
                        <a:rPr lang="ru-RU" sz="1500" dirty="0">
                          <a:effectLst/>
                        </a:rPr>
                        <a:t>-</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5719" marR="55719" marT="0" marB="0">
                    <a:lnL>
                      <a:noFill/>
                    </a:lnL>
                    <a:lnR w="12700" cmpd="sng">
                      <a:solidFill>
                        <a:srgbClr val="723AD5"/>
                      </a:solidFill>
                    </a:lnR>
                    <a:lnT w="12700" cmpd="sng">
                      <a:solidFill>
                        <a:srgbClr val="723AD5"/>
                      </a:solidFill>
                    </a:lnT>
                    <a:lnB w="12700" cmpd="sng">
                      <a:solidFill>
                        <a:srgbClr val="723AD5"/>
                      </a:solidFill>
                    </a:lnB>
                    <a:lnTlToBr w="12700" cmpd="sng">
                      <a:noFill/>
                      <a:prstDash val="solid"/>
                    </a:lnTlToBr>
                    <a:lnBlToTr w="12700" cmpd="sng">
                      <a:noFill/>
                      <a:prstDash val="solid"/>
                    </a:lnBlToTr>
                    <a:solidFill>
                      <a:srgbClr val="723AD5">
                        <a:tint val="20000"/>
                      </a:srgbClr>
                    </a:solidFill>
                  </a:tcPr>
                </a:tc>
                <a:extLst>
                  <a:ext uri="{0D108BD9-81ED-4DB2-BD59-A6C34878D82A}">
                    <a16:rowId xmlns:a16="http://schemas.microsoft.com/office/drawing/2014/main" val="3345049206"/>
                  </a:ext>
                </a:extLst>
              </a:tr>
            </a:tbl>
          </a:graphicData>
        </a:graphic>
      </p:graphicFrame>
    </p:spTree>
    <p:extLst>
      <p:ext uri="{BB962C8B-B14F-4D97-AF65-F5344CB8AC3E}">
        <p14:creationId xmlns:p14="http://schemas.microsoft.com/office/powerpoint/2010/main" val="28723344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961CB-6C5E-1C7A-D76E-98B43118ED69}"/>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E63FC0FC-F8B8-5FE3-5CDA-1538DD5E9ED8}"/>
              </a:ext>
            </a:extLst>
          </p:cNvPr>
          <p:cNvSpPr>
            <a:spLocks noGrp="1"/>
          </p:cNvSpPr>
          <p:nvPr>
            <p:ph idx="23"/>
          </p:nvPr>
        </p:nvSpPr>
        <p:spPr>
          <a:xfrm>
            <a:off x="7760775" y="2383572"/>
            <a:ext cx="3802117" cy="3620133"/>
          </a:xfrm>
        </p:spPr>
        <p:txBody>
          <a:bodyPr vert="horz" lIns="0" tIns="0" rIns="91384" bIns="45718" rtlCol="0" anchor="t">
            <a:normAutofit/>
          </a:bodyPr>
          <a:lstStyle/>
          <a:p>
            <a:pPr marL="571500" indent="-342900">
              <a:lnSpc>
                <a:spcPct val="107000"/>
              </a:lnSpc>
              <a:spcBef>
                <a:spcPts val="600"/>
              </a:spcBef>
              <a:spcAft>
                <a:spcPts val="800"/>
              </a:spcAft>
              <a:buAutoNum type="arabicPeriod"/>
            </a:pPr>
            <a:r>
              <a:rPr lang="ru-RU" dirty="0">
                <a:latin typeface="Calibri" panose="020F0502020204030204" pitchFamily="34" charset="0"/>
                <a:ea typeface="Calibri" panose="020F0502020204030204" pitchFamily="34" charset="0"/>
                <a:cs typeface="Times New Roman" panose="02020603050405020304" pitchFamily="18" charset="0"/>
              </a:rPr>
              <a:t>Улучшение массы тела и индекса массы тела у 73%  детей на зондовом питании, получавших </a:t>
            </a:r>
            <a:r>
              <a:rPr lang="ru-RU" dirty="0" err="1">
                <a:latin typeface="Calibri" panose="020F0502020204030204" pitchFamily="34" charset="0"/>
                <a:ea typeface="Calibri" panose="020F0502020204030204" pitchFamily="34" charset="0"/>
                <a:cs typeface="Times New Roman" panose="02020603050405020304" pitchFamily="18" charset="0"/>
              </a:rPr>
              <a:t>Нутрини</a:t>
            </a:r>
            <a:endParaRPr lang="ru-RU" dirty="0">
              <a:latin typeface="Calibri" panose="020F0502020204030204" pitchFamily="34" charset="0"/>
              <a:ea typeface="Calibri" panose="020F0502020204030204" pitchFamily="34" charset="0"/>
              <a:cs typeface="Times New Roman" panose="02020603050405020304" pitchFamily="18" charset="0"/>
            </a:endParaRPr>
          </a:p>
          <a:p>
            <a:pPr marL="571500" indent="-342900">
              <a:lnSpc>
                <a:spcPct val="107000"/>
              </a:lnSpc>
              <a:spcBef>
                <a:spcPts val="600"/>
              </a:spcBef>
              <a:spcAft>
                <a:spcPts val="800"/>
              </a:spcAft>
              <a:buAutoNum type="arabicPeriod"/>
            </a:pPr>
            <a:r>
              <a:rPr lang="ru-RU" dirty="0">
                <a:effectLst/>
                <a:latin typeface="Calibri" panose="020F0502020204030204" pitchFamily="34" charset="0"/>
                <a:ea typeface="Calibri" panose="020F0502020204030204" pitchFamily="34" charset="0"/>
                <a:cs typeface="Times New Roman" panose="02020603050405020304" pitchFamily="18" charset="0"/>
              </a:rPr>
              <a:t>Улучшение показателей массы тела и ИМТ у 100% детей с ДЦП, получавших </a:t>
            </a:r>
            <a:r>
              <a:rPr lang="ru-RU" dirty="0" err="1">
                <a:effectLst/>
                <a:latin typeface="Calibri" panose="020F0502020204030204" pitchFamily="34" charset="0"/>
                <a:ea typeface="Calibri" panose="020F0502020204030204" pitchFamily="34" charset="0"/>
                <a:cs typeface="Times New Roman" panose="02020603050405020304" pitchFamily="18" charset="0"/>
              </a:rPr>
              <a:t>Нутрини</a:t>
            </a:r>
            <a:endParaRPr lang="ru-RU" dirty="0">
              <a:effectLst/>
              <a:latin typeface="Calibri" panose="020F0502020204030204" pitchFamily="34" charset="0"/>
              <a:ea typeface="Calibri" panose="020F0502020204030204" pitchFamily="34" charset="0"/>
              <a:cs typeface="Times New Roman" panose="02020603050405020304" pitchFamily="18" charset="0"/>
            </a:endParaRPr>
          </a:p>
          <a:p>
            <a:pPr marL="571500" indent="-342900">
              <a:lnSpc>
                <a:spcPct val="107000"/>
              </a:lnSpc>
              <a:spcBef>
                <a:spcPts val="600"/>
              </a:spcBef>
              <a:spcAft>
                <a:spcPts val="800"/>
              </a:spcAft>
              <a:buAutoNum type="arabicPeriod"/>
            </a:pPr>
            <a:r>
              <a:rPr lang="ru-RU" dirty="0">
                <a:latin typeface="Calibri" panose="020F0502020204030204" pitchFamily="34" charset="0"/>
                <a:ea typeface="Calibri" panose="020F0502020204030204" pitchFamily="34" charset="0"/>
                <a:cs typeface="Times New Roman" panose="02020603050405020304" pitchFamily="18" charset="0"/>
              </a:rPr>
              <a:t>У 100% детей не наблюдалось нежелательных явлений в виде метеоризма и вздутия живота</a:t>
            </a:r>
            <a:endParaRPr lang="ru-RU"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 Placeholder 4">
            <a:extLst>
              <a:ext uri="{FF2B5EF4-FFF2-40B4-BE49-F238E27FC236}">
                <a16:creationId xmlns:a16="http://schemas.microsoft.com/office/drawing/2014/main" id="{58FDEDC5-4917-B272-DE9F-3406C4FEA3BF}"/>
              </a:ext>
            </a:extLst>
          </p:cNvPr>
          <p:cNvSpPr>
            <a:spLocks noGrp="1"/>
          </p:cNvSpPr>
          <p:nvPr>
            <p:ph type="body" sz="quarter" idx="24"/>
          </p:nvPr>
        </p:nvSpPr>
        <p:spPr>
          <a:xfrm>
            <a:off x="506392" y="2289947"/>
            <a:ext cx="3273128" cy="1729036"/>
          </a:xfrm>
        </p:spPr>
        <p:txBody>
          <a:bodyPr vert="horz" lIns="0" tIns="0" rIns="91384" bIns="45718" rtlCol="0" anchor="t">
            <a:normAutofit/>
          </a:bodyPr>
          <a:lstStyle/>
          <a:p>
            <a:pPr>
              <a:buNone/>
            </a:pPr>
            <a:r>
              <a:rPr lang="ru-RU" sz="1600" dirty="0"/>
              <a:t>Изучить влияние питания через </a:t>
            </a:r>
            <a:r>
              <a:rPr lang="ru-RU" sz="1600" dirty="0" err="1"/>
              <a:t>гастростому</a:t>
            </a:r>
            <a:r>
              <a:rPr lang="ru-RU" sz="1600" dirty="0"/>
              <a:t> на показатели </a:t>
            </a:r>
            <a:r>
              <a:rPr lang="ru-RU" sz="1600" dirty="0" err="1"/>
              <a:t>нутритивного</a:t>
            </a:r>
            <a:r>
              <a:rPr lang="ru-RU" sz="1600" dirty="0"/>
              <a:t> статуса у детей с неврологическими патологиями, а также переносимость смеси для </a:t>
            </a:r>
            <a:r>
              <a:rPr lang="ru-RU" sz="1600" dirty="0" err="1"/>
              <a:t>энтерального</a:t>
            </a:r>
            <a:r>
              <a:rPr lang="ru-RU" sz="1600" dirty="0"/>
              <a:t> питания</a:t>
            </a:r>
          </a:p>
        </p:txBody>
      </p:sp>
      <p:sp>
        <p:nvSpPr>
          <p:cNvPr id="7" name="Text Placeholder 6">
            <a:extLst>
              <a:ext uri="{FF2B5EF4-FFF2-40B4-BE49-F238E27FC236}">
                <a16:creationId xmlns:a16="http://schemas.microsoft.com/office/drawing/2014/main" id="{46D7C8F9-D39C-2DB4-ACD1-9BC18383626F}"/>
              </a:ext>
            </a:extLst>
          </p:cNvPr>
          <p:cNvSpPr>
            <a:spLocks noGrp="1"/>
          </p:cNvSpPr>
          <p:nvPr>
            <p:ph type="body" sz="quarter" idx="25"/>
          </p:nvPr>
        </p:nvSpPr>
        <p:spPr>
          <a:xfrm>
            <a:off x="4053840" y="2289949"/>
            <a:ext cx="3496138" cy="1551172"/>
          </a:xfrm>
        </p:spPr>
        <p:txBody>
          <a:bodyPr vert="horz" lIns="0" tIns="0" rIns="91384" bIns="45718" rtlCol="0" anchor="t">
            <a:noAutofit/>
          </a:bodyPr>
          <a:lstStyle/>
          <a:p>
            <a:pPr>
              <a:buNone/>
            </a:pPr>
            <a:r>
              <a:rPr lang="ru-RU" sz="1600" dirty="0">
                <a:latin typeface="Calibri" panose="020F0502020204030204" pitchFamily="34" charset="0"/>
                <a:ea typeface="Times New Roman" panose="02020603050405020304" pitchFamily="18" charset="0"/>
              </a:rPr>
              <a:t>Ретроспективное исследование.</a:t>
            </a:r>
          </a:p>
          <a:p>
            <a:pPr>
              <a:buNone/>
            </a:pPr>
            <a:r>
              <a:rPr lang="ru-RU" sz="1600" dirty="0">
                <a:latin typeface="Calibri" panose="020F0502020204030204" pitchFamily="34" charset="0"/>
                <a:ea typeface="Times New Roman" panose="02020603050405020304" pitchFamily="18" charset="0"/>
              </a:rPr>
              <a:t>Оценивались масса тела, ИМТ, толщина кожной складки над трицепсом, переносимость питания.</a:t>
            </a:r>
          </a:p>
          <a:p>
            <a:pPr>
              <a:buNone/>
            </a:pPr>
            <a:r>
              <a:rPr lang="ru-RU" sz="1600" dirty="0">
                <a:effectLst/>
                <a:latin typeface="Calibri" panose="020F0502020204030204" pitchFamily="34" charset="0"/>
                <a:ea typeface="Times New Roman" panose="02020603050405020304" pitchFamily="18" charset="0"/>
              </a:rPr>
              <a:t>Параметры измерялись до установки </a:t>
            </a:r>
            <a:r>
              <a:rPr lang="ru-RU" sz="1600" dirty="0" err="1">
                <a:effectLst/>
                <a:latin typeface="Calibri" panose="020F0502020204030204" pitchFamily="34" charset="0"/>
                <a:ea typeface="Times New Roman" panose="02020603050405020304" pitchFamily="18" charset="0"/>
              </a:rPr>
              <a:t>гастростомы</a:t>
            </a:r>
            <a:r>
              <a:rPr lang="ru-RU" sz="1600" dirty="0">
                <a:effectLst/>
                <a:latin typeface="Calibri" panose="020F0502020204030204" pitchFamily="34" charset="0"/>
                <a:ea typeface="Times New Roman" panose="02020603050405020304" pitchFamily="18" charset="0"/>
              </a:rPr>
              <a:t>, через 6 и 12 мес. после установки </a:t>
            </a:r>
            <a:r>
              <a:rPr lang="ru-RU" sz="1600" dirty="0" err="1">
                <a:effectLst/>
                <a:latin typeface="Calibri" panose="020F0502020204030204" pitchFamily="34" charset="0"/>
                <a:ea typeface="Times New Roman" panose="02020603050405020304" pitchFamily="18" charset="0"/>
              </a:rPr>
              <a:t>гастростомы</a:t>
            </a:r>
            <a:r>
              <a:rPr lang="ru-RU" sz="1600" dirty="0">
                <a:effectLst/>
                <a:latin typeface="Calibri" panose="020F0502020204030204" pitchFamily="34" charset="0"/>
                <a:ea typeface="Times New Roman" panose="02020603050405020304" pitchFamily="18" charset="0"/>
              </a:rPr>
              <a:t>.</a:t>
            </a:r>
          </a:p>
        </p:txBody>
      </p:sp>
      <p:sp>
        <p:nvSpPr>
          <p:cNvPr id="8" name="Text Placeholder 7">
            <a:extLst>
              <a:ext uri="{FF2B5EF4-FFF2-40B4-BE49-F238E27FC236}">
                <a16:creationId xmlns:a16="http://schemas.microsoft.com/office/drawing/2014/main" id="{B8B7AEB3-97E8-F995-F248-11D997562C3C}"/>
              </a:ext>
            </a:extLst>
          </p:cNvPr>
          <p:cNvSpPr>
            <a:spLocks noGrp="1"/>
          </p:cNvSpPr>
          <p:nvPr>
            <p:ph type="body" sz="quarter" idx="26"/>
          </p:nvPr>
        </p:nvSpPr>
        <p:spPr>
          <a:xfrm>
            <a:off x="506391" y="4810279"/>
            <a:ext cx="3423055" cy="1514125"/>
          </a:xfrm>
        </p:spPr>
        <p:txBody>
          <a:bodyPr vert="horz" lIns="0" tIns="0" rIns="91384" bIns="45718" rtlCol="0" anchor="t">
            <a:normAutofit lnSpcReduction="10000"/>
          </a:bodyPr>
          <a:lstStyle/>
          <a:p>
            <a:pPr fontAlgn="base">
              <a:lnSpc>
                <a:spcPct val="107000"/>
              </a:lnSpc>
              <a:spcBef>
                <a:spcPts val="0"/>
              </a:spcBef>
              <a:buNone/>
            </a:pPr>
            <a:r>
              <a:rPr lang="ru-RU" dirty="0">
                <a:effectLst/>
                <a:ea typeface="Times New Roman" panose="02020603050405020304" pitchFamily="18" charset="0"/>
                <a:cs typeface="Calibri" panose="020F0502020204030204" pitchFamily="34" charset="0"/>
              </a:rPr>
              <a:t>38 детей с неврологическими патологиями:</a:t>
            </a:r>
          </a:p>
          <a:p>
            <a:pPr marL="285750" indent="-285750" fontAlgn="base">
              <a:lnSpc>
                <a:spcPct val="107000"/>
              </a:lnSpc>
              <a:spcBef>
                <a:spcPts val="0"/>
              </a:spcBef>
            </a:pPr>
            <a:r>
              <a:rPr lang="ru-RU" dirty="0">
                <a:effectLst/>
                <a:ea typeface="Times New Roman" panose="02020603050405020304" pitchFamily="18" charset="0"/>
                <a:cs typeface="Calibri" panose="020F0502020204030204" pitchFamily="34" charset="0"/>
              </a:rPr>
              <a:t>возраст до 18 лет, средний возраст 9,1 лет</a:t>
            </a:r>
          </a:p>
          <a:p>
            <a:pPr marL="285750" indent="-285750" fontAlgn="base">
              <a:lnSpc>
                <a:spcPct val="107000"/>
              </a:lnSpc>
              <a:spcBef>
                <a:spcPts val="0"/>
              </a:spcBef>
            </a:pPr>
            <a:r>
              <a:rPr lang="ru-RU" dirty="0">
                <a:effectLst/>
                <a:ea typeface="Times New Roman" panose="02020603050405020304" pitchFamily="18" charset="0"/>
                <a:cs typeface="Calibri" panose="020F0502020204030204" pitchFamily="34" charset="0"/>
              </a:rPr>
              <a:t>Выявленная недостаточность питания</a:t>
            </a:r>
          </a:p>
          <a:p>
            <a:pPr marL="285750" indent="-285750" fontAlgn="base">
              <a:lnSpc>
                <a:spcPct val="107000"/>
              </a:lnSpc>
              <a:spcBef>
                <a:spcPts val="0"/>
              </a:spcBef>
            </a:pPr>
            <a:r>
              <a:rPr lang="ru-RU" dirty="0">
                <a:ea typeface="Times New Roman" panose="02020603050405020304" pitchFamily="18" charset="0"/>
                <a:cs typeface="Calibri" panose="020F0502020204030204" pitchFamily="34" charset="0"/>
              </a:rPr>
              <a:t>Диагнозы: ДЦП у 28 детей, 5 детей с метаболическими заболеваниями, 5 детей с наследственными болезнями</a:t>
            </a:r>
            <a:endParaRPr lang="ru-RU" dirty="0">
              <a:effectLst/>
              <a:ea typeface="Times New Roman" panose="02020603050405020304" pitchFamily="18" charset="0"/>
              <a:cs typeface="Calibri" panose="020F0502020204030204" pitchFamily="34" charset="0"/>
            </a:endParaRPr>
          </a:p>
        </p:txBody>
      </p:sp>
      <p:sp>
        <p:nvSpPr>
          <p:cNvPr id="9" name="Text Placeholder 8">
            <a:extLst>
              <a:ext uri="{FF2B5EF4-FFF2-40B4-BE49-F238E27FC236}">
                <a16:creationId xmlns:a16="http://schemas.microsoft.com/office/drawing/2014/main" id="{3B95AC40-4955-7E80-CEF6-81177F10A9D4}"/>
              </a:ext>
            </a:extLst>
          </p:cNvPr>
          <p:cNvSpPr>
            <a:spLocks noGrp="1"/>
          </p:cNvSpPr>
          <p:nvPr>
            <p:ph type="body" sz="quarter" idx="27"/>
          </p:nvPr>
        </p:nvSpPr>
        <p:spPr>
          <a:xfrm>
            <a:off x="4228050" y="4830708"/>
            <a:ext cx="3234122" cy="1301497"/>
          </a:xfrm>
        </p:spPr>
        <p:txBody>
          <a:bodyPr vert="horz" lIns="0" tIns="0" rIns="91384" bIns="45718" rtlCol="0" anchor="t">
            <a:normAutofit/>
          </a:bodyPr>
          <a:lstStyle/>
          <a:p>
            <a:pPr>
              <a:buNone/>
            </a:pPr>
            <a:r>
              <a:rPr lang="ru-RU" sz="1600" dirty="0" err="1"/>
              <a:t>Нутрини</a:t>
            </a:r>
            <a:r>
              <a:rPr lang="ru-RU" sz="1600" dirty="0"/>
              <a:t>, 1 кал/мл, </a:t>
            </a:r>
            <a:r>
              <a:rPr lang="ru-RU" sz="1600" dirty="0" err="1"/>
              <a:t>болюсное</a:t>
            </a:r>
            <a:r>
              <a:rPr lang="ru-RU" sz="1600" dirty="0"/>
              <a:t> введение</a:t>
            </a:r>
            <a:endParaRPr lang="en-US" sz="1600" dirty="0"/>
          </a:p>
        </p:txBody>
      </p:sp>
      <p:sp>
        <p:nvSpPr>
          <p:cNvPr id="10" name="Rectangle 11">
            <a:extLst>
              <a:ext uri="{FF2B5EF4-FFF2-40B4-BE49-F238E27FC236}">
                <a16:creationId xmlns:a16="http://schemas.microsoft.com/office/drawing/2014/main" id="{B43781E2-760E-A48D-B9F8-036E2578E385}"/>
              </a:ext>
            </a:extLst>
          </p:cNvPr>
          <p:cNvSpPr/>
          <p:nvPr/>
        </p:nvSpPr>
        <p:spPr>
          <a:xfrm>
            <a:off x="695325" y="993431"/>
            <a:ext cx="10617079" cy="508381"/>
          </a:xfrm>
          <a:prstGeom prst="roundRect">
            <a:avLst>
              <a:gd name="adj" fmla="val 50000"/>
            </a:avLst>
          </a:prstGeom>
          <a:solidFill>
            <a:schemeClr val="bg1">
              <a:lumMod val="75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US" sz="1800" b="1" i="1" u="none" strike="noStrike" kern="1200" cap="none" spc="75" normalizeH="0" baseline="0" noProof="0" dirty="0">
                <a:ln>
                  <a:noFill/>
                </a:ln>
                <a:solidFill>
                  <a:srgbClr val="44546A"/>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en-US" sz="1800" b="1" i="1" u="none" strike="noStrike" kern="1200" cap="none" spc="75" normalizeH="0" baseline="0" noProof="0" dirty="0" err="1">
                <a:ln>
                  <a:noFill/>
                </a:ln>
                <a:solidFill>
                  <a:srgbClr val="44546A"/>
                </a:solidFill>
                <a:effectLst/>
                <a:uLnTx/>
                <a:uFillTx/>
                <a:latin typeface="Calibri" panose="020F0502020204030204" pitchFamily="34" charset="0"/>
                <a:ea typeface="Times New Roman" panose="02020603050405020304" pitchFamily="18" charset="0"/>
                <a:cs typeface="Times New Roman" panose="02020603050405020304" pitchFamily="18" charset="0"/>
              </a:rPr>
              <a:t>Dipasquale</a:t>
            </a:r>
            <a:r>
              <a:rPr kumimoji="0" lang="en-US" sz="1800" b="1" i="1" u="none" strike="noStrike" kern="1200" cap="none" spc="75" normalizeH="0" baseline="0" noProof="0" dirty="0">
                <a:ln>
                  <a:noFill/>
                </a:ln>
                <a:solidFill>
                  <a:srgbClr val="44546A"/>
                </a:solidFill>
                <a:effectLst/>
                <a:uLnTx/>
                <a:uFillTx/>
                <a:latin typeface="Calibri" panose="020F0502020204030204" pitchFamily="34" charset="0"/>
                <a:ea typeface="Times New Roman" panose="02020603050405020304" pitchFamily="18" charset="0"/>
                <a:cs typeface="Times New Roman" panose="02020603050405020304" pitchFamily="18" charset="0"/>
              </a:rPr>
              <a:t> et al., 2018</a:t>
            </a:r>
            <a:endParaRPr kumimoji="0" lang="ru-RU" sz="1800" b="1" i="1" u="none" strike="noStrike" kern="1200" cap="none" spc="75" normalizeH="0" baseline="0" noProof="0" dirty="0">
              <a:ln>
                <a:noFill/>
              </a:ln>
              <a:solidFill>
                <a:srgbClr val="4472C4"/>
              </a:solidFill>
              <a:effectLst/>
              <a:uLnTx/>
              <a:uFillTx/>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CC7D841E-945E-D36F-A73E-AA27A26204A3}"/>
              </a:ext>
            </a:extLst>
          </p:cNvPr>
          <p:cNvSpPr txBox="1"/>
          <p:nvPr/>
        </p:nvSpPr>
        <p:spPr>
          <a:xfrm>
            <a:off x="214409" y="26072"/>
            <a:ext cx="11881072"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2800" b="1" dirty="0" err="1">
                <a:solidFill>
                  <a:srgbClr val="7030A0"/>
                </a:solidFill>
                <a:latin typeface="+mj-lt"/>
                <a:ea typeface="+mj-ea"/>
                <a:cs typeface="+mj-cs"/>
              </a:rPr>
              <a:t>Нутрини</a:t>
            </a:r>
            <a:r>
              <a:rPr lang="ru-RU" sz="2800" b="1" dirty="0">
                <a:solidFill>
                  <a:srgbClr val="7030A0"/>
                </a:solidFill>
                <a:latin typeface="+mj-lt"/>
                <a:ea typeface="+mj-ea"/>
                <a:cs typeface="+mj-cs"/>
              </a:rPr>
              <a:t> обеспечивает эффективное и безопасное </a:t>
            </a:r>
            <a:r>
              <a:rPr lang="ru-RU" sz="2800" b="1" dirty="0" err="1">
                <a:solidFill>
                  <a:srgbClr val="7030A0"/>
                </a:solidFill>
                <a:latin typeface="+mj-lt"/>
                <a:ea typeface="+mj-ea"/>
                <a:cs typeface="+mj-cs"/>
              </a:rPr>
              <a:t>энтеральное</a:t>
            </a:r>
            <a:r>
              <a:rPr lang="ru-RU" sz="2800" b="1" dirty="0">
                <a:solidFill>
                  <a:srgbClr val="7030A0"/>
                </a:solidFill>
                <a:latin typeface="+mj-lt"/>
                <a:ea typeface="+mj-ea"/>
                <a:cs typeface="+mj-cs"/>
              </a:rPr>
              <a:t> питание у детей с недостаточностью питания на фоне неврологических патологий</a:t>
            </a:r>
          </a:p>
        </p:txBody>
      </p:sp>
      <p:sp>
        <p:nvSpPr>
          <p:cNvPr id="15" name="Rectangle 14">
            <a:extLst>
              <a:ext uri="{FF2B5EF4-FFF2-40B4-BE49-F238E27FC236}">
                <a16:creationId xmlns:a16="http://schemas.microsoft.com/office/drawing/2014/main" id="{D7523FB1-5A15-9198-FDAA-5DB66FAA700D}"/>
              </a:ext>
            </a:extLst>
          </p:cNvPr>
          <p:cNvSpPr/>
          <p:nvPr/>
        </p:nvSpPr>
        <p:spPr>
          <a:xfrm>
            <a:off x="722045" y="1643270"/>
            <a:ext cx="1014205" cy="392753"/>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FA728F57-C475-298E-32FA-BB1691854FB7}"/>
              </a:ext>
            </a:extLst>
          </p:cNvPr>
          <p:cNvSpPr/>
          <p:nvPr/>
        </p:nvSpPr>
        <p:spPr>
          <a:xfrm>
            <a:off x="695325" y="4228469"/>
            <a:ext cx="1014205" cy="392753"/>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971372D6-4EDC-B6B7-65AC-821CD4793E82}"/>
              </a:ext>
            </a:extLst>
          </p:cNvPr>
          <p:cNvSpPr/>
          <p:nvPr/>
        </p:nvSpPr>
        <p:spPr>
          <a:xfrm>
            <a:off x="4309568" y="1685238"/>
            <a:ext cx="1014205" cy="392753"/>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C94947D9-6635-AF3D-ADBE-118E542A8909}"/>
              </a:ext>
            </a:extLst>
          </p:cNvPr>
          <p:cNvSpPr/>
          <p:nvPr/>
        </p:nvSpPr>
        <p:spPr>
          <a:xfrm>
            <a:off x="4273332" y="4228468"/>
            <a:ext cx="1014205" cy="392753"/>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9A17B9B6-C6D4-C9E3-FA26-AE4C0922A11F}"/>
              </a:ext>
            </a:extLst>
          </p:cNvPr>
          <p:cNvSpPr/>
          <p:nvPr/>
        </p:nvSpPr>
        <p:spPr>
          <a:xfrm>
            <a:off x="7855959" y="1638174"/>
            <a:ext cx="2255450" cy="392753"/>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A0F5EA7C-F15E-BABF-315F-BF06BE61C314}"/>
              </a:ext>
            </a:extLst>
          </p:cNvPr>
          <p:cNvSpPr txBox="1"/>
          <p:nvPr/>
        </p:nvSpPr>
        <p:spPr>
          <a:xfrm>
            <a:off x="735711" y="1775130"/>
            <a:ext cx="20010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srgbClr val="4472C4"/>
                </a:solidFill>
                <a:effectLst/>
                <a:uLnTx/>
                <a:uFillTx/>
                <a:latin typeface="Calibri" panose="020F0502020204030204"/>
                <a:ea typeface="+mn-ea"/>
                <a:cs typeface="+mn-cs"/>
              </a:rPr>
              <a:t>Цели:</a:t>
            </a:r>
          </a:p>
        </p:txBody>
      </p:sp>
      <p:sp>
        <p:nvSpPr>
          <p:cNvPr id="21" name="TextBox 20">
            <a:extLst>
              <a:ext uri="{FF2B5EF4-FFF2-40B4-BE49-F238E27FC236}">
                <a16:creationId xmlns:a16="http://schemas.microsoft.com/office/drawing/2014/main" id="{8BF31AC8-D14D-98E2-6A64-9DEAFF682821}"/>
              </a:ext>
            </a:extLst>
          </p:cNvPr>
          <p:cNvSpPr txBox="1"/>
          <p:nvPr/>
        </p:nvSpPr>
        <p:spPr>
          <a:xfrm>
            <a:off x="716624" y="4379873"/>
            <a:ext cx="20010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srgbClr val="4472C4"/>
                </a:solidFill>
                <a:effectLst/>
                <a:uLnTx/>
                <a:uFillTx/>
                <a:latin typeface="Calibri" panose="020F0502020204030204"/>
                <a:ea typeface="+mn-ea"/>
                <a:cs typeface="+mn-cs"/>
              </a:rPr>
              <a:t>Группы:</a:t>
            </a:r>
          </a:p>
        </p:txBody>
      </p:sp>
      <p:sp>
        <p:nvSpPr>
          <p:cNvPr id="22" name="TextBox 21">
            <a:extLst>
              <a:ext uri="{FF2B5EF4-FFF2-40B4-BE49-F238E27FC236}">
                <a16:creationId xmlns:a16="http://schemas.microsoft.com/office/drawing/2014/main" id="{E55147BB-CA23-5799-69B7-2960E8C06634}"/>
              </a:ext>
            </a:extLst>
          </p:cNvPr>
          <p:cNvSpPr txBox="1"/>
          <p:nvPr/>
        </p:nvSpPr>
        <p:spPr>
          <a:xfrm>
            <a:off x="4228050" y="1824446"/>
            <a:ext cx="20010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a:ln>
                  <a:noFill/>
                </a:ln>
                <a:solidFill>
                  <a:srgbClr val="4472C4"/>
                </a:solidFill>
                <a:effectLst/>
                <a:uLnTx/>
                <a:uFillTx/>
                <a:latin typeface="Calibri" panose="020F0502020204030204"/>
                <a:ea typeface="+mn-ea"/>
                <a:cs typeface="+mn-cs"/>
              </a:rPr>
              <a:t>Дизайн:</a:t>
            </a:r>
          </a:p>
        </p:txBody>
      </p:sp>
      <p:sp>
        <p:nvSpPr>
          <p:cNvPr id="23" name="TextBox 22">
            <a:extLst>
              <a:ext uri="{FF2B5EF4-FFF2-40B4-BE49-F238E27FC236}">
                <a16:creationId xmlns:a16="http://schemas.microsoft.com/office/drawing/2014/main" id="{63CDC2EF-B7C9-BC6F-1850-E1BED2561824}"/>
              </a:ext>
            </a:extLst>
          </p:cNvPr>
          <p:cNvSpPr txBox="1"/>
          <p:nvPr/>
        </p:nvSpPr>
        <p:spPr>
          <a:xfrm>
            <a:off x="4228050" y="4356633"/>
            <a:ext cx="20010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a:ln>
                  <a:noFill/>
                </a:ln>
                <a:solidFill>
                  <a:srgbClr val="4472C4"/>
                </a:solidFill>
                <a:effectLst/>
                <a:uLnTx/>
                <a:uFillTx/>
                <a:latin typeface="Calibri" panose="020F0502020204030204"/>
                <a:ea typeface="+mn-ea"/>
                <a:cs typeface="+mn-cs"/>
              </a:rPr>
              <a:t>Продукт:</a:t>
            </a:r>
          </a:p>
        </p:txBody>
      </p:sp>
      <p:sp>
        <p:nvSpPr>
          <p:cNvPr id="24" name="TextBox 23">
            <a:extLst>
              <a:ext uri="{FF2B5EF4-FFF2-40B4-BE49-F238E27FC236}">
                <a16:creationId xmlns:a16="http://schemas.microsoft.com/office/drawing/2014/main" id="{EC9DFF41-71CF-AFBC-1B77-023542296F48}"/>
              </a:ext>
            </a:extLst>
          </p:cNvPr>
          <p:cNvSpPr txBox="1"/>
          <p:nvPr/>
        </p:nvSpPr>
        <p:spPr>
          <a:xfrm>
            <a:off x="7760775" y="1841777"/>
            <a:ext cx="20010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a:ln>
                  <a:noFill/>
                </a:ln>
                <a:solidFill>
                  <a:srgbClr val="4472C4"/>
                </a:solidFill>
                <a:effectLst/>
                <a:uLnTx/>
                <a:uFillTx/>
                <a:latin typeface="Calibri" panose="020F0502020204030204"/>
                <a:ea typeface="+mn-ea"/>
                <a:cs typeface="+mn-cs"/>
              </a:rPr>
              <a:t>Результаты:</a:t>
            </a:r>
          </a:p>
        </p:txBody>
      </p:sp>
      <p:sp>
        <p:nvSpPr>
          <p:cNvPr id="3" name="TextBox 2">
            <a:extLst>
              <a:ext uri="{FF2B5EF4-FFF2-40B4-BE49-F238E27FC236}">
                <a16:creationId xmlns:a16="http://schemas.microsoft.com/office/drawing/2014/main" id="{3D26F839-AC03-4611-AF49-4C8D99D66764}"/>
              </a:ext>
            </a:extLst>
          </p:cNvPr>
          <p:cNvSpPr txBox="1"/>
          <p:nvPr/>
        </p:nvSpPr>
        <p:spPr>
          <a:xfrm>
            <a:off x="412203" y="6391052"/>
            <a:ext cx="8736462"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solidFill>
                  <a:prstClr val="white"/>
                </a:solidFill>
                <a:effectLst/>
                <a:uLnTx/>
                <a:uFillTx/>
                <a:latin typeface="Calibri" panose="020F0502020204030204"/>
                <a:ea typeface="+mn-ea"/>
                <a:cs typeface="+mn-cs"/>
              </a:rPr>
              <a:t>Dipasquale</a:t>
            </a: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 V, Catena MA, Cardile S, Romano C. Standard Polymeric Formula Tube Feeding in Neurologically Impaired Children: A Five-Year Retrospective Study. Nutrients. 2018 May 28;10(6):684</a:t>
            </a:r>
          </a:p>
        </p:txBody>
      </p:sp>
    </p:spTree>
    <p:extLst>
      <p:ext uri="{BB962C8B-B14F-4D97-AF65-F5344CB8AC3E}">
        <p14:creationId xmlns:p14="http://schemas.microsoft.com/office/powerpoint/2010/main" val="13390899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F95DF71-F798-5CBC-5BF9-BD9F46B56C49}"/>
              </a:ext>
            </a:extLst>
          </p:cNvPr>
          <p:cNvSpPr>
            <a:spLocks noGrp="1"/>
          </p:cNvSpPr>
          <p:nvPr>
            <p:ph type="title"/>
          </p:nvPr>
        </p:nvSpPr>
        <p:spPr>
          <a:xfrm>
            <a:off x="599256" y="252023"/>
            <a:ext cx="10830927" cy="954107"/>
          </a:xfrm>
          <a:noFill/>
        </p:spPr>
        <p:txBody>
          <a:bodyPr wrap="square">
            <a:spAutoFit/>
          </a:bodyPr>
          <a:lstStyle/>
          <a:p>
            <a:pPr>
              <a:lnSpc>
                <a:spcPct val="100000"/>
              </a:lnSpc>
              <a:spcBef>
                <a:spcPts val="0"/>
              </a:spcBef>
              <a:defRPr/>
            </a:pPr>
            <a:r>
              <a:rPr lang="ru-RU" sz="2800" b="1" dirty="0" err="1">
                <a:solidFill>
                  <a:srgbClr val="7030A0"/>
                </a:solidFill>
              </a:rPr>
              <a:t>Нутрини</a:t>
            </a:r>
            <a:r>
              <a:rPr lang="ru-RU" sz="2800" b="1" dirty="0">
                <a:solidFill>
                  <a:srgbClr val="7030A0"/>
                </a:solidFill>
              </a:rPr>
              <a:t> улучшает показатели роста у детей, получающих </a:t>
            </a:r>
            <a:r>
              <a:rPr lang="ru-RU" sz="2800" b="1" dirty="0" err="1">
                <a:solidFill>
                  <a:srgbClr val="7030A0"/>
                </a:solidFill>
              </a:rPr>
              <a:t>энтеральное</a:t>
            </a:r>
            <a:r>
              <a:rPr lang="ru-RU" sz="2800" b="1" dirty="0">
                <a:solidFill>
                  <a:srgbClr val="7030A0"/>
                </a:solidFill>
              </a:rPr>
              <a:t> питание</a:t>
            </a:r>
          </a:p>
        </p:txBody>
      </p:sp>
      <p:graphicFrame>
        <p:nvGraphicFramePr>
          <p:cNvPr id="11" name="Chart 10">
            <a:extLst>
              <a:ext uri="{FF2B5EF4-FFF2-40B4-BE49-F238E27FC236}">
                <a16:creationId xmlns:a16="http://schemas.microsoft.com/office/drawing/2014/main" id="{E884C3EF-6A8F-8B78-677C-5E37BB5524A9}"/>
              </a:ext>
            </a:extLst>
          </p:cNvPr>
          <p:cNvGraphicFramePr>
            <a:graphicFrameLocks/>
          </p:cNvGraphicFramePr>
          <p:nvPr>
            <p:extLst>
              <p:ext uri="{D42A27DB-BD31-4B8C-83A1-F6EECF244321}">
                <p14:modId xmlns:p14="http://schemas.microsoft.com/office/powerpoint/2010/main" val="3202457254"/>
              </p:ext>
            </p:extLst>
          </p:nvPr>
        </p:nvGraphicFramePr>
        <p:xfrm>
          <a:off x="370473" y="1353357"/>
          <a:ext cx="4956007" cy="366194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Chart 13">
            <a:extLst>
              <a:ext uri="{FF2B5EF4-FFF2-40B4-BE49-F238E27FC236}">
                <a16:creationId xmlns:a16="http://schemas.microsoft.com/office/drawing/2014/main" id="{B5E0B3E7-44F5-4F5B-BE5B-5E39E0FA8960}"/>
              </a:ext>
            </a:extLst>
          </p:cNvPr>
          <p:cNvGraphicFramePr>
            <a:graphicFrameLocks/>
          </p:cNvGraphicFramePr>
          <p:nvPr>
            <p:extLst>
              <p:ext uri="{D42A27DB-BD31-4B8C-83A1-F6EECF244321}">
                <p14:modId xmlns:p14="http://schemas.microsoft.com/office/powerpoint/2010/main" val="1896265840"/>
              </p:ext>
            </p:extLst>
          </p:nvPr>
        </p:nvGraphicFramePr>
        <p:xfrm>
          <a:off x="6721390" y="1360308"/>
          <a:ext cx="4790073" cy="3661941"/>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a:extLst>
              <a:ext uri="{FF2B5EF4-FFF2-40B4-BE49-F238E27FC236}">
                <a16:creationId xmlns:a16="http://schemas.microsoft.com/office/drawing/2014/main" id="{B48E3CF6-8036-5E59-B536-F7714CC2FD53}"/>
              </a:ext>
            </a:extLst>
          </p:cNvPr>
          <p:cNvSpPr txBox="1"/>
          <p:nvPr/>
        </p:nvSpPr>
        <p:spPr>
          <a:xfrm>
            <a:off x="214062" y="6396335"/>
            <a:ext cx="11763876"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srgbClr val="1B1B1B"/>
                </a:solidFill>
                <a:effectLst/>
                <a:uLnTx/>
                <a:uFillTx/>
                <a:latin typeface="Roboto Mono Web"/>
                <a:ea typeface="+mn-ea"/>
                <a:cs typeface="+mn-cs"/>
              </a:rPr>
              <a:t>Dipasquale</a:t>
            </a:r>
            <a:r>
              <a:rPr kumimoji="0" lang="en-US" sz="1200" b="0" i="0" u="none" strike="noStrike" kern="1200" cap="none" spc="0" normalizeH="0" baseline="0" noProof="0" dirty="0">
                <a:ln>
                  <a:noFill/>
                </a:ln>
                <a:solidFill>
                  <a:srgbClr val="1B1B1B"/>
                </a:solidFill>
                <a:effectLst/>
                <a:uLnTx/>
                <a:uFillTx/>
                <a:latin typeface="Roboto Mono Web"/>
                <a:ea typeface="+mn-ea"/>
                <a:cs typeface="+mn-cs"/>
              </a:rPr>
              <a:t> V, Catena MA, Cardile S, Romano C. Standard Polymeric Formula Tube Feeding in Neurologically Impaired Children: A Five-Year Retrospective Study. Nutrients. 2018 May 28;10(6):684</a:t>
            </a:r>
            <a:endParaRPr kumimoji="0" lang="ru-RU"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C1991C2C-65A2-0015-56A6-B1F94F02A580}"/>
              </a:ext>
            </a:extLst>
          </p:cNvPr>
          <p:cNvSpPr/>
          <p:nvPr/>
        </p:nvSpPr>
        <p:spPr>
          <a:xfrm>
            <a:off x="370473" y="5354053"/>
            <a:ext cx="11140990" cy="73392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white"/>
                </a:solidFill>
                <a:effectLst/>
                <a:uLnTx/>
                <a:uFillTx/>
                <a:latin typeface="Calibri" panose="020F0502020204030204"/>
                <a:ea typeface="+mn-ea"/>
                <a:cs typeface="+mn-cs"/>
              </a:rPr>
              <a:t>У 73% детей с неврологическими патологиями, получавших </a:t>
            </a:r>
            <a:r>
              <a:rPr kumimoji="0" lang="ru-RU" sz="1800" b="0" i="0" u="none" strike="noStrike" kern="1200" cap="none" spc="0" normalizeH="0" baseline="0" noProof="0" dirty="0" err="1">
                <a:ln>
                  <a:noFill/>
                </a:ln>
                <a:solidFill>
                  <a:prstClr val="white"/>
                </a:solidFill>
                <a:effectLst/>
                <a:uLnTx/>
                <a:uFillTx/>
                <a:latin typeface="Calibri" panose="020F0502020204030204"/>
                <a:ea typeface="+mn-ea"/>
                <a:cs typeface="+mn-cs"/>
              </a:rPr>
              <a:t>Нутрини</a:t>
            </a:r>
            <a:r>
              <a:rPr kumimoji="0" lang="ru-RU" sz="1800" b="0" i="0" u="none" strike="noStrike" kern="1200" cap="none" spc="0" normalizeH="0" baseline="0" noProof="0" dirty="0">
                <a:ln>
                  <a:noFill/>
                </a:ln>
                <a:solidFill>
                  <a:prstClr val="white"/>
                </a:solidFill>
                <a:effectLst/>
                <a:uLnTx/>
                <a:uFillTx/>
                <a:latin typeface="Calibri" panose="020F0502020204030204"/>
                <a:ea typeface="+mn-ea"/>
                <a:cs typeface="+mn-cs"/>
              </a:rPr>
              <a:t> с помощью </a:t>
            </a:r>
            <a:r>
              <a:rPr kumimoji="0" lang="ru-RU" sz="1800" b="0" i="0" u="none" strike="noStrike" kern="1200" cap="none" spc="0" normalizeH="0" baseline="0" noProof="0" dirty="0" err="1">
                <a:ln>
                  <a:noFill/>
                </a:ln>
                <a:solidFill>
                  <a:prstClr val="white"/>
                </a:solidFill>
                <a:effectLst/>
                <a:uLnTx/>
                <a:uFillTx/>
                <a:latin typeface="Calibri" panose="020F0502020204030204"/>
                <a:ea typeface="+mn-ea"/>
                <a:cs typeface="+mn-cs"/>
              </a:rPr>
              <a:t>гастростомы</a:t>
            </a:r>
            <a:r>
              <a:rPr kumimoji="0" lang="ru-RU" sz="1800" b="0" i="0" u="none" strike="noStrike" kern="1200" cap="none" spc="0" normalizeH="0" baseline="0" noProof="0" dirty="0">
                <a:ln>
                  <a:noFill/>
                </a:ln>
                <a:solidFill>
                  <a:prstClr val="white"/>
                </a:solidFill>
                <a:effectLst/>
                <a:uLnTx/>
                <a:uFillTx/>
                <a:latin typeface="Calibri" panose="020F0502020204030204"/>
                <a:ea typeface="+mn-ea"/>
                <a:cs typeface="+mn-cs"/>
              </a:rPr>
              <a:t>, улучшились показатели массы тела и ИМТ. Среди детей с ДЦП улучшение показателей наблюдалось в 100% случаев.</a:t>
            </a:r>
          </a:p>
        </p:txBody>
      </p:sp>
    </p:spTree>
    <p:extLst>
      <p:ext uri="{BB962C8B-B14F-4D97-AF65-F5344CB8AC3E}">
        <p14:creationId xmlns:p14="http://schemas.microsoft.com/office/powerpoint/2010/main" val="139652902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53D99-F718-ACB3-9E8A-5C5E6EF5A993}"/>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035DF1CE-2508-968A-949B-7042B8DA5DBC}"/>
              </a:ext>
            </a:extLst>
          </p:cNvPr>
          <p:cNvSpPr>
            <a:spLocks noGrp="1"/>
          </p:cNvSpPr>
          <p:nvPr>
            <p:ph idx="23"/>
          </p:nvPr>
        </p:nvSpPr>
        <p:spPr>
          <a:xfrm>
            <a:off x="7760775" y="2383572"/>
            <a:ext cx="3802117" cy="3620133"/>
          </a:xfrm>
        </p:spPr>
        <p:txBody>
          <a:bodyPr vert="horz" lIns="0" tIns="0" rIns="91384" bIns="45718" rtlCol="0" anchor="t">
            <a:normAutofit/>
          </a:bodyPr>
          <a:lstStyle/>
          <a:p>
            <a:pPr marL="571500" indent="-342900">
              <a:lnSpc>
                <a:spcPct val="107000"/>
              </a:lnSpc>
              <a:spcBef>
                <a:spcPts val="600"/>
              </a:spcBef>
              <a:spcAft>
                <a:spcPts val="800"/>
              </a:spcAft>
              <a:buAutoNum type="arabicPeriod"/>
            </a:pPr>
            <a:r>
              <a:rPr lang="ru-RU" dirty="0">
                <a:latin typeface="Calibri" panose="020F0502020204030204" pitchFamily="34" charset="0"/>
                <a:ea typeface="Calibri" panose="020F0502020204030204" pitchFamily="34" charset="0"/>
                <a:cs typeface="Times New Roman" panose="02020603050405020304" pitchFamily="18" charset="0"/>
              </a:rPr>
              <a:t>Прибавка массы тела не отличалась у детей, получавших </a:t>
            </a:r>
            <a:r>
              <a:rPr lang="ru-RU" dirty="0" err="1">
                <a:latin typeface="Calibri" panose="020F0502020204030204" pitchFamily="34" charset="0"/>
                <a:ea typeface="Calibri" panose="020F0502020204030204" pitchFamily="34" charset="0"/>
                <a:cs typeface="Times New Roman" panose="02020603050405020304" pitchFamily="18" charset="0"/>
              </a:rPr>
              <a:t>Нутрини</a:t>
            </a:r>
            <a:r>
              <a:rPr lang="ru-RU" dirty="0">
                <a:latin typeface="Calibri" panose="020F0502020204030204" pitchFamily="34" charset="0"/>
                <a:ea typeface="Calibri" panose="020F0502020204030204" pitchFamily="34" charset="0"/>
                <a:cs typeface="Times New Roman" panose="02020603050405020304" pitchFamily="18" charset="0"/>
              </a:rPr>
              <a:t>  </a:t>
            </a:r>
          </a:p>
          <a:p>
            <a:pPr marL="571500" indent="-342900">
              <a:lnSpc>
                <a:spcPct val="107000"/>
              </a:lnSpc>
              <a:spcBef>
                <a:spcPts val="600"/>
              </a:spcBef>
              <a:spcAft>
                <a:spcPts val="800"/>
              </a:spcAft>
              <a:buAutoNum type="arabicPeriod"/>
            </a:pPr>
            <a:r>
              <a:rPr lang="ru-RU" dirty="0">
                <a:latin typeface="Calibri" panose="020F0502020204030204" pitchFamily="34" charset="0"/>
                <a:ea typeface="Calibri" panose="020F0502020204030204" pitchFamily="34" charset="0"/>
                <a:cs typeface="Times New Roman" panose="02020603050405020304" pitchFamily="18" charset="0"/>
              </a:rPr>
              <a:t>Продолжительность запоров была ниже у детей, получавших </a:t>
            </a:r>
            <a:r>
              <a:rPr lang="ru-RU" dirty="0" err="1">
                <a:latin typeface="Calibri" panose="020F0502020204030204" pitchFamily="34" charset="0"/>
                <a:ea typeface="Calibri" panose="020F0502020204030204" pitchFamily="34" charset="0"/>
                <a:cs typeface="Times New Roman" panose="02020603050405020304" pitchFamily="18" charset="0"/>
              </a:rPr>
              <a:t>Нутрини</a:t>
            </a:r>
            <a:r>
              <a:rPr lang="ru-RU" dirty="0">
                <a:latin typeface="Calibri" panose="020F0502020204030204" pitchFamily="34" charset="0"/>
                <a:ea typeface="Calibri" panose="020F0502020204030204" pitchFamily="34" charset="0"/>
                <a:cs typeface="Times New Roman" panose="02020603050405020304" pitchFamily="18" charset="0"/>
              </a:rPr>
              <a:t> с пищевыми волокнами, в среднем на 64% (</a:t>
            </a:r>
            <a:r>
              <a:rPr lang="en-US" dirty="0">
                <a:latin typeface="Calibri" panose="020F0502020204030204" pitchFamily="34" charset="0"/>
                <a:ea typeface="Calibri" panose="020F0502020204030204" pitchFamily="34" charset="0"/>
                <a:cs typeface="Times New Roman" panose="02020603050405020304" pitchFamily="18" charset="0"/>
              </a:rPr>
              <a:t>p&lt;0,05)</a:t>
            </a:r>
            <a:endParaRPr lang="ru-RU"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 Placeholder 4">
            <a:extLst>
              <a:ext uri="{FF2B5EF4-FFF2-40B4-BE49-F238E27FC236}">
                <a16:creationId xmlns:a16="http://schemas.microsoft.com/office/drawing/2014/main" id="{C93D8A32-C851-947D-150D-D4D0CB9E713B}"/>
              </a:ext>
            </a:extLst>
          </p:cNvPr>
          <p:cNvSpPr>
            <a:spLocks noGrp="1"/>
          </p:cNvSpPr>
          <p:nvPr>
            <p:ph type="body" sz="quarter" idx="24"/>
          </p:nvPr>
        </p:nvSpPr>
        <p:spPr>
          <a:xfrm>
            <a:off x="506392" y="2289947"/>
            <a:ext cx="3273128" cy="1729036"/>
          </a:xfrm>
        </p:spPr>
        <p:txBody>
          <a:bodyPr vert="horz" lIns="0" tIns="0" rIns="91384" bIns="45718" rtlCol="0" anchor="t">
            <a:normAutofit/>
          </a:bodyPr>
          <a:lstStyle/>
          <a:p>
            <a:pPr>
              <a:buNone/>
            </a:pPr>
            <a:r>
              <a:rPr lang="ru-RU" sz="1600" dirty="0"/>
              <a:t>Изучить влияние смеси для зондового питания с пищевыми волокнами на пищеварительные функции детей, находящихся на зондовом питании.</a:t>
            </a:r>
          </a:p>
        </p:txBody>
      </p:sp>
      <p:sp>
        <p:nvSpPr>
          <p:cNvPr id="7" name="Text Placeholder 6">
            <a:extLst>
              <a:ext uri="{FF2B5EF4-FFF2-40B4-BE49-F238E27FC236}">
                <a16:creationId xmlns:a16="http://schemas.microsoft.com/office/drawing/2014/main" id="{53787DA0-32D9-65D8-0BF2-390E4412390B}"/>
              </a:ext>
            </a:extLst>
          </p:cNvPr>
          <p:cNvSpPr>
            <a:spLocks noGrp="1"/>
          </p:cNvSpPr>
          <p:nvPr>
            <p:ph type="body" sz="quarter" idx="25"/>
          </p:nvPr>
        </p:nvSpPr>
        <p:spPr>
          <a:xfrm>
            <a:off x="4053840" y="2289949"/>
            <a:ext cx="3496138" cy="1551172"/>
          </a:xfrm>
        </p:spPr>
        <p:txBody>
          <a:bodyPr vert="horz" lIns="0" tIns="0" rIns="91384" bIns="45718" rtlCol="0" anchor="t">
            <a:noAutofit/>
          </a:bodyPr>
          <a:lstStyle/>
          <a:p>
            <a:pPr>
              <a:buNone/>
            </a:pPr>
            <a:r>
              <a:rPr lang="ru-RU" sz="1600" dirty="0">
                <a:latin typeface="Calibri" panose="020F0502020204030204" pitchFamily="34" charset="0"/>
                <a:ea typeface="Times New Roman" panose="02020603050405020304" pitchFamily="18" charset="0"/>
              </a:rPr>
              <a:t>Двойное слепое перекрестное исследование. Дети получали смесь с пищевыми волокнами или без пищевых волокон в течение 14 дней, после чего оценивалась скорость кишечного транзита с помощью карминового красителя</a:t>
            </a:r>
            <a:endParaRPr lang="ru-RU" sz="1600" dirty="0">
              <a:effectLst/>
              <a:latin typeface="Calibri" panose="020F0502020204030204" pitchFamily="34" charset="0"/>
              <a:ea typeface="Times New Roman" panose="02020603050405020304" pitchFamily="18" charset="0"/>
            </a:endParaRPr>
          </a:p>
        </p:txBody>
      </p:sp>
      <p:sp>
        <p:nvSpPr>
          <p:cNvPr id="8" name="Text Placeholder 7">
            <a:extLst>
              <a:ext uri="{FF2B5EF4-FFF2-40B4-BE49-F238E27FC236}">
                <a16:creationId xmlns:a16="http://schemas.microsoft.com/office/drawing/2014/main" id="{0ED2CAFB-7B3C-2BA0-3E49-0D5D4AC9B030}"/>
              </a:ext>
            </a:extLst>
          </p:cNvPr>
          <p:cNvSpPr>
            <a:spLocks noGrp="1"/>
          </p:cNvSpPr>
          <p:nvPr>
            <p:ph type="body" sz="quarter" idx="26"/>
          </p:nvPr>
        </p:nvSpPr>
        <p:spPr>
          <a:xfrm>
            <a:off x="506391" y="4810279"/>
            <a:ext cx="3423055" cy="1514125"/>
          </a:xfrm>
        </p:spPr>
        <p:txBody>
          <a:bodyPr vert="horz" lIns="0" tIns="0" rIns="91384" bIns="45718" rtlCol="0" anchor="t">
            <a:normAutofit/>
          </a:bodyPr>
          <a:lstStyle/>
          <a:p>
            <a:pPr fontAlgn="base">
              <a:lnSpc>
                <a:spcPct val="107000"/>
              </a:lnSpc>
              <a:spcBef>
                <a:spcPts val="0"/>
              </a:spcBef>
              <a:buNone/>
            </a:pPr>
            <a:r>
              <a:rPr lang="ru-RU" dirty="0">
                <a:effectLst/>
                <a:ea typeface="Times New Roman" panose="02020603050405020304" pitchFamily="18" charset="0"/>
                <a:cs typeface="Calibri" panose="020F0502020204030204" pitchFamily="34" charset="0"/>
              </a:rPr>
              <a:t>16 детей на зондовом питании.</a:t>
            </a:r>
          </a:p>
          <a:p>
            <a:pPr fontAlgn="base">
              <a:lnSpc>
                <a:spcPct val="107000"/>
              </a:lnSpc>
              <a:spcBef>
                <a:spcPts val="0"/>
              </a:spcBef>
              <a:buNone/>
            </a:pPr>
            <a:r>
              <a:rPr lang="ru-RU" dirty="0">
                <a:ea typeface="Times New Roman" panose="02020603050405020304" pitchFamily="18" charset="0"/>
                <a:cs typeface="Calibri" panose="020F0502020204030204" pitchFamily="34" charset="0"/>
              </a:rPr>
              <a:t>У 10 детей ДЦП, 6 –прочие диагнозы</a:t>
            </a:r>
          </a:p>
          <a:p>
            <a:pPr fontAlgn="base">
              <a:lnSpc>
                <a:spcPct val="107000"/>
              </a:lnSpc>
              <a:spcBef>
                <a:spcPts val="0"/>
              </a:spcBef>
              <a:buNone/>
            </a:pPr>
            <a:r>
              <a:rPr lang="ru-RU" dirty="0">
                <a:effectLst/>
                <a:ea typeface="Times New Roman" panose="02020603050405020304" pitchFamily="18" charset="0"/>
                <a:cs typeface="Calibri" panose="020F0502020204030204" pitchFamily="34" charset="0"/>
              </a:rPr>
              <a:t>Возраст 1-10 лет</a:t>
            </a:r>
          </a:p>
        </p:txBody>
      </p:sp>
      <p:sp>
        <p:nvSpPr>
          <p:cNvPr id="9" name="Text Placeholder 8">
            <a:extLst>
              <a:ext uri="{FF2B5EF4-FFF2-40B4-BE49-F238E27FC236}">
                <a16:creationId xmlns:a16="http://schemas.microsoft.com/office/drawing/2014/main" id="{BFAC0359-981C-AC64-DBC8-2BE94B72F4ED}"/>
              </a:ext>
            </a:extLst>
          </p:cNvPr>
          <p:cNvSpPr>
            <a:spLocks noGrp="1"/>
          </p:cNvSpPr>
          <p:nvPr>
            <p:ph type="body" sz="quarter" idx="27"/>
          </p:nvPr>
        </p:nvSpPr>
        <p:spPr>
          <a:xfrm>
            <a:off x="4228050" y="4830708"/>
            <a:ext cx="3234122" cy="1301497"/>
          </a:xfrm>
        </p:spPr>
        <p:txBody>
          <a:bodyPr vert="horz" lIns="0" tIns="0" rIns="91384" bIns="45718" rtlCol="0" anchor="t">
            <a:normAutofit/>
          </a:bodyPr>
          <a:lstStyle/>
          <a:p>
            <a:pPr>
              <a:buNone/>
            </a:pPr>
            <a:r>
              <a:rPr lang="ru-RU" sz="1600" dirty="0" err="1"/>
              <a:t>Нутрини</a:t>
            </a:r>
            <a:r>
              <a:rPr lang="ru-RU" sz="1600" dirty="0"/>
              <a:t>, 1 кал/мл</a:t>
            </a:r>
          </a:p>
          <a:p>
            <a:pPr>
              <a:buNone/>
            </a:pPr>
            <a:r>
              <a:rPr lang="ru-RU" sz="1600" dirty="0" err="1"/>
              <a:t>Нутрини</a:t>
            </a:r>
            <a:r>
              <a:rPr lang="ru-RU" sz="1600" dirty="0"/>
              <a:t> с пищевыми волокнами, 1 ккал/мл</a:t>
            </a:r>
            <a:endParaRPr lang="en-US" sz="1600" dirty="0"/>
          </a:p>
        </p:txBody>
      </p:sp>
      <p:sp>
        <p:nvSpPr>
          <p:cNvPr id="10" name="Rectangle 11">
            <a:extLst>
              <a:ext uri="{FF2B5EF4-FFF2-40B4-BE49-F238E27FC236}">
                <a16:creationId xmlns:a16="http://schemas.microsoft.com/office/drawing/2014/main" id="{979D144D-E051-44AF-593F-FCD46B8627BB}"/>
              </a:ext>
            </a:extLst>
          </p:cNvPr>
          <p:cNvSpPr/>
          <p:nvPr/>
        </p:nvSpPr>
        <p:spPr>
          <a:xfrm>
            <a:off x="695325" y="993431"/>
            <a:ext cx="10617079" cy="508381"/>
          </a:xfrm>
          <a:prstGeom prst="roundRect">
            <a:avLst>
              <a:gd name="adj" fmla="val 50000"/>
            </a:avLst>
          </a:prstGeom>
          <a:solidFill>
            <a:schemeClr val="bg1">
              <a:lumMod val="75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US" sz="1800" b="1" i="1" u="none" strike="noStrike" kern="1200" cap="none" spc="75" normalizeH="0" baseline="0" noProof="0" dirty="0">
                <a:ln>
                  <a:noFill/>
                </a:ln>
                <a:solidFill>
                  <a:srgbClr val="44546A"/>
                </a:solidFill>
                <a:effectLst/>
                <a:uLnTx/>
                <a:uFillTx/>
                <a:latin typeface="Calibri" panose="020F0502020204030204" pitchFamily="34" charset="0"/>
                <a:ea typeface="Times New Roman" panose="02020603050405020304" pitchFamily="18" charset="0"/>
                <a:cs typeface="Times New Roman" panose="02020603050405020304" pitchFamily="18" charset="0"/>
              </a:rPr>
              <a:t> Trier et al., 1999</a:t>
            </a:r>
            <a:endParaRPr kumimoji="0" lang="ru-RU" sz="1800" b="1" i="1" u="none" strike="noStrike" kern="1200" cap="none" spc="75" normalizeH="0" baseline="0" noProof="0" dirty="0">
              <a:ln>
                <a:noFill/>
              </a:ln>
              <a:solidFill>
                <a:srgbClr val="4472C4"/>
              </a:solidFill>
              <a:effectLst/>
              <a:uLnTx/>
              <a:uFillTx/>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7B817AC7-C241-1662-9B69-4D5E95307C81}"/>
              </a:ext>
            </a:extLst>
          </p:cNvPr>
          <p:cNvSpPr txBox="1"/>
          <p:nvPr/>
        </p:nvSpPr>
        <p:spPr>
          <a:xfrm>
            <a:off x="133129" y="-15934"/>
            <a:ext cx="11881072" cy="954107"/>
          </a:xfrm>
          <a:prstGeom prst="rect">
            <a:avLst/>
          </a:prstGeom>
          <a:noFill/>
        </p:spPr>
        <p:txBody>
          <a:bodyPr wrap="square">
            <a:spAutoFit/>
          </a:bodyPr>
          <a:lstStyle/>
          <a:p>
            <a:pPr marL="0" marR="0" lvl="0" indent="0" fontAlgn="auto">
              <a:spcAft>
                <a:spcPts val="0"/>
              </a:spcAft>
              <a:buClrTx/>
              <a:buSzTx/>
              <a:tabLst/>
              <a:defRPr/>
            </a:pPr>
            <a:r>
              <a:rPr lang="ru-RU" sz="2800" b="1" dirty="0" err="1">
                <a:solidFill>
                  <a:srgbClr val="7030A0"/>
                </a:solidFill>
                <a:latin typeface="+mj-lt"/>
                <a:ea typeface="+mj-ea"/>
                <a:cs typeface="+mj-cs"/>
              </a:rPr>
              <a:t>Нутрини</a:t>
            </a:r>
            <a:r>
              <a:rPr lang="ru-RU" sz="2800" b="1" dirty="0">
                <a:solidFill>
                  <a:srgbClr val="7030A0"/>
                </a:solidFill>
                <a:latin typeface="+mj-lt"/>
                <a:ea typeface="+mj-ea"/>
                <a:cs typeface="+mj-cs"/>
              </a:rPr>
              <a:t> с пищевыми волокнами снижает продолжительность запоров у детей на зондовом питании</a:t>
            </a:r>
          </a:p>
        </p:txBody>
      </p:sp>
      <p:sp>
        <p:nvSpPr>
          <p:cNvPr id="15" name="Rectangle 14">
            <a:extLst>
              <a:ext uri="{FF2B5EF4-FFF2-40B4-BE49-F238E27FC236}">
                <a16:creationId xmlns:a16="http://schemas.microsoft.com/office/drawing/2014/main" id="{C136D49F-8389-94E8-5B0F-4810F84C8018}"/>
              </a:ext>
            </a:extLst>
          </p:cNvPr>
          <p:cNvSpPr/>
          <p:nvPr/>
        </p:nvSpPr>
        <p:spPr>
          <a:xfrm>
            <a:off x="722045" y="1643270"/>
            <a:ext cx="1014205" cy="392753"/>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43D32497-99F3-0C2D-F679-9D574E622E4C}"/>
              </a:ext>
            </a:extLst>
          </p:cNvPr>
          <p:cNvSpPr/>
          <p:nvPr/>
        </p:nvSpPr>
        <p:spPr>
          <a:xfrm>
            <a:off x="695325" y="4228469"/>
            <a:ext cx="1014205" cy="392753"/>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64570856-6467-5F22-8890-BFC1A03E45D7}"/>
              </a:ext>
            </a:extLst>
          </p:cNvPr>
          <p:cNvSpPr/>
          <p:nvPr/>
        </p:nvSpPr>
        <p:spPr>
          <a:xfrm>
            <a:off x="4309568" y="1685238"/>
            <a:ext cx="1014205" cy="392753"/>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459F8948-3926-678D-563A-607C62B9B340}"/>
              </a:ext>
            </a:extLst>
          </p:cNvPr>
          <p:cNvSpPr/>
          <p:nvPr/>
        </p:nvSpPr>
        <p:spPr>
          <a:xfrm>
            <a:off x="4273332" y="4228468"/>
            <a:ext cx="1014205" cy="392753"/>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6E688D6-FBB4-AEC7-D8D4-4A376902A18A}"/>
              </a:ext>
            </a:extLst>
          </p:cNvPr>
          <p:cNvSpPr/>
          <p:nvPr/>
        </p:nvSpPr>
        <p:spPr>
          <a:xfrm>
            <a:off x="7855959" y="1638174"/>
            <a:ext cx="2255450" cy="392753"/>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809A8993-60E2-DDAA-BC69-D85B2524E31D}"/>
              </a:ext>
            </a:extLst>
          </p:cNvPr>
          <p:cNvSpPr txBox="1"/>
          <p:nvPr/>
        </p:nvSpPr>
        <p:spPr>
          <a:xfrm>
            <a:off x="735711" y="1775130"/>
            <a:ext cx="20010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srgbClr val="4472C4"/>
                </a:solidFill>
                <a:effectLst/>
                <a:uLnTx/>
                <a:uFillTx/>
                <a:latin typeface="Calibri" panose="020F0502020204030204"/>
                <a:ea typeface="+mn-ea"/>
                <a:cs typeface="+mn-cs"/>
              </a:rPr>
              <a:t>Цели:</a:t>
            </a:r>
          </a:p>
        </p:txBody>
      </p:sp>
      <p:sp>
        <p:nvSpPr>
          <p:cNvPr id="21" name="TextBox 20">
            <a:extLst>
              <a:ext uri="{FF2B5EF4-FFF2-40B4-BE49-F238E27FC236}">
                <a16:creationId xmlns:a16="http://schemas.microsoft.com/office/drawing/2014/main" id="{AECB58FB-D1F4-6168-B581-972CBB661170}"/>
              </a:ext>
            </a:extLst>
          </p:cNvPr>
          <p:cNvSpPr txBox="1"/>
          <p:nvPr/>
        </p:nvSpPr>
        <p:spPr>
          <a:xfrm>
            <a:off x="716624" y="4379873"/>
            <a:ext cx="20010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srgbClr val="4472C4"/>
                </a:solidFill>
                <a:effectLst/>
                <a:uLnTx/>
                <a:uFillTx/>
                <a:latin typeface="Calibri" panose="020F0502020204030204"/>
                <a:ea typeface="+mn-ea"/>
                <a:cs typeface="+mn-cs"/>
              </a:rPr>
              <a:t>Группы:</a:t>
            </a:r>
          </a:p>
        </p:txBody>
      </p:sp>
      <p:sp>
        <p:nvSpPr>
          <p:cNvPr id="22" name="TextBox 21">
            <a:extLst>
              <a:ext uri="{FF2B5EF4-FFF2-40B4-BE49-F238E27FC236}">
                <a16:creationId xmlns:a16="http://schemas.microsoft.com/office/drawing/2014/main" id="{5F6B12C6-48A6-689F-F55E-868090F1E9ED}"/>
              </a:ext>
            </a:extLst>
          </p:cNvPr>
          <p:cNvSpPr txBox="1"/>
          <p:nvPr/>
        </p:nvSpPr>
        <p:spPr>
          <a:xfrm>
            <a:off x="4228050" y="1824446"/>
            <a:ext cx="20010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a:ln>
                  <a:noFill/>
                </a:ln>
                <a:solidFill>
                  <a:srgbClr val="4472C4"/>
                </a:solidFill>
                <a:effectLst/>
                <a:uLnTx/>
                <a:uFillTx/>
                <a:latin typeface="Calibri" panose="020F0502020204030204"/>
                <a:ea typeface="+mn-ea"/>
                <a:cs typeface="+mn-cs"/>
              </a:rPr>
              <a:t>Дизайн:</a:t>
            </a:r>
          </a:p>
        </p:txBody>
      </p:sp>
      <p:sp>
        <p:nvSpPr>
          <p:cNvPr id="23" name="TextBox 22">
            <a:extLst>
              <a:ext uri="{FF2B5EF4-FFF2-40B4-BE49-F238E27FC236}">
                <a16:creationId xmlns:a16="http://schemas.microsoft.com/office/drawing/2014/main" id="{05A0C9C8-1370-B356-9F98-DB86A596EABA}"/>
              </a:ext>
            </a:extLst>
          </p:cNvPr>
          <p:cNvSpPr txBox="1"/>
          <p:nvPr/>
        </p:nvSpPr>
        <p:spPr>
          <a:xfrm>
            <a:off x="4228050" y="4356633"/>
            <a:ext cx="20010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a:ln>
                  <a:noFill/>
                </a:ln>
                <a:solidFill>
                  <a:srgbClr val="4472C4"/>
                </a:solidFill>
                <a:effectLst/>
                <a:uLnTx/>
                <a:uFillTx/>
                <a:latin typeface="Calibri" panose="020F0502020204030204"/>
                <a:ea typeface="+mn-ea"/>
                <a:cs typeface="+mn-cs"/>
              </a:rPr>
              <a:t>Продукт:</a:t>
            </a:r>
          </a:p>
        </p:txBody>
      </p:sp>
      <p:sp>
        <p:nvSpPr>
          <p:cNvPr id="24" name="TextBox 23">
            <a:extLst>
              <a:ext uri="{FF2B5EF4-FFF2-40B4-BE49-F238E27FC236}">
                <a16:creationId xmlns:a16="http://schemas.microsoft.com/office/drawing/2014/main" id="{B7EE8C4C-4500-A25C-FB2D-C4C375076EBE}"/>
              </a:ext>
            </a:extLst>
          </p:cNvPr>
          <p:cNvSpPr txBox="1"/>
          <p:nvPr/>
        </p:nvSpPr>
        <p:spPr>
          <a:xfrm>
            <a:off x="7760775" y="1841777"/>
            <a:ext cx="20010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a:ln>
                  <a:noFill/>
                </a:ln>
                <a:solidFill>
                  <a:srgbClr val="4472C4"/>
                </a:solidFill>
                <a:effectLst/>
                <a:uLnTx/>
                <a:uFillTx/>
                <a:latin typeface="Calibri" panose="020F0502020204030204"/>
                <a:ea typeface="+mn-ea"/>
                <a:cs typeface="+mn-cs"/>
              </a:rPr>
              <a:t>Результаты:</a:t>
            </a:r>
          </a:p>
        </p:txBody>
      </p:sp>
      <p:sp>
        <p:nvSpPr>
          <p:cNvPr id="3" name="TextBox 2">
            <a:extLst>
              <a:ext uri="{FF2B5EF4-FFF2-40B4-BE49-F238E27FC236}">
                <a16:creationId xmlns:a16="http://schemas.microsoft.com/office/drawing/2014/main" id="{8EA2A587-1A8F-D754-AB88-B061411616B1}"/>
              </a:ext>
            </a:extLst>
          </p:cNvPr>
          <p:cNvSpPr txBox="1"/>
          <p:nvPr/>
        </p:nvSpPr>
        <p:spPr>
          <a:xfrm>
            <a:off x="506391" y="6513461"/>
            <a:ext cx="8736462"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Trier E, et al. EFFECTS OF A MULTIFIBRE SUPPLEMENTED PAEDIATRIC ENTERAL FEED ON GASTROINTESTINAL FUNCTION. May 1999,</a:t>
            </a:r>
          </a:p>
        </p:txBody>
      </p:sp>
    </p:spTree>
    <p:extLst>
      <p:ext uri="{BB962C8B-B14F-4D97-AF65-F5344CB8AC3E}">
        <p14:creationId xmlns:p14="http://schemas.microsoft.com/office/powerpoint/2010/main" val="4236614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Скругленный прямоугольник 46">
            <a:extLst>
              <a:ext uri="{FF2B5EF4-FFF2-40B4-BE49-F238E27FC236}">
                <a16:creationId xmlns:a16="http://schemas.microsoft.com/office/drawing/2014/main" id="{B2E17980-66D1-F2DD-5468-D41E517C3805}"/>
              </a:ext>
            </a:extLst>
          </p:cNvPr>
          <p:cNvSpPr/>
          <p:nvPr/>
        </p:nvSpPr>
        <p:spPr>
          <a:xfrm>
            <a:off x="0" y="3486032"/>
            <a:ext cx="5532432" cy="1285628"/>
          </a:xfrm>
          <a:prstGeom prst="roundRect">
            <a:avLst>
              <a:gd name="adj" fmla="val 5652"/>
            </a:avLst>
          </a:prstGeom>
          <a:gradFill flip="none" rotWithShape="1">
            <a:gsLst>
              <a:gs pos="0">
                <a:srgbClr val="6535AC"/>
              </a:gs>
              <a:gs pos="100000">
                <a:srgbClr val="9283BE"/>
              </a:gs>
              <a:gs pos="49000">
                <a:srgbClr val="9456DF"/>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кругленный прямоугольник 46">
            <a:extLst>
              <a:ext uri="{FF2B5EF4-FFF2-40B4-BE49-F238E27FC236}">
                <a16:creationId xmlns:a16="http://schemas.microsoft.com/office/drawing/2014/main" id="{3E5768EC-1DEB-968B-0BD8-1B322FCB2FCA}"/>
              </a:ext>
            </a:extLst>
          </p:cNvPr>
          <p:cNvSpPr/>
          <p:nvPr/>
        </p:nvSpPr>
        <p:spPr>
          <a:xfrm>
            <a:off x="28246" y="1938368"/>
            <a:ext cx="5127147" cy="1285627"/>
          </a:xfrm>
          <a:prstGeom prst="roundRect">
            <a:avLst>
              <a:gd name="adj" fmla="val 6281"/>
            </a:avLst>
          </a:prstGeom>
          <a:gradFill flip="none" rotWithShape="1">
            <a:gsLst>
              <a:gs pos="0">
                <a:srgbClr val="6535AC"/>
              </a:gs>
              <a:gs pos="100000">
                <a:srgbClr val="9283BE"/>
              </a:gs>
              <a:gs pos="49000">
                <a:srgbClr val="9456DF"/>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7">
            <a:extLst>
              <a:ext uri="{FF2B5EF4-FFF2-40B4-BE49-F238E27FC236}">
                <a16:creationId xmlns:a16="http://schemas.microsoft.com/office/drawing/2014/main" id="{04E196B1-058D-B090-C1B7-D05EC9481210}"/>
              </a:ext>
            </a:extLst>
          </p:cNvPr>
          <p:cNvSpPr txBox="1"/>
          <p:nvPr/>
        </p:nvSpPr>
        <p:spPr>
          <a:xfrm>
            <a:off x="73508" y="3693342"/>
            <a:ext cx="5036625" cy="871008"/>
          </a:xfrm>
          <a:prstGeom prst="rect">
            <a:avLst/>
          </a:prstGeom>
          <a:noFill/>
          <a:ln>
            <a:noFill/>
          </a:ln>
        </p:spPr>
        <p:txBody>
          <a:bodyPr wrap="square">
            <a:spAutoFit/>
          </a:bodyPr>
          <a:lstStyle/>
          <a:p>
            <a:pPr marR="0" lvl="0" algn="l" defTabSz="457200" rtl="0" eaLnBrk="1" fontAlgn="auto" latinLnBrk="0" hangingPunct="1">
              <a:lnSpc>
                <a:spcPct val="107000"/>
              </a:lnSpc>
              <a:spcBef>
                <a:spcPts val="0"/>
              </a:spcBef>
              <a:spcAft>
                <a:spcPts val="800"/>
              </a:spcAft>
              <a:buClrTx/>
              <a:buSzTx/>
              <a:tabLst/>
              <a:defRPr/>
            </a:pPr>
            <a:r>
              <a:rPr lang="ru-RU" sz="1600" b="1" dirty="0">
                <a:solidFill>
                  <a:schemeClr val="bg1"/>
                </a:solidFill>
                <a:latin typeface="Calibri" panose="020F0502020204030204" pitchFamily="34" charset="0"/>
              </a:rPr>
              <a:t>Несмотря на изученность вопроса профилактики, механизмов образования и лечения пролежней у взрослых, данная тема у детей недостаточно изучена. </a:t>
            </a:r>
          </a:p>
        </p:txBody>
      </p:sp>
      <p:sp>
        <p:nvSpPr>
          <p:cNvPr id="9" name="TextBox 8">
            <a:extLst>
              <a:ext uri="{FF2B5EF4-FFF2-40B4-BE49-F238E27FC236}">
                <a16:creationId xmlns:a16="http://schemas.microsoft.com/office/drawing/2014/main" id="{84A34AE4-8CED-7A23-40B9-AF0BF4985DF2}"/>
              </a:ext>
            </a:extLst>
          </p:cNvPr>
          <p:cNvSpPr txBox="1"/>
          <p:nvPr/>
        </p:nvSpPr>
        <p:spPr>
          <a:xfrm>
            <a:off x="666749" y="6362592"/>
            <a:ext cx="8728103" cy="338554"/>
          </a:xfrm>
          <a:prstGeom prst="rect">
            <a:avLst/>
          </a:prstGeom>
          <a:noFill/>
        </p:spPr>
        <p:txBody>
          <a:bodyPr wrap="square">
            <a:spAutoFit/>
          </a:bodyPr>
          <a:lstStyle/>
          <a:p>
            <a:pPr marL="228600" indent="-228600">
              <a:buFont typeface="+mj-lt"/>
              <a:buAutoNum type="arabicPeriod"/>
            </a:pPr>
            <a:r>
              <a:rPr lang="pt-AO" sz="800" dirty="0"/>
              <a:t>Al-Ashhab S, Saleh MYN, Nabolsi M, Al-Horani E. Pressure ulcer prevalence among hospitalized children in Jordan. Jordan Med J 2013;47(3):241–52.</a:t>
            </a:r>
          </a:p>
          <a:p>
            <a:pPr marL="228600" indent="-228600">
              <a:buFont typeface="+mj-lt"/>
              <a:buAutoNum type="arabicPeriod"/>
            </a:pPr>
            <a:r>
              <a:rPr lang="pt-AO" sz="800" dirty="0"/>
              <a:t>Razmus I, Bergquist-Beringer S. Pressure injury prevalence and the rate of hospital-acquired pressure injury among pediatric patients in acute care. J Wound Ostomy Continence Nurs 2017;44(2):110–7.</a:t>
            </a:r>
          </a:p>
        </p:txBody>
      </p:sp>
      <p:sp>
        <p:nvSpPr>
          <p:cNvPr id="14" name="TextBox 13">
            <a:extLst>
              <a:ext uri="{FF2B5EF4-FFF2-40B4-BE49-F238E27FC236}">
                <a16:creationId xmlns:a16="http://schemas.microsoft.com/office/drawing/2014/main" id="{0152CD3B-3AAC-D5B1-A267-52B6387C53FE}"/>
              </a:ext>
            </a:extLst>
          </p:cNvPr>
          <p:cNvSpPr txBox="1"/>
          <p:nvPr/>
        </p:nvSpPr>
        <p:spPr>
          <a:xfrm>
            <a:off x="304429" y="2042022"/>
            <a:ext cx="4726371" cy="871008"/>
          </a:xfrm>
          <a:prstGeom prst="rect">
            <a:avLst/>
          </a:prstGeom>
          <a:noFill/>
          <a:ln>
            <a:noFill/>
          </a:ln>
        </p:spPr>
        <p:txBody>
          <a:bodyPr wrap="square">
            <a:spAutoFit/>
          </a:bodyPr>
          <a:lstStyle/>
          <a:p>
            <a:pPr marR="0" lvl="0" algn="l" defTabSz="457200" rtl="0" eaLnBrk="1" fontAlgn="auto" latinLnBrk="0" hangingPunct="1">
              <a:lnSpc>
                <a:spcPct val="107000"/>
              </a:lnSpc>
              <a:spcBef>
                <a:spcPts val="0"/>
              </a:spcBef>
              <a:spcAft>
                <a:spcPts val="800"/>
              </a:spcAft>
              <a:buClrTx/>
              <a:buSzTx/>
              <a:tabLst/>
              <a:defRPr/>
            </a:pPr>
            <a:r>
              <a:rPr lang="ru-RU" sz="1600" b="1" dirty="0">
                <a:solidFill>
                  <a:schemeClr val="bg1"/>
                </a:solidFill>
                <a:latin typeface="Calibri" panose="020F0502020204030204" pitchFamily="34" charset="0"/>
              </a:rPr>
              <a:t>Пролежни представляют собой один из значимых рисков ухудшения состояния тяжелобольных детей, получающих паллиативную помощь.</a:t>
            </a:r>
          </a:p>
        </p:txBody>
      </p:sp>
      <p:pic>
        <p:nvPicPr>
          <p:cNvPr id="42" name="Рисунок 41"/>
          <p:cNvPicPr/>
          <p:nvPr/>
        </p:nvPicPr>
        <p:blipFill rotWithShape="1">
          <a:blip r:embed="rId2"/>
          <a:srcRect l="43998" t="43329" r="9951" b="14938"/>
          <a:stretch/>
        </p:blipFill>
        <p:spPr bwMode="auto">
          <a:xfrm>
            <a:off x="5228901" y="1788022"/>
            <a:ext cx="6756400" cy="4324446"/>
          </a:xfrm>
          <a:prstGeom prst="rect">
            <a:avLst/>
          </a:prstGeom>
          <a:ln>
            <a:noFill/>
          </a:ln>
          <a:extLst>
            <a:ext uri="{53640926-AAD7-44D8-BBD7-CCE9431645EC}">
              <a14:shadowObscured xmlns:a14="http://schemas.microsoft.com/office/drawing/2010/main"/>
            </a:ext>
          </a:extLst>
        </p:spPr>
      </p:pic>
      <p:sp>
        <p:nvSpPr>
          <p:cNvPr id="43" name="TextBox 42">
            <a:extLst>
              <a:ext uri="{FF2B5EF4-FFF2-40B4-BE49-F238E27FC236}">
                <a16:creationId xmlns:a16="http://schemas.microsoft.com/office/drawing/2014/main" id="{9B2F6EDB-E99E-D9A4-775E-50395AF06881}"/>
              </a:ext>
            </a:extLst>
          </p:cNvPr>
          <p:cNvSpPr txBox="1"/>
          <p:nvPr/>
        </p:nvSpPr>
        <p:spPr>
          <a:xfrm>
            <a:off x="518224" y="587830"/>
            <a:ext cx="10731530" cy="532903"/>
          </a:xfrm>
          <a:prstGeom prst="rect">
            <a:avLst/>
          </a:prstGeom>
          <a:noFill/>
        </p:spPr>
        <p:txBody>
          <a:bodyPr wrap="square">
            <a:spAutoFit/>
          </a:bodyPr>
          <a:lstStyle/>
          <a:p>
            <a:pPr>
              <a:lnSpc>
                <a:spcPct val="107000"/>
              </a:lnSpc>
              <a:defRPr/>
            </a:pPr>
            <a:r>
              <a:rPr lang="ru-RU" sz="2800" b="1" dirty="0">
                <a:solidFill>
                  <a:srgbClr val="7030A0"/>
                </a:solidFill>
                <a:latin typeface="+mj-lt"/>
                <a:ea typeface="+mj-ea"/>
                <a:cs typeface="+mj-cs"/>
              </a:rPr>
              <a:t>Пролежни</a:t>
            </a:r>
          </a:p>
        </p:txBody>
      </p:sp>
    </p:spTree>
    <p:extLst>
      <p:ext uri="{BB962C8B-B14F-4D97-AF65-F5344CB8AC3E}">
        <p14:creationId xmlns:p14="http://schemas.microsoft.com/office/powerpoint/2010/main" val="3500997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Rounded Corners 5">
            <a:extLst>
              <a:ext uri="{FF2B5EF4-FFF2-40B4-BE49-F238E27FC236}">
                <a16:creationId xmlns:a16="http://schemas.microsoft.com/office/drawing/2014/main" id="{EBDA452E-27E4-F246-8A48-524AAB3CC6DF}"/>
              </a:ext>
            </a:extLst>
          </p:cNvPr>
          <p:cNvSpPr/>
          <p:nvPr/>
        </p:nvSpPr>
        <p:spPr>
          <a:xfrm>
            <a:off x="1255777" y="1827573"/>
            <a:ext cx="4718304" cy="3304137"/>
          </a:xfrm>
          <a:prstGeom prst="roundRect">
            <a:avLst>
              <a:gd name="adj" fmla="val 4249"/>
            </a:avLst>
          </a:prstGeom>
          <a:ln>
            <a:noFill/>
          </a:ln>
          <a:effectLst>
            <a:outerShdw blurRad="380635" sx="101000" sy="101000" algn="ctr" rotWithShape="0">
              <a:schemeClr val="accent5">
                <a:lumMod val="50000"/>
                <a:alpha val="34000"/>
              </a:schemeClr>
            </a:outerShdw>
          </a:effectLst>
        </p:spPr>
        <p:style>
          <a:lnRef idx="2">
            <a:schemeClr val="dk1"/>
          </a:lnRef>
          <a:fillRef idx="1">
            <a:schemeClr val="lt1"/>
          </a:fillRef>
          <a:effectRef idx="0">
            <a:schemeClr val="dk1"/>
          </a:effectRef>
          <a:fontRef idx="minor">
            <a:schemeClr val="dk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normalizeH="0" baseline="0" noProof="0" dirty="0">
                <a:ln>
                  <a:noFill/>
                </a:ln>
                <a:solidFill>
                  <a:srgbClr val="0055B4"/>
                </a:solidFill>
                <a:effectLst/>
                <a:uLnTx/>
                <a:uFillTx/>
                <a:latin typeface="Calibri"/>
                <a:ea typeface="+mn-ea"/>
                <a:cs typeface="+mn-cs"/>
              </a:rPr>
              <a:t>
</a:t>
            </a:r>
            <a:endParaRPr kumimoji="0" lang="ru-RU" sz="2000" b="0" i="0" u="none" strike="noStrike" kern="0" cap="none" normalizeH="0" baseline="0" noProof="0" dirty="0">
              <a:ln>
                <a:noFill/>
              </a:ln>
              <a:solidFill>
                <a:srgbClr val="303083"/>
              </a:solidFill>
              <a:effectLst/>
              <a:uLnTx/>
              <a:uFillTx/>
              <a:latin typeface="Calibri"/>
              <a:ea typeface="+mn-ea"/>
              <a:cs typeface="+mn-cs"/>
            </a:endParaRPr>
          </a:p>
        </p:txBody>
      </p:sp>
      <p:sp>
        <p:nvSpPr>
          <p:cNvPr id="25" name="TextBox 24">
            <a:extLst>
              <a:ext uri="{FF2B5EF4-FFF2-40B4-BE49-F238E27FC236}">
                <a16:creationId xmlns:a16="http://schemas.microsoft.com/office/drawing/2014/main" id="{539F30C6-CA68-A94C-9CF3-AA48D7FBEEF5}"/>
              </a:ext>
            </a:extLst>
          </p:cNvPr>
          <p:cNvSpPr txBox="1"/>
          <p:nvPr/>
        </p:nvSpPr>
        <p:spPr>
          <a:xfrm>
            <a:off x="1928462" y="1944397"/>
            <a:ext cx="3433924" cy="40011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ru-RU" sz="2000" b="1" i="0" u="none" strike="noStrike" kern="1200" cap="none" spc="0" normalizeH="0" baseline="0" noProof="0" dirty="0">
                <a:ln>
                  <a:noFill/>
                </a:ln>
                <a:solidFill>
                  <a:srgbClr val="009D98"/>
                </a:solidFill>
                <a:effectLst/>
                <a:uLnTx/>
                <a:uFillTx/>
                <a:ea typeface="+mn-ea"/>
                <a:cs typeface="Arial" panose="020B0604020202020204" pitchFamily="34" charset="0"/>
              </a:rPr>
              <a:t>Особенности состава: </a:t>
            </a:r>
            <a:r>
              <a:rPr kumimoji="0" lang="ru-RU" sz="2000" b="1" i="0" u="none" strike="noStrike" kern="1200" cap="none" spc="0" normalizeH="0" baseline="30000" noProof="0" dirty="0">
                <a:ln>
                  <a:noFill/>
                </a:ln>
                <a:solidFill>
                  <a:srgbClr val="009D98"/>
                </a:solidFill>
                <a:effectLst/>
                <a:uLnTx/>
                <a:uFillTx/>
                <a:ea typeface="+mn-ea"/>
                <a:cs typeface="Arial" panose="020B0604020202020204" pitchFamily="34" charset="0"/>
              </a:rPr>
              <a:t>1</a:t>
            </a:r>
            <a:r>
              <a:rPr kumimoji="0" lang="ru-RU" sz="2000" b="1" i="0" u="none" strike="noStrike" kern="1200" cap="none" spc="0" normalizeH="0" baseline="0" noProof="0" dirty="0">
                <a:ln>
                  <a:noFill/>
                </a:ln>
                <a:solidFill>
                  <a:srgbClr val="009D98"/>
                </a:solidFill>
                <a:effectLst/>
                <a:uLnTx/>
                <a:uFillTx/>
                <a:ea typeface="+mn-ea"/>
                <a:cs typeface="Arial" panose="020B0604020202020204" pitchFamily="34" charset="0"/>
              </a:rPr>
              <a:t> </a:t>
            </a:r>
            <a:endParaRPr kumimoji="0" lang="en-US" sz="2000" b="1" i="0" u="none" strike="noStrike" kern="1200" cap="none" spc="0" normalizeH="0" baseline="0" noProof="0" dirty="0">
              <a:ln>
                <a:noFill/>
              </a:ln>
              <a:solidFill>
                <a:srgbClr val="009D98"/>
              </a:solidFill>
              <a:effectLst/>
              <a:uLnTx/>
              <a:uFillTx/>
              <a:ea typeface="+mn-ea"/>
              <a:cs typeface="Arial" panose="020B0604020202020204" pitchFamily="34" charset="0"/>
            </a:endParaRPr>
          </a:p>
        </p:txBody>
      </p:sp>
      <p:sp>
        <p:nvSpPr>
          <p:cNvPr id="17" name="Rectangle: Rounded Corners 5">
            <a:extLst>
              <a:ext uri="{FF2B5EF4-FFF2-40B4-BE49-F238E27FC236}">
                <a16:creationId xmlns:a16="http://schemas.microsoft.com/office/drawing/2014/main" id="{337CB873-97AE-5243-902B-FB807AEE87D1}"/>
              </a:ext>
            </a:extLst>
          </p:cNvPr>
          <p:cNvSpPr/>
          <p:nvPr/>
        </p:nvSpPr>
        <p:spPr>
          <a:xfrm>
            <a:off x="8703000" y="1018528"/>
            <a:ext cx="2853676" cy="369333"/>
          </a:xfrm>
          <a:prstGeom prst="roundRect">
            <a:avLst>
              <a:gd name="adj" fmla="val 10983"/>
            </a:avLst>
          </a:prstGeom>
          <a:solidFill>
            <a:schemeClr val="accent3">
              <a:lumMod val="20000"/>
              <a:lumOff val="80000"/>
              <a:alpha val="39644"/>
            </a:schemeClr>
          </a:solidFill>
          <a:ln>
            <a:noFill/>
          </a:ln>
        </p:spPr>
        <p:style>
          <a:lnRef idx="2">
            <a:schemeClr val="dk1"/>
          </a:lnRef>
          <a:fillRef idx="1">
            <a:schemeClr val="lt1"/>
          </a:fillRef>
          <a:effectRef idx="0">
            <a:schemeClr val="dk1"/>
          </a:effectRef>
          <a:fontRef idx="minor">
            <a:schemeClr val="dk1"/>
          </a:fontRef>
        </p:style>
        <p:txBody>
          <a:bodyPr rtlCol="0" anchor="ctr"/>
          <a:lstStyle/>
          <a:p>
            <a:pPr lvl="0" algn="ctr" defTabSz="457200">
              <a:lnSpc>
                <a:spcPts val="2200"/>
              </a:lnSpc>
              <a:defRPr/>
            </a:pPr>
            <a:r>
              <a:rPr lang="en" dirty="0">
                <a:solidFill>
                  <a:srgbClr val="9283BE"/>
                </a:solidFill>
              </a:rPr>
              <a:t>5,5 (21,7%  E) </a:t>
            </a:r>
            <a:endParaRPr lang="ru-RU" dirty="0">
              <a:solidFill>
                <a:srgbClr val="9283BE"/>
              </a:solidFill>
            </a:endParaRPr>
          </a:p>
        </p:txBody>
      </p:sp>
      <p:sp>
        <p:nvSpPr>
          <p:cNvPr id="19" name="Прямоугольник 18">
            <a:extLst>
              <a:ext uri="{FF2B5EF4-FFF2-40B4-BE49-F238E27FC236}">
                <a16:creationId xmlns:a16="http://schemas.microsoft.com/office/drawing/2014/main" id="{70BB2F28-1C6D-8340-8FD9-7612462AA513}"/>
              </a:ext>
            </a:extLst>
          </p:cNvPr>
          <p:cNvSpPr/>
          <p:nvPr/>
        </p:nvSpPr>
        <p:spPr>
          <a:xfrm>
            <a:off x="2500618" y="2432439"/>
            <a:ext cx="3182334" cy="1831271"/>
          </a:xfrm>
          <a:prstGeom prst="rect">
            <a:avLst/>
          </a:prstGeom>
        </p:spPr>
        <p:txBody>
          <a:bodyPr wrap="square">
            <a:spAutoFit/>
          </a:bodyPr>
          <a:lstStyle/>
          <a:p>
            <a:pPr marR="0" lvl="0" algn="l" defTabSz="457200" rtl="0" eaLnBrk="1" fontAlgn="auto" latinLnBrk="0" hangingPunct="1">
              <a:lnSpc>
                <a:spcPct val="100000"/>
              </a:lnSpc>
              <a:spcBef>
                <a:spcPts val="0"/>
              </a:spcBef>
              <a:spcAft>
                <a:spcPts val="600"/>
              </a:spcAft>
              <a:buClrTx/>
              <a:buSzTx/>
              <a:tabLst/>
              <a:defRPr/>
            </a:pPr>
            <a:r>
              <a:rPr kumimoji="0" lang="ru-RU"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Обогащен веществами, улучшающими заживление ран:</a:t>
            </a:r>
            <a:r>
              <a:rPr lang="en-US" dirty="0">
                <a:solidFill>
                  <a:srgbClr val="002060"/>
                </a:solidFill>
                <a:latin typeface="Calibri" panose="020F0502020204030204" pitchFamily="34" charset="0"/>
                <a:cs typeface="Calibri" panose="020F0502020204030204" pitchFamily="34" charset="0"/>
              </a:rPr>
              <a:t> </a:t>
            </a:r>
            <a:r>
              <a:rPr kumimoji="0" lang="ru-RU"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аргинин, витамины А, С, Е, цинк, селен</a:t>
            </a:r>
          </a:p>
          <a:p>
            <a:pPr marR="0" lvl="0" algn="l" defTabSz="457200" rtl="0" eaLnBrk="1" fontAlgn="auto" latinLnBrk="0" hangingPunct="1">
              <a:lnSpc>
                <a:spcPct val="100000"/>
              </a:lnSpc>
              <a:spcBef>
                <a:spcPts val="0"/>
              </a:spcBef>
              <a:spcAft>
                <a:spcPts val="600"/>
              </a:spcAft>
              <a:buClrTx/>
              <a:buSzTx/>
              <a:tabLst/>
              <a:defRPr/>
            </a:pPr>
            <a:r>
              <a:rPr kumimoji="0" lang="ru-RU"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Повышенное содержание энергии белка </a:t>
            </a:r>
            <a:r>
              <a:rPr kumimoji="0" lang="ru-RU" b="0" i="0" u="none" strike="noStrike" kern="1200" cap="none" spc="0" normalizeH="0" baseline="30000" noProof="0" dirty="0">
                <a:ln>
                  <a:noFill/>
                </a:ln>
                <a:solidFill>
                  <a:srgbClr val="002060"/>
                </a:solidFill>
                <a:effectLst/>
                <a:uLnTx/>
                <a:uFillTx/>
                <a:latin typeface="Calibri" panose="020F0502020204030204" pitchFamily="34" charset="0"/>
                <a:cs typeface="Calibri" panose="020F0502020204030204" pitchFamily="34" charset="0"/>
              </a:rPr>
              <a:t>1</a:t>
            </a:r>
            <a:endParaRPr kumimoji="0" lang="en-US" b="0" i="0" u="none" strike="noStrike" kern="1200" cap="none" spc="0" normalizeH="0" baseline="30000" noProof="0" dirty="0">
              <a:ln>
                <a:noFill/>
              </a:ln>
              <a:solidFill>
                <a:srgbClr val="002060"/>
              </a:solidFill>
              <a:effectLst/>
              <a:uLnTx/>
              <a:uFillTx/>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CA08481E-3074-7E46-8407-D9E6E5F0F7B7}"/>
              </a:ext>
            </a:extLst>
          </p:cNvPr>
          <p:cNvSpPr txBox="1"/>
          <p:nvPr/>
        </p:nvSpPr>
        <p:spPr>
          <a:xfrm>
            <a:off x="577094" y="5490624"/>
            <a:ext cx="1273493"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443769"/>
                </a:solidFill>
                <a:effectLst/>
                <a:uLnTx/>
                <a:uFillTx/>
                <a:latin typeface="Calibri Light"/>
                <a:ea typeface="+mn-ea"/>
                <a:cs typeface="+mn-cs"/>
              </a:rPr>
              <a:t>1000 мл </a:t>
            </a:r>
          </a:p>
        </p:txBody>
      </p:sp>
      <p:pic>
        <p:nvPicPr>
          <p:cNvPr id="21" name="Рисунок 20" descr="Изображение выглядит как еда, лосьон&#10;&#10;Автоматически созданное описание">
            <a:extLst>
              <a:ext uri="{FF2B5EF4-FFF2-40B4-BE49-F238E27FC236}">
                <a16:creationId xmlns:a16="http://schemas.microsoft.com/office/drawing/2014/main" id="{1085798E-C629-8C41-905B-CBDF0EF006A7}"/>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29438" t="8462" r="19090" b="5200"/>
          <a:stretch/>
        </p:blipFill>
        <p:spPr>
          <a:xfrm>
            <a:off x="499220" y="2430135"/>
            <a:ext cx="1429242" cy="3028573"/>
          </a:xfrm>
          <a:prstGeom prst="rect">
            <a:avLst/>
          </a:prstGeom>
        </p:spPr>
      </p:pic>
      <p:sp>
        <p:nvSpPr>
          <p:cNvPr id="22" name="Rectangle 6">
            <a:extLst>
              <a:ext uri="{FF2B5EF4-FFF2-40B4-BE49-F238E27FC236}">
                <a16:creationId xmlns:a16="http://schemas.microsoft.com/office/drawing/2014/main" id="{30C557CC-1D19-6340-B6F0-D2BA712920C4}"/>
              </a:ext>
            </a:extLst>
          </p:cNvPr>
          <p:cNvSpPr/>
          <p:nvPr/>
        </p:nvSpPr>
        <p:spPr>
          <a:xfrm>
            <a:off x="304526" y="6002288"/>
            <a:ext cx="11338942" cy="50783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900" b="0" i="0" u="none" strike="noStrike" kern="1200" cap="none" spc="0" normalizeH="0" baseline="0" noProof="0" dirty="0">
                <a:ln>
                  <a:noFill/>
                </a:ln>
                <a:solidFill>
                  <a:schemeClr val="bg1">
                    <a:lumMod val="65000"/>
                  </a:schemeClr>
                </a:solidFill>
                <a:effectLst/>
                <a:uLnTx/>
                <a:uFillTx/>
                <a:latin typeface="Calibri"/>
                <a:ea typeface="+mn-ea"/>
                <a:cs typeface="+mn-cs"/>
              </a:rPr>
              <a:t>1. СГР RU.77.99.32.004.R.001267.05.20 от 22.05.2020</a:t>
            </a:r>
          </a:p>
          <a:p>
            <a:pPr marL="0" marR="0" lvl="0" indent="0" algn="l" defTabSz="457200" rtl="0" eaLnBrk="1" fontAlgn="auto" latinLnBrk="0" hangingPunct="1">
              <a:lnSpc>
                <a:spcPct val="100000"/>
              </a:lnSpc>
              <a:spcBef>
                <a:spcPts val="0"/>
              </a:spcBef>
              <a:spcAft>
                <a:spcPts val="0"/>
              </a:spcAft>
              <a:buClrTx/>
              <a:buSzTx/>
              <a:buFontTx/>
              <a:buNone/>
              <a:tabLst/>
              <a:defRPr/>
            </a:pPr>
            <a:r>
              <a:rPr lang="ru-RU" sz="900" dirty="0">
                <a:solidFill>
                  <a:schemeClr val="bg1">
                    <a:lumMod val="65000"/>
                  </a:schemeClr>
                </a:solidFill>
                <a:latin typeface="Calibri"/>
              </a:rPr>
              <a:t>2</a:t>
            </a:r>
            <a:r>
              <a:rPr kumimoji="0" lang="ru-RU" sz="900" b="0" i="0" u="none" strike="noStrike" kern="1200" cap="none" spc="0" normalizeH="0" baseline="0" noProof="0" dirty="0">
                <a:ln>
                  <a:noFill/>
                </a:ln>
                <a:solidFill>
                  <a:schemeClr val="bg1">
                    <a:lumMod val="65000"/>
                  </a:schemeClr>
                </a:solidFill>
                <a:effectLst/>
                <a:uLnTx/>
                <a:uFillTx/>
                <a:latin typeface="Calibri"/>
                <a:ea typeface="+mn-ea"/>
                <a:cs typeface="+mn-cs"/>
              </a:rPr>
              <a:t>.</a:t>
            </a:r>
            <a:r>
              <a:rPr kumimoji="0" lang="en-US" sz="900" b="0" i="0" u="none" strike="noStrike" kern="1200" cap="none" spc="0" normalizeH="0" baseline="0" noProof="0" dirty="0">
                <a:ln>
                  <a:noFill/>
                </a:ln>
                <a:solidFill>
                  <a:schemeClr val="bg1">
                    <a:lumMod val="65000"/>
                  </a:schemeClr>
                </a:solidFill>
                <a:effectLst/>
                <a:uLnTx/>
                <a:uFillTx/>
                <a:latin typeface="Calibri"/>
                <a:ea typeface="+mn-ea"/>
                <a:cs typeface="+mn-cs"/>
              </a:rPr>
              <a:t>Prevention and Treatment of Pressure Ulcers/Injuries: Clinical Practice Guideline. The International Guideline. EPUAP/NPIAP/PPPIA. (2019</a:t>
            </a:r>
            <a:r>
              <a:rPr kumimoji="0" lang="ru-RU" sz="900" b="0" i="0" u="none" strike="noStrike" kern="1200" cap="none" spc="0" normalizeH="0" baseline="0" noProof="0" dirty="0">
                <a:ln>
                  <a:noFill/>
                </a:ln>
                <a:solidFill>
                  <a:schemeClr val="bg1">
                    <a:lumMod val="65000"/>
                  </a:schemeClr>
                </a:solidFill>
                <a:effectLst/>
                <a:uLnTx/>
                <a:uFillTx/>
                <a:latin typeface="Calibri"/>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lang="ru-RU" sz="900" dirty="0">
                <a:solidFill>
                  <a:schemeClr val="bg1">
                    <a:lumMod val="65000"/>
                  </a:schemeClr>
                </a:solidFill>
                <a:latin typeface="Calibri"/>
              </a:rPr>
              <a:t>3</a:t>
            </a:r>
            <a:r>
              <a:rPr kumimoji="0" lang="ru-RU" sz="900" b="0" i="0" u="none" strike="noStrike" kern="1200" cap="none" spc="0" normalizeH="0" baseline="0" noProof="0" dirty="0">
                <a:ln>
                  <a:noFill/>
                </a:ln>
                <a:solidFill>
                  <a:schemeClr val="bg1">
                    <a:lumMod val="65000"/>
                  </a:schemeClr>
                </a:solidFill>
                <a:effectLst/>
                <a:uLnTx/>
                <a:uFillTx/>
                <a:latin typeface="Calibri"/>
                <a:ea typeface="+mn-ea"/>
                <a:cs typeface="+mn-cs"/>
              </a:rPr>
              <a:t>.</a:t>
            </a:r>
            <a:r>
              <a:rPr kumimoji="0" lang="en-US" sz="900" b="0" i="0" u="none" strike="noStrike" kern="1200" cap="none" spc="0" normalizeH="0" baseline="0" noProof="0" dirty="0">
                <a:ln>
                  <a:noFill/>
                </a:ln>
                <a:solidFill>
                  <a:schemeClr val="bg1">
                    <a:lumMod val="65000"/>
                  </a:schemeClr>
                </a:solidFill>
                <a:effectLst/>
                <a:uLnTx/>
                <a:uFillTx/>
                <a:latin typeface="Calibri"/>
                <a:ea typeface="+mn-ea"/>
                <a:cs typeface="+mn-cs"/>
              </a:rPr>
              <a:t> Cereda E. et al. A nutritional formula enriched with arginine, zinc, and antioxidants for the healing of pressure ulcers: a randomized trial //Annals of internal medicine. – 2015. – Т. 162. – №. 3. – С. 167-174.</a:t>
            </a:r>
          </a:p>
        </p:txBody>
      </p:sp>
      <p:sp>
        <p:nvSpPr>
          <p:cNvPr id="26" name="TextBox 25">
            <a:extLst>
              <a:ext uri="{FF2B5EF4-FFF2-40B4-BE49-F238E27FC236}">
                <a16:creationId xmlns:a16="http://schemas.microsoft.com/office/drawing/2014/main" id="{E89C7BB7-71F0-DC45-9C42-564D4FC6A05E}"/>
              </a:ext>
            </a:extLst>
          </p:cNvPr>
          <p:cNvSpPr txBox="1"/>
          <p:nvPr/>
        </p:nvSpPr>
        <p:spPr>
          <a:xfrm>
            <a:off x="315620" y="6475805"/>
            <a:ext cx="6146800" cy="2308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443769"/>
                </a:solidFill>
                <a:effectLst/>
                <a:uLnTx/>
                <a:uFillTx/>
                <a:latin typeface="Calibri"/>
                <a:ea typeface="+mn-ea"/>
                <a:cs typeface="+mn-cs"/>
              </a:rPr>
              <a:t>https://about.enrollme.ru/</a:t>
            </a:r>
            <a:endParaRPr kumimoji="0" lang="ru-RU" sz="900" b="0" i="0" u="none" strike="noStrike" kern="1200" cap="none" spc="0" normalizeH="0" baseline="0" noProof="0" dirty="0">
              <a:ln>
                <a:noFill/>
              </a:ln>
              <a:solidFill>
                <a:srgbClr val="443769"/>
              </a:solidFill>
              <a:effectLst/>
              <a:uLnTx/>
              <a:uFillTx/>
              <a:latin typeface="Calibri"/>
              <a:ea typeface="+mn-ea"/>
              <a:cs typeface="+mn-cs"/>
            </a:endParaRPr>
          </a:p>
        </p:txBody>
      </p:sp>
      <p:sp>
        <p:nvSpPr>
          <p:cNvPr id="27" name="TextBox 26">
            <a:extLst>
              <a:ext uri="{FF2B5EF4-FFF2-40B4-BE49-F238E27FC236}">
                <a16:creationId xmlns:a16="http://schemas.microsoft.com/office/drawing/2014/main" id="{DD7D551E-C92F-1045-A7AF-C950B1232B22}"/>
              </a:ext>
            </a:extLst>
          </p:cNvPr>
          <p:cNvSpPr txBox="1"/>
          <p:nvPr/>
        </p:nvSpPr>
        <p:spPr>
          <a:xfrm>
            <a:off x="304526" y="-43441"/>
            <a:ext cx="5791474" cy="1915974"/>
          </a:xfrm>
          <a:prstGeom prst="rect">
            <a:avLst/>
          </a:prstGeom>
          <a:noFill/>
        </p:spPr>
        <p:txBody>
          <a:bodyPr wrap="square">
            <a:spAutoFit/>
          </a:bodyPr>
          <a:lstStyle/>
          <a:p>
            <a:pPr lvl="0">
              <a:lnSpc>
                <a:spcPct val="107000"/>
              </a:lnSpc>
              <a:spcBef>
                <a:spcPct val="0"/>
              </a:spcBef>
              <a:defRPr/>
            </a:pPr>
            <a:r>
              <a:rPr lang="ru-RU" sz="2800" b="1" dirty="0">
                <a:solidFill>
                  <a:srgbClr val="7030A0"/>
                </a:solidFill>
                <a:latin typeface="+mj-lt"/>
                <a:ea typeface="+mj-ea"/>
                <a:cs typeface="+mj-cs"/>
              </a:rPr>
              <a:t>Нутризон Эдванст Кубизон соответствует рекомендациям </a:t>
            </a:r>
            <a:r>
              <a:rPr lang="en" sz="2800" b="1" dirty="0">
                <a:solidFill>
                  <a:srgbClr val="7030A0"/>
                </a:solidFill>
                <a:latin typeface="+mj-lt"/>
                <a:ea typeface="+mj-ea"/>
                <a:cs typeface="+mj-cs"/>
              </a:rPr>
              <a:t>NPUAP/EPUAP 2019 </a:t>
            </a:r>
            <a:r>
              <a:rPr lang="ru-RU" sz="2800" b="1" dirty="0">
                <a:solidFill>
                  <a:srgbClr val="7030A0"/>
                </a:solidFill>
                <a:latin typeface="+mj-lt"/>
                <a:ea typeface="+mj-ea"/>
                <a:cs typeface="+mj-cs"/>
              </a:rPr>
              <a:t> по нутритивной поддержке при пролежнях </a:t>
            </a:r>
          </a:p>
        </p:txBody>
      </p:sp>
      <p:sp>
        <p:nvSpPr>
          <p:cNvPr id="28" name="Скругленный прямоугольник 27">
            <a:extLst>
              <a:ext uri="{FF2B5EF4-FFF2-40B4-BE49-F238E27FC236}">
                <a16:creationId xmlns:a16="http://schemas.microsoft.com/office/drawing/2014/main" id="{AA67F7C5-BCA2-A540-AA66-32A4A4D99B31}"/>
              </a:ext>
            </a:extLst>
          </p:cNvPr>
          <p:cNvSpPr/>
          <p:nvPr/>
        </p:nvSpPr>
        <p:spPr>
          <a:xfrm>
            <a:off x="6399000" y="407038"/>
            <a:ext cx="5157676" cy="575525"/>
          </a:xfrm>
          <a:prstGeom prst="roundRect">
            <a:avLst/>
          </a:prstGeom>
          <a:gradFill flip="none" rotWithShape="1">
            <a:gsLst>
              <a:gs pos="0">
                <a:srgbClr val="6535AC"/>
              </a:gs>
              <a:gs pos="100000">
                <a:srgbClr val="9283BE"/>
              </a:gs>
              <a:gs pos="49000">
                <a:srgbClr val="9456DF"/>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457200">
              <a:lnSpc>
                <a:spcPts val="2200"/>
              </a:lnSpc>
              <a:defRPr/>
            </a:pPr>
            <a:r>
              <a:rPr lang="ru-RU" sz="1400" dirty="0">
                <a:solidFill>
                  <a:schemeClr val="bg1"/>
                </a:solidFill>
              </a:rPr>
              <a:t>Нутриенты на 100 мл </a:t>
            </a:r>
          </a:p>
        </p:txBody>
      </p:sp>
      <p:sp>
        <p:nvSpPr>
          <p:cNvPr id="29" name="Скругленный прямоугольник 28">
            <a:extLst>
              <a:ext uri="{FF2B5EF4-FFF2-40B4-BE49-F238E27FC236}">
                <a16:creationId xmlns:a16="http://schemas.microsoft.com/office/drawing/2014/main" id="{6026DE2A-7B5B-3046-BD58-2F4AC7D40AB9}"/>
              </a:ext>
            </a:extLst>
          </p:cNvPr>
          <p:cNvSpPr/>
          <p:nvPr/>
        </p:nvSpPr>
        <p:spPr>
          <a:xfrm>
            <a:off x="6392797" y="1018528"/>
            <a:ext cx="2266479" cy="369333"/>
          </a:xfrm>
          <a:prstGeom prst="roundRect">
            <a:avLst/>
          </a:prstGeom>
          <a:solidFill>
            <a:srgbClr val="9283BE">
              <a:alpha val="297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rgbClr val="9283BE"/>
                </a:solidFill>
              </a:rPr>
              <a:t>Белок, г</a:t>
            </a:r>
          </a:p>
        </p:txBody>
      </p:sp>
      <p:sp>
        <p:nvSpPr>
          <p:cNvPr id="30" name="Rectangle: Rounded Corners 5">
            <a:extLst>
              <a:ext uri="{FF2B5EF4-FFF2-40B4-BE49-F238E27FC236}">
                <a16:creationId xmlns:a16="http://schemas.microsoft.com/office/drawing/2014/main" id="{02971CB6-B80A-534D-BF26-F6E3595335F0}"/>
              </a:ext>
            </a:extLst>
          </p:cNvPr>
          <p:cNvSpPr/>
          <p:nvPr/>
        </p:nvSpPr>
        <p:spPr>
          <a:xfrm>
            <a:off x="8703000" y="1421718"/>
            <a:ext cx="2853676" cy="369333"/>
          </a:xfrm>
          <a:prstGeom prst="roundRect">
            <a:avLst>
              <a:gd name="adj" fmla="val 10983"/>
            </a:avLst>
          </a:prstGeom>
          <a:solidFill>
            <a:schemeClr val="accent3">
              <a:lumMod val="20000"/>
              <a:lumOff val="80000"/>
              <a:alpha val="39644"/>
            </a:schemeClr>
          </a:solidFill>
          <a:ln>
            <a:noFill/>
          </a:ln>
        </p:spPr>
        <p:style>
          <a:lnRef idx="2">
            <a:schemeClr val="dk1"/>
          </a:lnRef>
          <a:fillRef idx="1">
            <a:schemeClr val="lt1"/>
          </a:fillRef>
          <a:effectRef idx="0">
            <a:schemeClr val="dk1"/>
          </a:effectRef>
          <a:fontRef idx="minor">
            <a:schemeClr val="dk1"/>
          </a:fontRef>
        </p:style>
        <p:txBody>
          <a:bodyPr rtlCol="0" anchor="ctr"/>
          <a:lstStyle/>
          <a:p>
            <a:pPr lvl="0" algn="ctr" defTabSz="457200">
              <a:lnSpc>
                <a:spcPts val="2200"/>
              </a:lnSpc>
              <a:defRPr/>
            </a:pPr>
            <a:r>
              <a:rPr lang="ru-RU" dirty="0">
                <a:solidFill>
                  <a:srgbClr val="9283BE"/>
                </a:solidFill>
              </a:rPr>
              <a:t>104</a:t>
            </a:r>
          </a:p>
        </p:txBody>
      </p:sp>
      <p:sp>
        <p:nvSpPr>
          <p:cNvPr id="31" name="Скругленный прямоугольник 30">
            <a:extLst>
              <a:ext uri="{FF2B5EF4-FFF2-40B4-BE49-F238E27FC236}">
                <a16:creationId xmlns:a16="http://schemas.microsoft.com/office/drawing/2014/main" id="{E2AE772D-13B8-8540-AA5C-F9FD7F6A6E89}"/>
              </a:ext>
            </a:extLst>
          </p:cNvPr>
          <p:cNvSpPr/>
          <p:nvPr/>
        </p:nvSpPr>
        <p:spPr>
          <a:xfrm>
            <a:off x="6392797" y="1421718"/>
            <a:ext cx="2266479" cy="369333"/>
          </a:xfrm>
          <a:prstGeom prst="roundRect">
            <a:avLst/>
          </a:prstGeom>
          <a:solidFill>
            <a:srgbClr val="9283BE">
              <a:alpha val="297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rgbClr val="9283BE"/>
                </a:solidFill>
              </a:rPr>
              <a:t>Энергия, ккал</a:t>
            </a:r>
          </a:p>
        </p:txBody>
      </p:sp>
      <p:sp>
        <p:nvSpPr>
          <p:cNvPr id="32" name="Rectangle: Rounded Corners 5">
            <a:extLst>
              <a:ext uri="{FF2B5EF4-FFF2-40B4-BE49-F238E27FC236}">
                <a16:creationId xmlns:a16="http://schemas.microsoft.com/office/drawing/2014/main" id="{9A455506-7FBD-3E4E-9444-84859792EA63}"/>
              </a:ext>
            </a:extLst>
          </p:cNvPr>
          <p:cNvSpPr/>
          <p:nvPr/>
        </p:nvSpPr>
        <p:spPr>
          <a:xfrm>
            <a:off x="8703000" y="1827573"/>
            <a:ext cx="2853676" cy="369333"/>
          </a:xfrm>
          <a:prstGeom prst="roundRect">
            <a:avLst>
              <a:gd name="adj" fmla="val 10983"/>
            </a:avLst>
          </a:prstGeom>
          <a:solidFill>
            <a:schemeClr val="accent3">
              <a:lumMod val="40000"/>
              <a:lumOff val="60000"/>
              <a:alpha val="39644"/>
            </a:schemeClr>
          </a:solidFill>
          <a:ln>
            <a:noFill/>
          </a:ln>
        </p:spPr>
        <p:style>
          <a:lnRef idx="2">
            <a:schemeClr val="dk1"/>
          </a:lnRef>
          <a:fillRef idx="1">
            <a:schemeClr val="lt1"/>
          </a:fillRef>
          <a:effectRef idx="0">
            <a:schemeClr val="dk1"/>
          </a:effectRef>
          <a:fontRef idx="minor">
            <a:schemeClr val="dk1"/>
          </a:fontRef>
        </p:style>
        <p:txBody>
          <a:bodyPr rtlCol="0" anchor="ctr"/>
          <a:lstStyle/>
          <a:p>
            <a:pPr lvl="0" algn="ctr" defTabSz="457200">
              <a:lnSpc>
                <a:spcPts val="2200"/>
              </a:lnSpc>
              <a:defRPr/>
            </a:pPr>
            <a:r>
              <a:rPr lang="ru-RU" dirty="0">
                <a:solidFill>
                  <a:srgbClr val="443769"/>
                </a:solidFill>
              </a:rPr>
              <a:t>0,85</a:t>
            </a:r>
          </a:p>
        </p:txBody>
      </p:sp>
      <p:sp>
        <p:nvSpPr>
          <p:cNvPr id="33" name="Скругленный прямоугольник 32">
            <a:extLst>
              <a:ext uri="{FF2B5EF4-FFF2-40B4-BE49-F238E27FC236}">
                <a16:creationId xmlns:a16="http://schemas.microsoft.com/office/drawing/2014/main" id="{26367149-31E8-FB46-9597-BDEA10467FFD}"/>
              </a:ext>
            </a:extLst>
          </p:cNvPr>
          <p:cNvSpPr/>
          <p:nvPr/>
        </p:nvSpPr>
        <p:spPr>
          <a:xfrm>
            <a:off x="6392797" y="1827573"/>
            <a:ext cx="2266479" cy="369333"/>
          </a:xfrm>
          <a:prstGeom prst="roundRect">
            <a:avLst/>
          </a:prstGeom>
          <a:gradFill flip="none" rotWithShape="1">
            <a:gsLst>
              <a:gs pos="0">
                <a:srgbClr val="6535AC"/>
              </a:gs>
              <a:gs pos="100000">
                <a:srgbClr val="9283BE"/>
              </a:gs>
              <a:gs pos="49000">
                <a:srgbClr val="9456DF"/>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bg1"/>
                </a:solidFill>
              </a:rPr>
              <a:t>Аргинин, г</a:t>
            </a:r>
          </a:p>
        </p:txBody>
      </p:sp>
      <p:sp>
        <p:nvSpPr>
          <p:cNvPr id="34" name="Rectangle: Rounded Corners 5">
            <a:extLst>
              <a:ext uri="{FF2B5EF4-FFF2-40B4-BE49-F238E27FC236}">
                <a16:creationId xmlns:a16="http://schemas.microsoft.com/office/drawing/2014/main" id="{500BA345-978F-F24A-99E3-1F83A48444B7}"/>
              </a:ext>
            </a:extLst>
          </p:cNvPr>
          <p:cNvSpPr/>
          <p:nvPr/>
        </p:nvSpPr>
        <p:spPr>
          <a:xfrm>
            <a:off x="8703000" y="2229688"/>
            <a:ext cx="2853676" cy="369333"/>
          </a:xfrm>
          <a:prstGeom prst="roundRect">
            <a:avLst>
              <a:gd name="adj" fmla="val 10983"/>
            </a:avLst>
          </a:prstGeom>
          <a:solidFill>
            <a:schemeClr val="accent3">
              <a:lumMod val="20000"/>
              <a:lumOff val="80000"/>
              <a:alpha val="39644"/>
            </a:schemeClr>
          </a:solidFill>
          <a:ln>
            <a:noFill/>
          </a:ln>
        </p:spPr>
        <p:style>
          <a:lnRef idx="2">
            <a:schemeClr val="dk1"/>
          </a:lnRef>
          <a:fillRef idx="1">
            <a:schemeClr val="lt1"/>
          </a:fillRef>
          <a:effectRef idx="0">
            <a:schemeClr val="dk1"/>
          </a:effectRef>
          <a:fontRef idx="minor">
            <a:schemeClr val="dk1"/>
          </a:fontRef>
        </p:style>
        <p:txBody>
          <a:bodyPr rtlCol="0" anchor="ctr"/>
          <a:lstStyle/>
          <a:p>
            <a:pPr lvl="0" algn="ctr" defTabSz="457200">
              <a:lnSpc>
                <a:spcPts val="2200"/>
              </a:lnSpc>
              <a:defRPr/>
            </a:pPr>
            <a:r>
              <a:rPr lang="en" dirty="0">
                <a:solidFill>
                  <a:srgbClr val="9283BE"/>
                </a:solidFill>
              </a:rPr>
              <a:t>12,5</a:t>
            </a:r>
            <a:r>
              <a:rPr lang="ru-RU" dirty="0">
                <a:solidFill>
                  <a:srgbClr val="9283BE"/>
                </a:solidFill>
              </a:rPr>
              <a:t> </a:t>
            </a:r>
            <a:r>
              <a:rPr lang="en" dirty="0">
                <a:solidFill>
                  <a:srgbClr val="9283BE"/>
                </a:solidFill>
              </a:rPr>
              <a:t>(47,3% E) </a:t>
            </a:r>
            <a:endParaRPr lang="ru-RU" dirty="0">
              <a:solidFill>
                <a:srgbClr val="9283BE"/>
              </a:solidFill>
            </a:endParaRPr>
          </a:p>
        </p:txBody>
      </p:sp>
      <p:sp>
        <p:nvSpPr>
          <p:cNvPr id="35" name="Скругленный прямоугольник 34">
            <a:extLst>
              <a:ext uri="{FF2B5EF4-FFF2-40B4-BE49-F238E27FC236}">
                <a16:creationId xmlns:a16="http://schemas.microsoft.com/office/drawing/2014/main" id="{43BABB75-6850-354A-88DA-F288EF74043B}"/>
              </a:ext>
            </a:extLst>
          </p:cNvPr>
          <p:cNvSpPr/>
          <p:nvPr/>
        </p:nvSpPr>
        <p:spPr>
          <a:xfrm>
            <a:off x="6392797" y="2229688"/>
            <a:ext cx="2266479" cy="369333"/>
          </a:xfrm>
          <a:prstGeom prst="roundRect">
            <a:avLst/>
          </a:prstGeom>
          <a:solidFill>
            <a:srgbClr val="9283BE">
              <a:alpha val="297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rgbClr val="9283BE"/>
                </a:solidFill>
              </a:rPr>
              <a:t>Углеводы, г </a:t>
            </a:r>
          </a:p>
        </p:txBody>
      </p:sp>
      <p:sp>
        <p:nvSpPr>
          <p:cNvPr id="36" name="Rectangle: Rounded Corners 5">
            <a:extLst>
              <a:ext uri="{FF2B5EF4-FFF2-40B4-BE49-F238E27FC236}">
                <a16:creationId xmlns:a16="http://schemas.microsoft.com/office/drawing/2014/main" id="{8964AFCA-ED2A-054A-97E1-7E4E780BA07A}"/>
              </a:ext>
            </a:extLst>
          </p:cNvPr>
          <p:cNvSpPr/>
          <p:nvPr/>
        </p:nvSpPr>
        <p:spPr>
          <a:xfrm>
            <a:off x="8703000" y="2639298"/>
            <a:ext cx="2853676" cy="369333"/>
          </a:xfrm>
          <a:prstGeom prst="roundRect">
            <a:avLst>
              <a:gd name="adj" fmla="val 10983"/>
            </a:avLst>
          </a:prstGeom>
          <a:solidFill>
            <a:schemeClr val="accent3">
              <a:lumMod val="20000"/>
              <a:lumOff val="80000"/>
              <a:alpha val="39644"/>
            </a:schemeClr>
          </a:solidFill>
          <a:ln>
            <a:noFill/>
          </a:ln>
        </p:spPr>
        <p:style>
          <a:lnRef idx="2">
            <a:schemeClr val="dk1"/>
          </a:lnRef>
          <a:fillRef idx="1">
            <a:schemeClr val="lt1"/>
          </a:fillRef>
          <a:effectRef idx="0">
            <a:schemeClr val="dk1"/>
          </a:effectRef>
          <a:fontRef idx="minor">
            <a:schemeClr val="dk1"/>
          </a:fontRef>
        </p:style>
        <p:txBody>
          <a:bodyPr rtlCol="0" anchor="ctr"/>
          <a:lstStyle/>
          <a:p>
            <a:pPr lvl="0" algn="ctr" defTabSz="457200">
              <a:lnSpc>
                <a:spcPts val="2200"/>
              </a:lnSpc>
              <a:defRPr/>
            </a:pPr>
            <a:r>
              <a:rPr lang="en" dirty="0">
                <a:solidFill>
                  <a:srgbClr val="9283BE"/>
                </a:solidFill>
              </a:rPr>
              <a:t>3,3 ( 28,1% E)</a:t>
            </a:r>
            <a:endParaRPr lang="ru-RU" dirty="0">
              <a:solidFill>
                <a:srgbClr val="9283BE"/>
              </a:solidFill>
            </a:endParaRPr>
          </a:p>
        </p:txBody>
      </p:sp>
      <p:sp>
        <p:nvSpPr>
          <p:cNvPr id="37" name="Скругленный прямоугольник 36">
            <a:extLst>
              <a:ext uri="{FF2B5EF4-FFF2-40B4-BE49-F238E27FC236}">
                <a16:creationId xmlns:a16="http://schemas.microsoft.com/office/drawing/2014/main" id="{B773FCCF-9886-2740-BCE2-58BBEB1A91C9}"/>
              </a:ext>
            </a:extLst>
          </p:cNvPr>
          <p:cNvSpPr/>
          <p:nvPr/>
        </p:nvSpPr>
        <p:spPr>
          <a:xfrm>
            <a:off x="6392797" y="2639298"/>
            <a:ext cx="2266479" cy="369333"/>
          </a:xfrm>
          <a:prstGeom prst="roundRect">
            <a:avLst/>
          </a:prstGeom>
          <a:solidFill>
            <a:srgbClr val="9283BE">
              <a:alpha val="297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rgbClr val="9283BE"/>
                </a:solidFill>
              </a:rPr>
              <a:t>Жиры, г</a:t>
            </a:r>
          </a:p>
        </p:txBody>
      </p:sp>
      <p:sp>
        <p:nvSpPr>
          <p:cNvPr id="38" name="Rectangle: Rounded Corners 5">
            <a:extLst>
              <a:ext uri="{FF2B5EF4-FFF2-40B4-BE49-F238E27FC236}">
                <a16:creationId xmlns:a16="http://schemas.microsoft.com/office/drawing/2014/main" id="{EE2CAF95-26F0-D14D-9882-7BBC11C342F6}"/>
              </a:ext>
            </a:extLst>
          </p:cNvPr>
          <p:cNvSpPr/>
          <p:nvPr/>
        </p:nvSpPr>
        <p:spPr>
          <a:xfrm>
            <a:off x="8703000" y="3052648"/>
            <a:ext cx="2853676" cy="843861"/>
          </a:xfrm>
          <a:prstGeom prst="roundRect">
            <a:avLst>
              <a:gd name="adj" fmla="val 10983"/>
            </a:avLst>
          </a:prstGeom>
          <a:solidFill>
            <a:schemeClr val="accent3">
              <a:lumMod val="20000"/>
              <a:lumOff val="80000"/>
              <a:alpha val="39644"/>
            </a:schemeClr>
          </a:solidFill>
          <a:ln>
            <a:noFill/>
          </a:ln>
        </p:spPr>
        <p:style>
          <a:lnRef idx="2">
            <a:schemeClr val="dk1"/>
          </a:lnRef>
          <a:fillRef idx="1">
            <a:schemeClr val="lt1"/>
          </a:fillRef>
          <a:effectRef idx="0">
            <a:schemeClr val="dk1"/>
          </a:effectRef>
          <a:fontRef idx="minor">
            <a:schemeClr val="dk1"/>
          </a:fontRef>
        </p:style>
        <p:txBody>
          <a:bodyPr rtlCol="0" anchor="ctr"/>
          <a:lstStyle/>
          <a:p>
            <a:pPr lvl="0" algn="ctr" defTabSz="457200">
              <a:lnSpc>
                <a:spcPts val="1800"/>
              </a:lnSpc>
              <a:defRPr/>
            </a:pPr>
            <a:r>
              <a:rPr lang="ru-RU" dirty="0">
                <a:solidFill>
                  <a:srgbClr val="9283BE"/>
                </a:solidFill>
              </a:rPr>
              <a:t>1,5 (2,9% Е) </a:t>
            </a:r>
            <a:br>
              <a:rPr lang="ru-RU" dirty="0">
                <a:solidFill>
                  <a:srgbClr val="9283BE"/>
                </a:solidFill>
              </a:rPr>
            </a:br>
            <a:r>
              <a:rPr lang="ru-RU" sz="1400" dirty="0">
                <a:solidFill>
                  <a:srgbClr val="9283BE"/>
                </a:solidFill>
              </a:rPr>
              <a:t>0,7 </a:t>
            </a:r>
            <a:br>
              <a:rPr lang="ru-RU" sz="1400" dirty="0">
                <a:solidFill>
                  <a:srgbClr val="9283BE"/>
                </a:solidFill>
              </a:rPr>
            </a:br>
            <a:r>
              <a:rPr lang="ru-RU" sz="1400" dirty="0">
                <a:solidFill>
                  <a:srgbClr val="9283BE"/>
                </a:solidFill>
              </a:rPr>
              <a:t>0,8</a:t>
            </a:r>
          </a:p>
        </p:txBody>
      </p:sp>
      <p:sp>
        <p:nvSpPr>
          <p:cNvPr id="39" name="Скругленный прямоугольник 38">
            <a:extLst>
              <a:ext uri="{FF2B5EF4-FFF2-40B4-BE49-F238E27FC236}">
                <a16:creationId xmlns:a16="http://schemas.microsoft.com/office/drawing/2014/main" id="{BC941153-CE32-344A-AF25-7F301F12E9BF}"/>
              </a:ext>
            </a:extLst>
          </p:cNvPr>
          <p:cNvSpPr/>
          <p:nvPr/>
        </p:nvSpPr>
        <p:spPr>
          <a:xfrm>
            <a:off x="6392797" y="3052648"/>
            <a:ext cx="2266479" cy="843861"/>
          </a:xfrm>
          <a:prstGeom prst="roundRect">
            <a:avLst/>
          </a:prstGeom>
          <a:solidFill>
            <a:srgbClr val="9283BE">
              <a:alpha val="297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480"/>
              </a:lnSpc>
            </a:pPr>
            <a:r>
              <a:rPr lang="ru-RU" sz="1400" dirty="0">
                <a:solidFill>
                  <a:srgbClr val="9283BE"/>
                </a:solidFill>
              </a:rPr>
              <a:t>      Пищевые волокна, г</a:t>
            </a:r>
          </a:p>
          <a:p>
            <a:pPr>
              <a:lnSpc>
                <a:spcPts val="1480"/>
              </a:lnSpc>
            </a:pPr>
            <a:r>
              <a:rPr lang="ru-RU" sz="1400" dirty="0">
                <a:solidFill>
                  <a:srgbClr val="9283BE"/>
                </a:solidFill>
              </a:rPr>
              <a:t>      • Растворимые</a:t>
            </a:r>
          </a:p>
          <a:p>
            <a:pPr>
              <a:lnSpc>
                <a:spcPts val="1480"/>
              </a:lnSpc>
            </a:pPr>
            <a:r>
              <a:rPr lang="ru-RU" sz="1400" dirty="0">
                <a:solidFill>
                  <a:srgbClr val="9283BE"/>
                </a:solidFill>
              </a:rPr>
              <a:t>      • Нерастворимые </a:t>
            </a:r>
          </a:p>
        </p:txBody>
      </p:sp>
      <p:sp>
        <p:nvSpPr>
          <p:cNvPr id="40" name="Rectangle: Rounded Corners 5">
            <a:extLst>
              <a:ext uri="{FF2B5EF4-FFF2-40B4-BE49-F238E27FC236}">
                <a16:creationId xmlns:a16="http://schemas.microsoft.com/office/drawing/2014/main" id="{F50CB0C0-B1CE-D146-A8DC-5729B6F1B68B}"/>
              </a:ext>
            </a:extLst>
          </p:cNvPr>
          <p:cNvSpPr/>
          <p:nvPr/>
        </p:nvSpPr>
        <p:spPr>
          <a:xfrm>
            <a:off x="8703000" y="3944127"/>
            <a:ext cx="2853676" cy="369333"/>
          </a:xfrm>
          <a:prstGeom prst="roundRect">
            <a:avLst>
              <a:gd name="adj" fmla="val 10983"/>
            </a:avLst>
          </a:prstGeom>
          <a:solidFill>
            <a:schemeClr val="accent3">
              <a:lumMod val="40000"/>
              <a:lumOff val="60000"/>
              <a:alpha val="39644"/>
            </a:schemeClr>
          </a:solidFill>
          <a:ln>
            <a:noFill/>
          </a:ln>
        </p:spPr>
        <p:style>
          <a:lnRef idx="2">
            <a:schemeClr val="dk1"/>
          </a:lnRef>
          <a:fillRef idx="1">
            <a:schemeClr val="lt1"/>
          </a:fillRef>
          <a:effectRef idx="0">
            <a:schemeClr val="dk1"/>
          </a:effectRef>
          <a:fontRef idx="minor">
            <a:schemeClr val="dk1"/>
          </a:fontRef>
        </p:style>
        <p:txBody>
          <a:bodyPr rtlCol="0" anchor="ctr"/>
          <a:lstStyle/>
          <a:p>
            <a:pPr lvl="0" algn="ctr" defTabSz="457200">
              <a:lnSpc>
                <a:spcPts val="2200"/>
              </a:lnSpc>
              <a:defRPr/>
            </a:pPr>
            <a:r>
              <a:rPr lang="ru-RU" dirty="0">
                <a:solidFill>
                  <a:srgbClr val="443769"/>
                </a:solidFill>
              </a:rPr>
              <a:t>9,6</a:t>
            </a:r>
          </a:p>
        </p:txBody>
      </p:sp>
      <p:sp>
        <p:nvSpPr>
          <p:cNvPr id="41" name="Скругленный прямоугольник 40">
            <a:extLst>
              <a:ext uri="{FF2B5EF4-FFF2-40B4-BE49-F238E27FC236}">
                <a16:creationId xmlns:a16="http://schemas.microsoft.com/office/drawing/2014/main" id="{DEB21164-B2FF-C646-8EBA-8B52D90AA354}"/>
              </a:ext>
            </a:extLst>
          </p:cNvPr>
          <p:cNvSpPr/>
          <p:nvPr/>
        </p:nvSpPr>
        <p:spPr>
          <a:xfrm>
            <a:off x="6392797" y="3944127"/>
            <a:ext cx="2266479" cy="369333"/>
          </a:xfrm>
          <a:prstGeom prst="roundRect">
            <a:avLst/>
          </a:prstGeom>
          <a:gradFill flip="none" rotWithShape="1">
            <a:gsLst>
              <a:gs pos="0">
                <a:srgbClr val="6535AC"/>
              </a:gs>
              <a:gs pos="100000">
                <a:srgbClr val="9283BE"/>
              </a:gs>
              <a:gs pos="49000">
                <a:srgbClr val="9456DF"/>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bg1"/>
                </a:solidFill>
              </a:rPr>
              <a:t>Селен, мг </a:t>
            </a:r>
          </a:p>
        </p:txBody>
      </p:sp>
      <p:sp>
        <p:nvSpPr>
          <p:cNvPr id="42" name="Rectangle: Rounded Corners 5">
            <a:extLst>
              <a:ext uri="{FF2B5EF4-FFF2-40B4-BE49-F238E27FC236}">
                <a16:creationId xmlns:a16="http://schemas.microsoft.com/office/drawing/2014/main" id="{2195D454-D907-5746-BA72-4D1CD0F9BA40}"/>
              </a:ext>
            </a:extLst>
          </p:cNvPr>
          <p:cNvSpPr/>
          <p:nvPr/>
        </p:nvSpPr>
        <p:spPr>
          <a:xfrm>
            <a:off x="8703000" y="4355781"/>
            <a:ext cx="2853676" cy="369333"/>
          </a:xfrm>
          <a:prstGeom prst="roundRect">
            <a:avLst>
              <a:gd name="adj" fmla="val 10983"/>
            </a:avLst>
          </a:prstGeom>
          <a:solidFill>
            <a:schemeClr val="accent3">
              <a:lumMod val="40000"/>
              <a:lumOff val="60000"/>
              <a:alpha val="39644"/>
            </a:schemeClr>
          </a:solidFill>
          <a:ln>
            <a:noFill/>
          </a:ln>
        </p:spPr>
        <p:style>
          <a:lnRef idx="2">
            <a:schemeClr val="dk1"/>
          </a:lnRef>
          <a:fillRef idx="1">
            <a:schemeClr val="lt1"/>
          </a:fillRef>
          <a:effectRef idx="0">
            <a:schemeClr val="dk1"/>
          </a:effectRef>
          <a:fontRef idx="minor">
            <a:schemeClr val="dk1"/>
          </a:fontRef>
        </p:style>
        <p:txBody>
          <a:bodyPr rtlCol="0" anchor="ctr"/>
          <a:lstStyle/>
          <a:p>
            <a:pPr lvl="0" algn="ctr" defTabSz="457200">
              <a:lnSpc>
                <a:spcPts val="2200"/>
              </a:lnSpc>
              <a:defRPr/>
            </a:pPr>
            <a:r>
              <a:rPr lang="ru-RU" dirty="0">
                <a:solidFill>
                  <a:srgbClr val="443769"/>
                </a:solidFill>
              </a:rPr>
              <a:t>2</a:t>
            </a:r>
          </a:p>
        </p:txBody>
      </p:sp>
      <p:sp>
        <p:nvSpPr>
          <p:cNvPr id="43" name="Скругленный прямоугольник 42">
            <a:extLst>
              <a:ext uri="{FF2B5EF4-FFF2-40B4-BE49-F238E27FC236}">
                <a16:creationId xmlns:a16="http://schemas.microsoft.com/office/drawing/2014/main" id="{E9FD4C6F-8E7B-BD4A-B39F-56A85E4DC54C}"/>
              </a:ext>
            </a:extLst>
          </p:cNvPr>
          <p:cNvSpPr/>
          <p:nvPr/>
        </p:nvSpPr>
        <p:spPr>
          <a:xfrm>
            <a:off x="6392797" y="4355781"/>
            <a:ext cx="2266479" cy="369333"/>
          </a:xfrm>
          <a:prstGeom prst="roundRect">
            <a:avLst/>
          </a:prstGeom>
          <a:gradFill flip="none" rotWithShape="1">
            <a:gsLst>
              <a:gs pos="0">
                <a:srgbClr val="6535AC"/>
              </a:gs>
              <a:gs pos="100000">
                <a:srgbClr val="9283BE"/>
              </a:gs>
              <a:gs pos="49000">
                <a:srgbClr val="9456DF"/>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bg1"/>
                </a:solidFill>
              </a:rPr>
              <a:t>Цинк, мг</a:t>
            </a:r>
          </a:p>
        </p:txBody>
      </p:sp>
      <p:sp>
        <p:nvSpPr>
          <p:cNvPr id="44" name="Rectangle: Rounded Corners 5">
            <a:extLst>
              <a:ext uri="{FF2B5EF4-FFF2-40B4-BE49-F238E27FC236}">
                <a16:creationId xmlns:a16="http://schemas.microsoft.com/office/drawing/2014/main" id="{88B45762-6C31-2A48-97C0-FEE9DB7ABB47}"/>
              </a:ext>
            </a:extLst>
          </p:cNvPr>
          <p:cNvSpPr/>
          <p:nvPr/>
        </p:nvSpPr>
        <p:spPr>
          <a:xfrm>
            <a:off x="8703000" y="4762377"/>
            <a:ext cx="2853676" cy="369333"/>
          </a:xfrm>
          <a:prstGeom prst="roundRect">
            <a:avLst>
              <a:gd name="adj" fmla="val 10983"/>
            </a:avLst>
          </a:prstGeom>
          <a:solidFill>
            <a:schemeClr val="accent3">
              <a:lumMod val="40000"/>
              <a:lumOff val="60000"/>
              <a:alpha val="39644"/>
            </a:schemeClr>
          </a:solidFill>
          <a:ln>
            <a:noFill/>
          </a:ln>
        </p:spPr>
        <p:style>
          <a:lnRef idx="2">
            <a:schemeClr val="dk1"/>
          </a:lnRef>
          <a:fillRef idx="1">
            <a:schemeClr val="lt1"/>
          </a:fillRef>
          <a:effectRef idx="0">
            <a:schemeClr val="dk1"/>
          </a:effectRef>
          <a:fontRef idx="minor">
            <a:schemeClr val="dk1"/>
          </a:fontRef>
        </p:style>
        <p:txBody>
          <a:bodyPr rtlCol="0" anchor="ctr"/>
          <a:lstStyle/>
          <a:p>
            <a:pPr lvl="0" algn="ctr" defTabSz="457200">
              <a:lnSpc>
                <a:spcPts val="2200"/>
              </a:lnSpc>
              <a:defRPr/>
            </a:pPr>
            <a:r>
              <a:rPr lang="ru-RU" dirty="0">
                <a:solidFill>
                  <a:srgbClr val="443769"/>
                </a:solidFill>
              </a:rPr>
              <a:t>82</a:t>
            </a:r>
          </a:p>
        </p:txBody>
      </p:sp>
      <p:sp>
        <p:nvSpPr>
          <p:cNvPr id="45" name="Скругленный прямоугольник 44">
            <a:extLst>
              <a:ext uri="{FF2B5EF4-FFF2-40B4-BE49-F238E27FC236}">
                <a16:creationId xmlns:a16="http://schemas.microsoft.com/office/drawing/2014/main" id="{CBF15FAA-FF38-C748-B38A-D31289203BAF}"/>
              </a:ext>
            </a:extLst>
          </p:cNvPr>
          <p:cNvSpPr/>
          <p:nvPr/>
        </p:nvSpPr>
        <p:spPr>
          <a:xfrm>
            <a:off x="6392797" y="4762377"/>
            <a:ext cx="2266479" cy="369333"/>
          </a:xfrm>
          <a:prstGeom prst="roundRect">
            <a:avLst/>
          </a:prstGeom>
          <a:gradFill flip="none" rotWithShape="1">
            <a:gsLst>
              <a:gs pos="0">
                <a:srgbClr val="6535AC"/>
              </a:gs>
              <a:gs pos="100000">
                <a:srgbClr val="9283BE"/>
              </a:gs>
              <a:gs pos="49000">
                <a:srgbClr val="9456DF"/>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bg1"/>
                </a:solidFill>
              </a:rPr>
              <a:t>Витамин А, </a:t>
            </a:r>
            <a:r>
              <a:rPr lang="en" sz="1400" dirty="0" err="1">
                <a:solidFill>
                  <a:schemeClr val="bg1"/>
                </a:solidFill>
              </a:rPr>
              <a:t>tg</a:t>
            </a:r>
            <a:r>
              <a:rPr lang="en" sz="1400" dirty="0">
                <a:solidFill>
                  <a:schemeClr val="bg1"/>
                </a:solidFill>
              </a:rPr>
              <a:t> RE </a:t>
            </a:r>
            <a:endParaRPr lang="ru-RU" sz="1400" dirty="0">
              <a:solidFill>
                <a:schemeClr val="bg1"/>
              </a:solidFill>
            </a:endParaRPr>
          </a:p>
        </p:txBody>
      </p:sp>
      <p:sp>
        <p:nvSpPr>
          <p:cNvPr id="46" name="Rectangle: Rounded Corners 5">
            <a:extLst>
              <a:ext uri="{FF2B5EF4-FFF2-40B4-BE49-F238E27FC236}">
                <a16:creationId xmlns:a16="http://schemas.microsoft.com/office/drawing/2014/main" id="{3D5427AC-8DC8-8344-9FA9-D4BC949F6F8D}"/>
              </a:ext>
            </a:extLst>
          </p:cNvPr>
          <p:cNvSpPr/>
          <p:nvPr/>
        </p:nvSpPr>
        <p:spPr>
          <a:xfrm>
            <a:off x="8703000" y="5174031"/>
            <a:ext cx="2853676" cy="369333"/>
          </a:xfrm>
          <a:prstGeom prst="roundRect">
            <a:avLst>
              <a:gd name="adj" fmla="val 10983"/>
            </a:avLst>
          </a:prstGeom>
          <a:solidFill>
            <a:schemeClr val="accent3">
              <a:lumMod val="40000"/>
              <a:lumOff val="60000"/>
              <a:alpha val="39644"/>
            </a:schemeClr>
          </a:solidFill>
          <a:ln>
            <a:noFill/>
          </a:ln>
        </p:spPr>
        <p:style>
          <a:lnRef idx="2">
            <a:schemeClr val="dk1"/>
          </a:lnRef>
          <a:fillRef idx="1">
            <a:schemeClr val="lt1"/>
          </a:fillRef>
          <a:effectRef idx="0">
            <a:schemeClr val="dk1"/>
          </a:effectRef>
          <a:fontRef idx="minor">
            <a:schemeClr val="dk1"/>
          </a:fontRef>
        </p:style>
        <p:txBody>
          <a:bodyPr rtlCol="0" anchor="ctr"/>
          <a:lstStyle/>
          <a:p>
            <a:pPr lvl="0" algn="ctr" defTabSz="457200">
              <a:lnSpc>
                <a:spcPts val="2200"/>
              </a:lnSpc>
              <a:defRPr/>
            </a:pPr>
            <a:r>
              <a:rPr lang="ru-RU" dirty="0">
                <a:solidFill>
                  <a:srgbClr val="443769"/>
                </a:solidFill>
              </a:rPr>
              <a:t>38</a:t>
            </a:r>
          </a:p>
        </p:txBody>
      </p:sp>
      <p:sp>
        <p:nvSpPr>
          <p:cNvPr id="47" name="Скругленный прямоугольник 46">
            <a:extLst>
              <a:ext uri="{FF2B5EF4-FFF2-40B4-BE49-F238E27FC236}">
                <a16:creationId xmlns:a16="http://schemas.microsoft.com/office/drawing/2014/main" id="{40D970C5-71EA-3D40-9B17-A5807BD07069}"/>
              </a:ext>
            </a:extLst>
          </p:cNvPr>
          <p:cNvSpPr/>
          <p:nvPr/>
        </p:nvSpPr>
        <p:spPr>
          <a:xfrm>
            <a:off x="6392797" y="5174031"/>
            <a:ext cx="2266479" cy="369333"/>
          </a:xfrm>
          <a:prstGeom prst="roundRect">
            <a:avLst/>
          </a:prstGeom>
          <a:gradFill flip="none" rotWithShape="1">
            <a:gsLst>
              <a:gs pos="0">
                <a:srgbClr val="6535AC"/>
              </a:gs>
              <a:gs pos="100000">
                <a:srgbClr val="9283BE"/>
              </a:gs>
              <a:gs pos="49000">
                <a:srgbClr val="9456DF"/>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bg1"/>
                </a:solidFill>
              </a:rPr>
              <a:t>Витамин С, мг </a:t>
            </a:r>
          </a:p>
        </p:txBody>
      </p:sp>
      <p:sp>
        <p:nvSpPr>
          <p:cNvPr id="48" name="Rectangle: Rounded Corners 5">
            <a:extLst>
              <a:ext uri="{FF2B5EF4-FFF2-40B4-BE49-F238E27FC236}">
                <a16:creationId xmlns:a16="http://schemas.microsoft.com/office/drawing/2014/main" id="{A8C93625-B3A3-EA4D-A3F0-887CAAAED8F7}"/>
              </a:ext>
            </a:extLst>
          </p:cNvPr>
          <p:cNvSpPr/>
          <p:nvPr/>
        </p:nvSpPr>
        <p:spPr>
          <a:xfrm>
            <a:off x="8706972" y="5585337"/>
            <a:ext cx="2853676" cy="369333"/>
          </a:xfrm>
          <a:prstGeom prst="roundRect">
            <a:avLst>
              <a:gd name="adj" fmla="val 10983"/>
            </a:avLst>
          </a:prstGeom>
          <a:solidFill>
            <a:schemeClr val="accent3">
              <a:lumMod val="40000"/>
              <a:lumOff val="60000"/>
              <a:alpha val="39644"/>
            </a:schemeClr>
          </a:solidFill>
          <a:ln>
            <a:noFill/>
          </a:ln>
        </p:spPr>
        <p:style>
          <a:lnRef idx="2">
            <a:schemeClr val="dk1"/>
          </a:lnRef>
          <a:fillRef idx="1">
            <a:schemeClr val="lt1"/>
          </a:fillRef>
          <a:effectRef idx="0">
            <a:schemeClr val="dk1"/>
          </a:effectRef>
          <a:fontRef idx="minor">
            <a:schemeClr val="dk1"/>
          </a:fontRef>
        </p:style>
        <p:txBody>
          <a:bodyPr rtlCol="0" anchor="ctr"/>
          <a:lstStyle/>
          <a:p>
            <a:pPr lvl="0" algn="ctr" defTabSz="457200">
              <a:lnSpc>
                <a:spcPts val="2200"/>
              </a:lnSpc>
              <a:defRPr/>
            </a:pPr>
            <a:r>
              <a:rPr lang="ru-RU" dirty="0">
                <a:solidFill>
                  <a:srgbClr val="443769"/>
                </a:solidFill>
              </a:rPr>
              <a:t>7,5</a:t>
            </a:r>
          </a:p>
        </p:txBody>
      </p:sp>
      <p:sp>
        <p:nvSpPr>
          <p:cNvPr id="49" name="Скругленный прямоугольник 48">
            <a:extLst>
              <a:ext uri="{FF2B5EF4-FFF2-40B4-BE49-F238E27FC236}">
                <a16:creationId xmlns:a16="http://schemas.microsoft.com/office/drawing/2014/main" id="{3CBD8D13-A544-6343-95AD-F9C9CD43885E}"/>
              </a:ext>
            </a:extLst>
          </p:cNvPr>
          <p:cNvSpPr/>
          <p:nvPr/>
        </p:nvSpPr>
        <p:spPr>
          <a:xfrm>
            <a:off x="6396769" y="5585337"/>
            <a:ext cx="2266479" cy="369333"/>
          </a:xfrm>
          <a:prstGeom prst="roundRect">
            <a:avLst/>
          </a:prstGeom>
          <a:gradFill flip="none" rotWithShape="1">
            <a:gsLst>
              <a:gs pos="0">
                <a:srgbClr val="6535AC"/>
              </a:gs>
              <a:gs pos="100000">
                <a:srgbClr val="9283BE"/>
              </a:gs>
              <a:gs pos="49000">
                <a:srgbClr val="9456DF"/>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bg1"/>
                </a:solidFill>
              </a:rPr>
              <a:t>Витамин Е, мг </a:t>
            </a:r>
            <a:r>
              <a:rPr lang="el-GR" sz="1400" dirty="0">
                <a:solidFill>
                  <a:schemeClr val="bg1"/>
                </a:solidFill>
              </a:rPr>
              <a:t>α</a:t>
            </a:r>
            <a:r>
              <a:rPr lang="en" sz="1400" dirty="0">
                <a:solidFill>
                  <a:schemeClr val="bg1"/>
                </a:solidFill>
              </a:rPr>
              <a:t>TE </a:t>
            </a:r>
            <a:endParaRPr lang="ru-RU" sz="1400" dirty="0">
              <a:solidFill>
                <a:schemeClr val="bg1"/>
              </a:solidFill>
            </a:endParaRPr>
          </a:p>
        </p:txBody>
      </p:sp>
      <p:pic>
        <p:nvPicPr>
          <p:cNvPr id="3" name="Picture 2">
            <a:extLst>
              <a:ext uri="{FF2B5EF4-FFF2-40B4-BE49-F238E27FC236}">
                <a16:creationId xmlns:a16="http://schemas.microsoft.com/office/drawing/2014/main" id="{0360EBE2-3418-F34D-D308-60B22B9D017C}"/>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996824" y="2453816"/>
            <a:ext cx="386786" cy="370963"/>
          </a:xfrm>
          <a:prstGeom prst="rect">
            <a:avLst/>
          </a:prstGeom>
        </p:spPr>
      </p:pic>
      <p:pic>
        <p:nvPicPr>
          <p:cNvPr id="4" name="Picture 3">
            <a:extLst>
              <a:ext uri="{FF2B5EF4-FFF2-40B4-BE49-F238E27FC236}">
                <a16:creationId xmlns:a16="http://schemas.microsoft.com/office/drawing/2014/main" id="{360A0CF1-1D1A-C268-ECAF-9B3B2A685A98}"/>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996547" y="3576117"/>
            <a:ext cx="386786" cy="370963"/>
          </a:xfrm>
          <a:prstGeom prst="rect">
            <a:avLst/>
          </a:prstGeom>
        </p:spPr>
      </p:pic>
      <p:pic>
        <p:nvPicPr>
          <p:cNvPr id="7" name="Picture 6">
            <a:extLst>
              <a:ext uri="{FF2B5EF4-FFF2-40B4-BE49-F238E27FC236}">
                <a16:creationId xmlns:a16="http://schemas.microsoft.com/office/drawing/2014/main" id="{50FF27A0-DA92-13C8-CAEA-7021B0D564A7}"/>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623106" y="4389831"/>
            <a:ext cx="519570" cy="498315"/>
          </a:xfrm>
          <a:prstGeom prst="rect">
            <a:avLst/>
          </a:prstGeom>
        </p:spPr>
      </p:pic>
      <p:pic>
        <p:nvPicPr>
          <p:cNvPr id="9" name="Picture 8">
            <a:extLst>
              <a:ext uri="{FF2B5EF4-FFF2-40B4-BE49-F238E27FC236}">
                <a16:creationId xmlns:a16="http://schemas.microsoft.com/office/drawing/2014/main" id="{D4EA92F6-7E22-61BF-7793-19FB0FF6C4F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5266439" y="4380520"/>
            <a:ext cx="519570" cy="498315"/>
          </a:xfrm>
          <a:prstGeom prst="rect">
            <a:avLst/>
          </a:prstGeom>
        </p:spPr>
      </p:pic>
      <p:pic>
        <p:nvPicPr>
          <p:cNvPr id="11" name="Picture 10">
            <a:extLst>
              <a:ext uri="{FF2B5EF4-FFF2-40B4-BE49-F238E27FC236}">
                <a16:creationId xmlns:a16="http://schemas.microsoft.com/office/drawing/2014/main" id="{51838537-E905-3A2E-7F3A-C67E4DA33B9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2683406" y="4389832"/>
            <a:ext cx="520751" cy="498315"/>
          </a:xfrm>
          <a:prstGeom prst="rect">
            <a:avLst/>
          </a:prstGeom>
        </p:spPr>
      </p:pic>
      <p:pic>
        <p:nvPicPr>
          <p:cNvPr id="13" name="Picture 12">
            <a:extLst>
              <a:ext uri="{FF2B5EF4-FFF2-40B4-BE49-F238E27FC236}">
                <a16:creationId xmlns:a16="http://schemas.microsoft.com/office/drawing/2014/main" id="{89044457-5F2B-278E-097F-27C429049B86}"/>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3337843" y="4397090"/>
            <a:ext cx="520751" cy="498315"/>
          </a:xfrm>
          <a:prstGeom prst="rect">
            <a:avLst/>
          </a:prstGeom>
        </p:spPr>
      </p:pic>
      <p:pic>
        <p:nvPicPr>
          <p:cNvPr id="15" name="Picture 14">
            <a:extLst>
              <a:ext uri="{FF2B5EF4-FFF2-40B4-BE49-F238E27FC236}">
                <a16:creationId xmlns:a16="http://schemas.microsoft.com/office/drawing/2014/main" id="{4BF81308-DE23-89A1-469F-E803CCCECAF0}"/>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3981065" y="4397090"/>
            <a:ext cx="519570" cy="498315"/>
          </a:xfrm>
          <a:prstGeom prst="rect">
            <a:avLst/>
          </a:prstGeom>
        </p:spPr>
      </p:pic>
      <p:pic>
        <p:nvPicPr>
          <p:cNvPr id="23" name="Picture 22">
            <a:extLst>
              <a:ext uri="{FF2B5EF4-FFF2-40B4-BE49-F238E27FC236}">
                <a16:creationId xmlns:a16="http://schemas.microsoft.com/office/drawing/2014/main" id="{F927CB27-F6B5-446B-7BCC-8BA6283DA7F8}"/>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2028527" y="4390211"/>
            <a:ext cx="519570" cy="498315"/>
          </a:xfrm>
          <a:prstGeom prst="rect">
            <a:avLst/>
          </a:prstGeom>
        </p:spPr>
      </p:pic>
    </p:spTree>
    <p:extLst>
      <p:ext uri="{BB962C8B-B14F-4D97-AF65-F5344CB8AC3E}">
        <p14:creationId xmlns:p14="http://schemas.microsoft.com/office/powerpoint/2010/main" val="23159414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Rounded Corners 5">
            <a:extLst>
              <a:ext uri="{FF2B5EF4-FFF2-40B4-BE49-F238E27FC236}">
                <a16:creationId xmlns:a16="http://schemas.microsoft.com/office/drawing/2014/main" id="{A029D0DC-EB3A-CBEB-1D95-FCF7CFEEFBE0}"/>
              </a:ext>
            </a:extLst>
          </p:cNvPr>
          <p:cNvSpPr/>
          <p:nvPr/>
        </p:nvSpPr>
        <p:spPr>
          <a:xfrm>
            <a:off x="924013" y="3149700"/>
            <a:ext cx="6187987" cy="647976"/>
          </a:xfrm>
          <a:prstGeom prst="roundRect">
            <a:avLst>
              <a:gd name="adj" fmla="val 10983"/>
            </a:avLst>
          </a:prstGeom>
          <a:ln>
            <a:noFill/>
          </a:ln>
          <a:effectLst>
            <a:outerShdw blurRad="272760" sx="100262" sy="100262" algn="ctr" rotWithShape="0">
              <a:schemeClr val="accent5">
                <a:lumMod val="50000"/>
                <a:alpha val="25321"/>
              </a:schemeClr>
            </a:outerShdw>
          </a:effectLst>
        </p:spPr>
        <p:style>
          <a:lnRef idx="2">
            <a:schemeClr val="dk1"/>
          </a:lnRef>
          <a:fillRef idx="1">
            <a:schemeClr val="lt1"/>
          </a:fillRef>
          <a:effectRef idx="0">
            <a:schemeClr val="dk1"/>
          </a:effectRef>
          <a:fontRef idx="minor">
            <a:schemeClr val="dk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normalizeH="0" baseline="0" noProof="0" dirty="0">
                <a:ln>
                  <a:noFill/>
                </a:ln>
                <a:solidFill>
                  <a:srgbClr val="0055B4"/>
                </a:solidFill>
                <a:effectLst/>
                <a:uLnTx/>
                <a:uFillTx/>
                <a:latin typeface="Calibri"/>
                <a:ea typeface="+mn-ea"/>
                <a:cs typeface="+mn-cs"/>
              </a:rPr>
              <a:t>
</a:t>
            </a:r>
            <a:endParaRPr kumimoji="0" lang="ru-RU" sz="2000" b="0" i="0" u="none" strike="noStrike" kern="0" cap="none" normalizeH="0" baseline="0" noProof="0" dirty="0">
              <a:ln>
                <a:noFill/>
              </a:ln>
              <a:solidFill>
                <a:srgbClr val="303083"/>
              </a:solidFill>
              <a:effectLst/>
              <a:uLnTx/>
              <a:uFillTx/>
              <a:latin typeface="Calibri"/>
              <a:ea typeface="+mn-ea"/>
              <a:cs typeface="+mn-cs"/>
            </a:endParaRPr>
          </a:p>
        </p:txBody>
      </p:sp>
      <p:sp>
        <p:nvSpPr>
          <p:cNvPr id="16" name="Rectangle: Rounded Corners 5">
            <a:extLst>
              <a:ext uri="{FF2B5EF4-FFF2-40B4-BE49-F238E27FC236}">
                <a16:creationId xmlns:a16="http://schemas.microsoft.com/office/drawing/2014/main" id="{45E94CB6-2255-B6F3-4B66-D77F638AFA89}"/>
              </a:ext>
            </a:extLst>
          </p:cNvPr>
          <p:cNvSpPr/>
          <p:nvPr/>
        </p:nvSpPr>
        <p:spPr>
          <a:xfrm>
            <a:off x="923739" y="3945434"/>
            <a:ext cx="5371009" cy="1189861"/>
          </a:xfrm>
          <a:prstGeom prst="roundRect">
            <a:avLst>
              <a:gd name="adj" fmla="val 10983"/>
            </a:avLst>
          </a:prstGeom>
          <a:ln>
            <a:noFill/>
          </a:ln>
          <a:effectLst>
            <a:outerShdw blurRad="272760" sx="100262" sy="100262" algn="ctr" rotWithShape="0">
              <a:schemeClr val="accent5">
                <a:lumMod val="50000"/>
                <a:alpha val="25321"/>
              </a:schemeClr>
            </a:outerShdw>
          </a:effectLst>
        </p:spPr>
        <p:style>
          <a:lnRef idx="2">
            <a:schemeClr val="dk1"/>
          </a:lnRef>
          <a:fillRef idx="1">
            <a:schemeClr val="lt1"/>
          </a:fillRef>
          <a:effectRef idx="0">
            <a:schemeClr val="dk1"/>
          </a:effectRef>
          <a:fontRef idx="minor">
            <a:schemeClr val="dk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normalizeH="0" baseline="0" noProof="0" dirty="0">
                <a:ln>
                  <a:noFill/>
                </a:ln>
                <a:solidFill>
                  <a:srgbClr val="0055B4"/>
                </a:solidFill>
                <a:effectLst/>
                <a:uLnTx/>
                <a:uFillTx/>
                <a:latin typeface="Calibri"/>
                <a:ea typeface="+mn-ea"/>
                <a:cs typeface="+mn-cs"/>
              </a:rPr>
              <a:t>
</a:t>
            </a:r>
            <a:endParaRPr kumimoji="0" lang="ru-RU" sz="2000" b="0" i="0" u="none" strike="noStrike" kern="0" cap="none" normalizeH="0" baseline="0" noProof="0" dirty="0">
              <a:ln>
                <a:noFill/>
              </a:ln>
              <a:solidFill>
                <a:srgbClr val="303083"/>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9B2F6EDB-E99E-D9A4-775E-50395AF06881}"/>
              </a:ext>
            </a:extLst>
          </p:cNvPr>
          <p:cNvSpPr txBox="1"/>
          <p:nvPr/>
        </p:nvSpPr>
        <p:spPr>
          <a:xfrm>
            <a:off x="121787" y="0"/>
            <a:ext cx="11846693" cy="1014380"/>
          </a:xfrm>
          <a:prstGeom prst="rect">
            <a:avLst/>
          </a:prstGeom>
          <a:noFill/>
        </p:spPr>
        <p:txBody>
          <a:bodyPr wrap="square">
            <a:spAutoFit/>
          </a:bodyPr>
          <a:lstStyle/>
          <a:p>
            <a:pPr lvl="0" defTabSz="457200">
              <a:lnSpc>
                <a:spcPct val="107000"/>
              </a:lnSpc>
              <a:spcAft>
                <a:spcPts val="800"/>
              </a:spcAft>
              <a:defRPr/>
            </a:pPr>
            <a:r>
              <a:rPr lang="ru-RU" sz="2800" b="1" dirty="0" err="1">
                <a:solidFill>
                  <a:srgbClr val="7030A0"/>
                </a:solidFill>
                <a:latin typeface="+mj-lt"/>
                <a:ea typeface="+mj-ea"/>
                <a:cs typeface="+mj-cs"/>
              </a:rPr>
              <a:t>Исследовани</a:t>
            </a:r>
            <a:r>
              <a:rPr lang="en-US" sz="2800" b="1" dirty="0">
                <a:solidFill>
                  <a:srgbClr val="7030A0"/>
                </a:solidFill>
                <a:latin typeface="+mj-lt"/>
                <a:ea typeface="+mj-ea"/>
                <a:cs typeface="+mj-cs"/>
              </a:rPr>
              <a:t>e</a:t>
            </a:r>
            <a:r>
              <a:rPr lang="ru-RU" sz="2800" b="1" dirty="0">
                <a:solidFill>
                  <a:srgbClr val="7030A0"/>
                </a:solidFill>
                <a:latin typeface="+mj-lt"/>
                <a:ea typeface="+mj-ea"/>
                <a:cs typeface="+mj-cs"/>
              </a:rPr>
              <a:t> по оценке  клинической эффективности </a:t>
            </a:r>
            <a:r>
              <a:rPr lang="ru-RU" sz="2800" b="1" dirty="0" err="1">
                <a:solidFill>
                  <a:srgbClr val="7030A0"/>
                </a:solidFill>
                <a:latin typeface="+mj-lt"/>
                <a:ea typeface="+mj-ea"/>
                <a:cs typeface="+mj-cs"/>
              </a:rPr>
              <a:t>Нутризон</a:t>
            </a:r>
            <a:r>
              <a:rPr lang="ru-RU" sz="2800" b="1" dirty="0">
                <a:solidFill>
                  <a:srgbClr val="7030A0"/>
                </a:solidFill>
                <a:latin typeface="+mj-lt"/>
                <a:ea typeface="+mj-ea"/>
                <a:cs typeface="+mj-cs"/>
              </a:rPr>
              <a:t> </a:t>
            </a:r>
            <a:r>
              <a:rPr lang="ru-RU" sz="2800" b="1" dirty="0" err="1">
                <a:solidFill>
                  <a:srgbClr val="7030A0"/>
                </a:solidFill>
                <a:latin typeface="+mj-lt"/>
                <a:ea typeface="+mj-ea"/>
                <a:cs typeface="+mj-cs"/>
              </a:rPr>
              <a:t>Эдванст</a:t>
            </a:r>
            <a:r>
              <a:rPr lang="ru-RU" sz="2800" b="1" dirty="0">
                <a:solidFill>
                  <a:srgbClr val="7030A0"/>
                </a:solidFill>
                <a:latin typeface="+mj-lt"/>
                <a:ea typeface="+mj-ea"/>
                <a:cs typeface="+mj-cs"/>
              </a:rPr>
              <a:t> </a:t>
            </a:r>
            <a:r>
              <a:rPr lang="ru-RU" sz="2800" b="1" dirty="0" err="1">
                <a:solidFill>
                  <a:srgbClr val="7030A0"/>
                </a:solidFill>
                <a:latin typeface="+mj-lt"/>
                <a:ea typeface="+mj-ea"/>
                <a:cs typeface="+mj-cs"/>
              </a:rPr>
              <a:t>Кубизон</a:t>
            </a:r>
            <a:r>
              <a:rPr lang="ru-RU" sz="2800" b="1" dirty="0">
                <a:solidFill>
                  <a:srgbClr val="7030A0"/>
                </a:solidFill>
                <a:latin typeface="+mj-lt"/>
                <a:ea typeface="+mj-ea"/>
                <a:cs typeface="+mj-cs"/>
              </a:rPr>
              <a:t> у детей от 3-х лет и подростков с пролежнями разной локализации</a:t>
            </a:r>
          </a:p>
        </p:txBody>
      </p:sp>
      <p:sp>
        <p:nvSpPr>
          <p:cNvPr id="5" name="TextBox 4">
            <a:extLst>
              <a:ext uri="{FF2B5EF4-FFF2-40B4-BE49-F238E27FC236}">
                <a16:creationId xmlns:a16="http://schemas.microsoft.com/office/drawing/2014/main" id="{C3E9A410-6C6C-C2FA-DAA5-E25F53AC7CD0}"/>
              </a:ext>
            </a:extLst>
          </p:cNvPr>
          <p:cNvSpPr txBox="1"/>
          <p:nvPr/>
        </p:nvSpPr>
        <p:spPr>
          <a:xfrm>
            <a:off x="0" y="2341553"/>
            <a:ext cx="11106150" cy="307777"/>
          </a:xfrm>
          <a:prstGeom prst="rect">
            <a:avLst/>
          </a:prstGeom>
          <a:noFill/>
        </p:spPr>
        <p:txBody>
          <a:bodyPr wrap="square">
            <a:spAutoFit/>
          </a:bodyPr>
          <a:lstStyle/>
          <a:p>
            <a:r>
              <a:rPr lang="ru-RU" sz="1400" dirty="0"/>
              <a:t>Настоящее исследование было сравнительным. Пациенты были случайным образом разделены на две группы: </a:t>
            </a:r>
          </a:p>
        </p:txBody>
      </p:sp>
      <p:sp>
        <p:nvSpPr>
          <p:cNvPr id="2" name="TextBox 1">
            <a:extLst>
              <a:ext uri="{FF2B5EF4-FFF2-40B4-BE49-F238E27FC236}">
                <a16:creationId xmlns:a16="http://schemas.microsoft.com/office/drawing/2014/main" id="{F5124FCF-0363-844E-A995-A7C65B8964C2}"/>
              </a:ext>
            </a:extLst>
          </p:cNvPr>
          <p:cNvSpPr txBox="1"/>
          <p:nvPr/>
        </p:nvSpPr>
        <p:spPr>
          <a:xfrm>
            <a:off x="8084869" y="2646791"/>
            <a:ext cx="3413155" cy="707886"/>
          </a:xfrm>
          <a:prstGeom prst="rect">
            <a:avLst/>
          </a:prstGeom>
          <a:noFill/>
        </p:spPr>
        <p:txBody>
          <a:bodyPr wrap="square">
            <a:spAutoFit/>
          </a:bodyPr>
          <a:lstStyle/>
          <a:p>
            <a:r>
              <a:rPr lang="ru-RU" sz="1400" b="1" dirty="0">
                <a:solidFill>
                  <a:srgbClr val="6535AC"/>
                </a:solidFill>
              </a:rPr>
              <a:t>Всего в исследовании предусматривались скрининг и 3 визита</a:t>
            </a:r>
            <a:r>
              <a:rPr lang="en-US" sz="1400" b="1" dirty="0">
                <a:solidFill>
                  <a:srgbClr val="6535AC"/>
                </a:solidFill>
              </a:rPr>
              <a:t/>
            </a:r>
            <a:br>
              <a:rPr lang="en-US" sz="1400" b="1" dirty="0">
                <a:solidFill>
                  <a:srgbClr val="6535AC"/>
                </a:solidFill>
              </a:rPr>
            </a:br>
            <a:r>
              <a:rPr lang="ru-RU" sz="1200" dirty="0">
                <a:solidFill>
                  <a:srgbClr val="6535AC"/>
                </a:solidFill>
              </a:rPr>
              <a:t> </a:t>
            </a:r>
            <a:endParaRPr lang="LID4096" sz="1400" dirty="0">
              <a:solidFill>
                <a:srgbClr val="6535AC"/>
              </a:solidFill>
            </a:endParaRPr>
          </a:p>
        </p:txBody>
      </p:sp>
      <p:pic>
        <p:nvPicPr>
          <p:cNvPr id="9" name="Рисунок 20" descr="Изображение выглядит как еда, лосьон&#10;&#10;Автоматически созданное описание">
            <a:extLst>
              <a:ext uri="{FF2B5EF4-FFF2-40B4-BE49-F238E27FC236}">
                <a16:creationId xmlns:a16="http://schemas.microsoft.com/office/drawing/2014/main" id="{BAF81FED-B0A1-9808-A78F-31BB59E95B77}"/>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l="29438" t="8462" r="19090" b="5200"/>
          <a:stretch/>
        </p:blipFill>
        <p:spPr>
          <a:xfrm>
            <a:off x="202208" y="2969259"/>
            <a:ext cx="462771" cy="980615"/>
          </a:xfrm>
          <a:prstGeom prst="rect">
            <a:avLst/>
          </a:prstGeom>
        </p:spPr>
      </p:pic>
      <p:pic>
        <p:nvPicPr>
          <p:cNvPr id="11" name="Picture 10">
            <a:extLst>
              <a:ext uri="{FF2B5EF4-FFF2-40B4-BE49-F238E27FC236}">
                <a16:creationId xmlns:a16="http://schemas.microsoft.com/office/drawing/2014/main" id="{6DE50FBC-8B40-FD9C-CBAD-7B1DF0595EB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21787" y="4478933"/>
            <a:ext cx="378221" cy="980615"/>
          </a:xfrm>
          <a:prstGeom prst="rect">
            <a:avLst/>
          </a:prstGeom>
        </p:spPr>
      </p:pic>
      <p:sp>
        <p:nvSpPr>
          <p:cNvPr id="12" name="TextBox 11">
            <a:extLst>
              <a:ext uri="{FF2B5EF4-FFF2-40B4-BE49-F238E27FC236}">
                <a16:creationId xmlns:a16="http://schemas.microsoft.com/office/drawing/2014/main" id="{D7E7F322-91E3-87EB-C9AF-86A694DE3876}"/>
              </a:ext>
            </a:extLst>
          </p:cNvPr>
          <p:cNvSpPr txBox="1"/>
          <p:nvPr/>
        </p:nvSpPr>
        <p:spPr>
          <a:xfrm>
            <a:off x="923739" y="3099640"/>
            <a:ext cx="5679416" cy="738664"/>
          </a:xfrm>
          <a:prstGeom prst="rect">
            <a:avLst/>
          </a:prstGeom>
          <a:noFill/>
        </p:spPr>
        <p:txBody>
          <a:bodyPr wrap="square">
            <a:spAutoFit/>
          </a:bodyPr>
          <a:lstStyle/>
          <a:p>
            <a:r>
              <a:rPr lang="ru-RU" sz="1400" dirty="0"/>
              <a:t>В группу 1 (исследовательскую) были рандомизированы 18 пациентов в возрасте от 3 до 18 лет. Пациенты группы получали Нутризон Эдванст Кубизон </a:t>
            </a:r>
            <a:endParaRPr lang="ru-BY" sz="1400" dirty="0"/>
          </a:p>
        </p:txBody>
      </p:sp>
      <p:sp>
        <p:nvSpPr>
          <p:cNvPr id="13" name="TextBox 12">
            <a:extLst>
              <a:ext uri="{FF2B5EF4-FFF2-40B4-BE49-F238E27FC236}">
                <a16:creationId xmlns:a16="http://schemas.microsoft.com/office/drawing/2014/main" id="{E2B424BF-579B-B1AA-B59A-6508F7B2B8A9}"/>
              </a:ext>
            </a:extLst>
          </p:cNvPr>
          <p:cNvSpPr txBox="1"/>
          <p:nvPr/>
        </p:nvSpPr>
        <p:spPr>
          <a:xfrm>
            <a:off x="1108242" y="3965744"/>
            <a:ext cx="4836707" cy="1169551"/>
          </a:xfrm>
          <a:prstGeom prst="rect">
            <a:avLst/>
          </a:prstGeom>
          <a:noFill/>
        </p:spPr>
        <p:txBody>
          <a:bodyPr wrap="square">
            <a:spAutoFit/>
          </a:bodyPr>
          <a:lstStyle/>
          <a:p>
            <a:r>
              <a:rPr lang="ru-RU" sz="1400" dirty="0"/>
              <a:t>В группу 2 (контрольную) были рандомизированы 22 пациента в возрасте от 3 - 18 лет. Пациенты группы получали иной продукт для зондового питания (аналогичный продукту в группе 1 по энергии и белку) со стандартным содержанием витаминов и минеральных веществ</a:t>
            </a:r>
          </a:p>
        </p:txBody>
      </p:sp>
      <p:sp>
        <p:nvSpPr>
          <p:cNvPr id="14" name="TextBox 13">
            <a:extLst>
              <a:ext uri="{FF2B5EF4-FFF2-40B4-BE49-F238E27FC236}">
                <a16:creationId xmlns:a16="http://schemas.microsoft.com/office/drawing/2014/main" id="{997AE6B0-6429-E762-C3F5-5DA587284BDF}"/>
              </a:ext>
            </a:extLst>
          </p:cNvPr>
          <p:cNvSpPr txBox="1"/>
          <p:nvPr/>
        </p:nvSpPr>
        <p:spPr>
          <a:xfrm>
            <a:off x="391874" y="6562131"/>
            <a:ext cx="11106150" cy="261610"/>
          </a:xfrm>
          <a:prstGeom prst="rect">
            <a:avLst/>
          </a:prstGeom>
          <a:noFill/>
        </p:spPr>
        <p:txBody>
          <a:bodyPr wrap="square">
            <a:spAutoFit/>
          </a:bodyPr>
          <a:lstStyle/>
          <a:p>
            <a:r>
              <a:rPr lang="ru-RU" sz="1100" dirty="0"/>
              <a:t>Предельное допустимое количество белка, которое мог получать пациент составляло не более 3,5 г/кг/сутки белка для детей до 6-ти лет и 2,5 г/кг/сутки для детей старше 6-ти лет.</a:t>
            </a:r>
          </a:p>
        </p:txBody>
      </p:sp>
      <p:pic>
        <p:nvPicPr>
          <p:cNvPr id="22" name="Picture 21">
            <a:extLst>
              <a:ext uri="{FF2B5EF4-FFF2-40B4-BE49-F238E27FC236}">
                <a16:creationId xmlns:a16="http://schemas.microsoft.com/office/drawing/2014/main" id="{8098F96A-6833-0F58-53CC-D87417504733}"/>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789168" y="3487916"/>
            <a:ext cx="4004555" cy="2590588"/>
          </a:xfrm>
          <a:prstGeom prst="rect">
            <a:avLst/>
          </a:prstGeom>
        </p:spPr>
      </p:pic>
      <p:sp>
        <p:nvSpPr>
          <p:cNvPr id="19" name="Rectangle: Rounded Corners 5">
            <a:extLst>
              <a:ext uri="{FF2B5EF4-FFF2-40B4-BE49-F238E27FC236}">
                <a16:creationId xmlns:a16="http://schemas.microsoft.com/office/drawing/2014/main" id="{EC6E26D3-E120-1EC8-2B6B-7436E2CF48F7}"/>
              </a:ext>
            </a:extLst>
          </p:cNvPr>
          <p:cNvSpPr/>
          <p:nvPr/>
        </p:nvSpPr>
        <p:spPr>
          <a:xfrm>
            <a:off x="512832" y="1375620"/>
            <a:ext cx="9278614" cy="747161"/>
          </a:xfrm>
          <a:prstGeom prst="roundRect">
            <a:avLst>
              <a:gd name="adj" fmla="val 10983"/>
            </a:avLst>
          </a:prstGeom>
          <a:ln>
            <a:noFill/>
          </a:ln>
          <a:effectLst>
            <a:outerShdw blurRad="380635" sx="101000" sy="101000" algn="ctr" rotWithShape="0">
              <a:schemeClr val="accent5">
                <a:lumMod val="50000"/>
                <a:alpha val="34000"/>
              </a:schemeClr>
            </a:outerShdw>
          </a:effectLst>
        </p:spPr>
        <p:style>
          <a:lnRef idx="2">
            <a:schemeClr val="dk1"/>
          </a:lnRef>
          <a:fillRef idx="1">
            <a:schemeClr val="lt1"/>
          </a:fillRef>
          <a:effectRef idx="0">
            <a:schemeClr val="dk1"/>
          </a:effectRef>
          <a:fontRef idx="minor">
            <a:schemeClr val="dk1"/>
          </a:fontRef>
        </p:style>
        <p:txBody>
          <a:bodyPr rtlCol="0" anchor="ctr"/>
          <a:lstStyle/>
          <a:p>
            <a:r>
              <a:rPr lang="ru-RU" sz="1400" dirty="0"/>
              <a:t>В исследование были включены 40 пациентов с различными основными заболеваниями, </a:t>
            </a:r>
            <a:r>
              <a:rPr lang="ru-RU" sz="1400" dirty="0" err="1"/>
              <a:t>назогастральным</a:t>
            </a:r>
            <a:r>
              <a:rPr lang="ru-RU" sz="1400" dirty="0"/>
              <a:t> зондом или </a:t>
            </a:r>
            <a:r>
              <a:rPr lang="ru-RU" sz="1400" dirty="0" err="1"/>
              <a:t>гастростомой</a:t>
            </a:r>
            <a:r>
              <a:rPr lang="ru-RU" sz="1400" dirty="0"/>
              <a:t> и пролежнем разной локализации и степени </a:t>
            </a:r>
            <a:br>
              <a:rPr lang="ru-RU" sz="1400" dirty="0"/>
            </a:br>
            <a:r>
              <a:rPr lang="ru-RU" sz="1400" dirty="0"/>
              <a:t>и паллиативным статусом, находившиеся на госпитальном лечении или получавшие уход на дому</a:t>
            </a:r>
            <a:endParaRPr lang="LID4096" sz="1400" dirty="0"/>
          </a:p>
        </p:txBody>
      </p:sp>
      <p:sp>
        <p:nvSpPr>
          <p:cNvPr id="20" name="Rectangle: Rounded Corners 5">
            <a:extLst>
              <a:ext uri="{FF2B5EF4-FFF2-40B4-BE49-F238E27FC236}">
                <a16:creationId xmlns:a16="http://schemas.microsoft.com/office/drawing/2014/main" id="{8E369B09-4F97-F0DA-6132-B15A4F3B1382}"/>
              </a:ext>
            </a:extLst>
          </p:cNvPr>
          <p:cNvSpPr/>
          <p:nvPr/>
        </p:nvSpPr>
        <p:spPr>
          <a:xfrm>
            <a:off x="579183" y="5261587"/>
            <a:ext cx="7327906" cy="1255936"/>
          </a:xfrm>
          <a:prstGeom prst="roundRect">
            <a:avLst>
              <a:gd name="adj" fmla="val 5513"/>
            </a:avLst>
          </a:prstGeom>
          <a:ln>
            <a:noFill/>
          </a:ln>
          <a:effectLst>
            <a:outerShdw blurRad="380635" sx="101000" sy="101000" algn="ctr" rotWithShape="0">
              <a:schemeClr val="accent5">
                <a:lumMod val="50000"/>
                <a:alpha val="34000"/>
              </a:schemeClr>
            </a:outerShdw>
          </a:effectLst>
        </p:spPr>
        <p:style>
          <a:lnRef idx="2">
            <a:schemeClr val="dk1"/>
          </a:lnRef>
          <a:fillRef idx="1">
            <a:schemeClr val="lt1"/>
          </a:fillRef>
          <a:effectRef idx="0">
            <a:schemeClr val="dk1"/>
          </a:effectRef>
          <a:fontRef idx="minor">
            <a:schemeClr val="dk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normalizeH="0" baseline="0" noProof="0" dirty="0">
                <a:ln>
                  <a:noFill/>
                </a:ln>
                <a:solidFill>
                  <a:srgbClr val="0055B4"/>
                </a:solidFill>
                <a:effectLst/>
                <a:uLnTx/>
                <a:uFillTx/>
                <a:latin typeface="Calibri"/>
                <a:ea typeface="+mn-ea"/>
                <a:cs typeface="+mn-cs"/>
              </a:rPr>
              <a:t>
</a:t>
            </a:r>
            <a:endParaRPr kumimoji="0" lang="ru-RU" sz="2000" b="0" i="0" u="none" strike="noStrike" kern="0" cap="none" normalizeH="0" baseline="0" noProof="0" dirty="0">
              <a:ln>
                <a:noFill/>
              </a:ln>
              <a:solidFill>
                <a:srgbClr val="303083"/>
              </a:solidFill>
              <a:effectLst/>
              <a:uLnTx/>
              <a:uFillTx/>
              <a:latin typeface="Calibri"/>
              <a:ea typeface="+mn-ea"/>
              <a:cs typeface="+mn-cs"/>
            </a:endParaRPr>
          </a:p>
        </p:txBody>
      </p:sp>
      <p:sp>
        <p:nvSpPr>
          <p:cNvPr id="21" name="TextBox 20">
            <a:extLst>
              <a:ext uri="{FF2B5EF4-FFF2-40B4-BE49-F238E27FC236}">
                <a16:creationId xmlns:a16="http://schemas.microsoft.com/office/drawing/2014/main" id="{2F6F71C6-8B46-BD05-D6AD-3AF756F677C8}"/>
              </a:ext>
            </a:extLst>
          </p:cNvPr>
          <p:cNvSpPr txBox="1"/>
          <p:nvPr/>
        </p:nvSpPr>
        <p:spPr>
          <a:xfrm>
            <a:off x="579183" y="5288888"/>
            <a:ext cx="7629163" cy="1259319"/>
          </a:xfrm>
          <a:prstGeom prst="rect">
            <a:avLst/>
          </a:prstGeom>
          <a:noFill/>
        </p:spPr>
        <p:txBody>
          <a:bodyPr wrap="square">
            <a:spAutoFit/>
          </a:bodyPr>
          <a:lstStyle/>
          <a:p>
            <a:pPr indent="-180000">
              <a:lnSpc>
                <a:spcPts val="1300"/>
              </a:lnSpc>
            </a:pPr>
            <a:r>
              <a:rPr lang="ru-RU" sz="1400" b="1" dirty="0">
                <a:solidFill>
                  <a:srgbClr val="6535AC"/>
                </a:solidFill>
                <a:effectLst/>
                <a:ea typeface="Calibri" panose="020F0502020204030204" pitchFamily="34" charset="0"/>
                <a:cs typeface="Arial" panose="020B0604020202020204" pitchFamily="34" charset="0"/>
              </a:rPr>
              <a:t>Пациенты должны были соответствовать всем следующим критериям для включения в исследование:</a:t>
            </a:r>
            <a:endParaRPr lang="ru-RU" sz="1400" b="1" dirty="0">
              <a:solidFill>
                <a:srgbClr val="6535AC"/>
              </a:solidFill>
              <a:effectLst/>
              <a:ea typeface="Calibri" panose="020F0502020204030204" pitchFamily="34" charset="0"/>
              <a:cs typeface="Times New Roman" panose="02020603050405020304" pitchFamily="18" charset="0"/>
            </a:endParaRPr>
          </a:p>
          <a:p>
            <a:pPr lvl="0" indent="-180000">
              <a:lnSpc>
                <a:spcPts val="1300"/>
              </a:lnSpc>
              <a:buFont typeface="Symbol" panose="05050102010706020507" pitchFamily="18" charset="2"/>
              <a:buChar char=""/>
            </a:pPr>
            <a:r>
              <a:rPr lang="ru-RU" sz="1400" dirty="0">
                <a:solidFill>
                  <a:srgbClr val="6535AC"/>
                </a:solidFill>
                <a:effectLst/>
                <a:ea typeface="Calibri" panose="020F0502020204030204" pitchFamily="34" charset="0"/>
                <a:cs typeface="Arial" panose="020B0604020202020204" pitchFamily="34" charset="0"/>
              </a:rPr>
              <a:t>Оба пола;</a:t>
            </a:r>
            <a:endParaRPr lang="ru-RU" sz="1400" dirty="0">
              <a:solidFill>
                <a:srgbClr val="6535AC"/>
              </a:solidFill>
              <a:effectLst/>
              <a:ea typeface="Calibri" panose="020F0502020204030204" pitchFamily="34" charset="0"/>
              <a:cs typeface="Times New Roman" panose="02020603050405020304" pitchFamily="18" charset="0"/>
            </a:endParaRPr>
          </a:p>
          <a:p>
            <a:pPr lvl="0" indent="-180000">
              <a:lnSpc>
                <a:spcPts val="1300"/>
              </a:lnSpc>
              <a:buFont typeface="Symbol" panose="05050102010706020507" pitchFamily="18" charset="2"/>
              <a:buChar char=""/>
            </a:pPr>
            <a:r>
              <a:rPr lang="ru-RU" sz="1400" dirty="0">
                <a:solidFill>
                  <a:srgbClr val="6535AC"/>
                </a:solidFill>
                <a:effectLst/>
                <a:ea typeface="Calibri" panose="020F0502020204030204" pitchFamily="34" charset="0"/>
                <a:cs typeface="Arial" panose="020B0604020202020204" pitchFamily="34" charset="0"/>
              </a:rPr>
              <a:t>Возраст от 3-х до 18 лет;</a:t>
            </a:r>
            <a:endParaRPr lang="ru-RU" sz="1400" dirty="0">
              <a:solidFill>
                <a:srgbClr val="6535AC"/>
              </a:solidFill>
              <a:effectLst/>
              <a:ea typeface="Calibri" panose="020F0502020204030204" pitchFamily="34" charset="0"/>
              <a:cs typeface="Times New Roman" panose="02020603050405020304" pitchFamily="18" charset="0"/>
            </a:endParaRPr>
          </a:p>
          <a:p>
            <a:pPr lvl="0" indent="-180000">
              <a:lnSpc>
                <a:spcPts val="1300"/>
              </a:lnSpc>
              <a:buFont typeface="Symbol" panose="05050102010706020507" pitchFamily="18" charset="2"/>
              <a:buChar char=""/>
            </a:pPr>
            <a:r>
              <a:rPr lang="ru-RU" sz="1400" dirty="0">
                <a:solidFill>
                  <a:srgbClr val="6535AC"/>
                </a:solidFill>
                <a:effectLst/>
                <a:ea typeface="Calibri" panose="020F0502020204030204" pitchFamily="34" charset="0"/>
                <a:cs typeface="Arial" panose="020B0604020202020204" pitchFamily="34" charset="0"/>
              </a:rPr>
              <a:t>Паллиативный статус пациента, присвоенный в установленном порядке;</a:t>
            </a:r>
            <a:endParaRPr lang="ru-RU" sz="1400" dirty="0">
              <a:solidFill>
                <a:srgbClr val="6535AC"/>
              </a:solidFill>
              <a:effectLst/>
              <a:ea typeface="Calibri" panose="020F0502020204030204" pitchFamily="34" charset="0"/>
              <a:cs typeface="Times New Roman" panose="02020603050405020304" pitchFamily="18" charset="0"/>
            </a:endParaRPr>
          </a:p>
          <a:p>
            <a:pPr lvl="0" indent="-180000">
              <a:lnSpc>
                <a:spcPts val="1300"/>
              </a:lnSpc>
              <a:buFont typeface="Symbol" panose="05050102010706020507" pitchFamily="18" charset="2"/>
              <a:buChar char=""/>
            </a:pPr>
            <a:r>
              <a:rPr lang="ru-RU" sz="1400" dirty="0">
                <a:solidFill>
                  <a:srgbClr val="6535AC"/>
                </a:solidFill>
                <a:effectLst/>
                <a:ea typeface="Calibri" panose="020F0502020204030204" pitchFamily="34" charset="0"/>
                <a:cs typeface="Arial" panose="020B0604020202020204" pitchFamily="34" charset="0"/>
              </a:rPr>
              <a:t>Пациент находится на зондовом питании или используется </a:t>
            </a:r>
            <a:r>
              <a:rPr lang="ru-RU" sz="1400" dirty="0" err="1">
                <a:solidFill>
                  <a:srgbClr val="6535AC"/>
                </a:solidFill>
                <a:effectLst/>
                <a:ea typeface="Calibri" panose="020F0502020204030204" pitchFamily="34" charset="0"/>
                <a:cs typeface="Arial" panose="020B0604020202020204" pitchFamily="34" charset="0"/>
              </a:rPr>
              <a:t>гастростома</a:t>
            </a:r>
            <a:r>
              <a:rPr lang="ru-RU" sz="1400" dirty="0">
                <a:solidFill>
                  <a:srgbClr val="6535AC"/>
                </a:solidFill>
                <a:effectLst/>
                <a:ea typeface="Calibri" panose="020F0502020204030204" pitchFamily="34" charset="0"/>
                <a:cs typeface="Arial" panose="020B0604020202020204" pitchFamily="34" charset="0"/>
              </a:rPr>
              <a:t>;</a:t>
            </a:r>
            <a:endParaRPr lang="ru-RU" sz="1400" dirty="0">
              <a:solidFill>
                <a:srgbClr val="6535AC"/>
              </a:solidFill>
              <a:effectLst/>
              <a:ea typeface="Calibri" panose="020F0502020204030204" pitchFamily="34" charset="0"/>
              <a:cs typeface="Times New Roman" panose="02020603050405020304" pitchFamily="18" charset="0"/>
            </a:endParaRPr>
          </a:p>
          <a:p>
            <a:pPr lvl="0" indent="-180000">
              <a:lnSpc>
                <a:spcPts val="1300"/>
              </a:lnSpc>
              <a:buFont typeface="Symbol" panose="05050102010706020507" pitchFamily="18" charset="2"/>
              <a:buChar char=""/>
            </a:pPr>
            <a:r>
              <a:rPr lang="ru-RU" sz="1400" dirty="0">
                <a:solidFill>
                  <a:srgbClr val="6535AC"/>
                </a:solidFill>
                <a:effectLst/>
                <a:ea typeface="Calibri" panose="020F0502020204030204" pitchFamily="34" charset="0"/>
                <a:cs typeface="Arial" panose="020B0604020202020204" pitchFamily="34" charset="0"/>
              </a:rPr>
              <a:t>Наличие пролежней 2-3 стадии.</a:t>
            </a:r>
            <a:endParaRPr lang="ru-RU" sz="1400" dirty="0">
              <a:solidFill>
                <a:srgbClr val="6535AC"/>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478754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Объект 6">
            <a:extLst>
              <a:ext uri="{FF2B5EF4-FFF2-40B4-BE49-F238E27FC236}">
                <a16:creationId xmlns:a16="http://schemas.microsoft.com/office/drawing/2014/main" id="{E91569D7-8B3F-43A1-8DAE-5D8594C7C7D2}"/>
              </a:ext>
            </a:extLst>
          </p:cNvPr>
          <p:cNvGraphicFramePr>
            <a:graphicFrameLocks noChangeAspect="1"/>
          </p:cNvGraphicFramePr>
          <p:nvPr>
            <p:extLst/>
          </p:nvPr>
        </p:nvGraphicFramePr>
        <p:xfrm>
          <a:off x="-4914900" y="1065213"/>
          <a:ext cx="4876800" cy="1063625"/>
        </p:xfrm>
        <a:graphic>
          <a:graphicData uri="http://schemas.openxmlformats.org/presentationml/2006/ole">
            <mc:AlternateContent xmlns:mc="http://schemas.openxmlformats.org/markup-compatibility/2006">
              <mc:Choice xmlns:v="urn:schemas-microsoft-com:vml" Requires="v">
                <p:oleObj spid="_x0000_s1054" name="Document" r:id="rId3" imgW="4556723" imgH="992125" progId="Word.Document.12">
                  <p:embed/>
                </p:oleObj>
              </mc:Choice>
              <mc:Fallback>
                <p:oleObj name="Document" r:id="rId3" imgW="4556723" imgH="992125" progId="Word.Document.12">
                  <p:embed/>
                  <p:pic>
                    <p:nvPicPr>
                      <p:cNvPr id="7" name="Объект 6">
                        <a:extLst>
                          <a:ext uri="{FF2B5EF4-FFF2-40B4-BE49-F238E27FC236}">
                            <a16:creationId xmlns:a16="http://schemas.microsoft.com/office/drawing/2014/main" id="{E91569D7-8B3F-43A1-8DAE-5D8594C7C7D2}"/>
                          </a:ext>
                        </a:extLst>
                      </p:cNvPr>
                      <p:cNvPicPr/>
                      <p:nvPr/>
                    </p:nvPicPr>
                    <p:blipFill>
                      <a:blip r:embed="rId4"/>
                      <a:stretch>
                        <a:fillRect/>
                      </a:stretch>
                    </p:blipFill>
                    <p:spPr>
                      <a:xfrm>
                        <a:off x="-4914900" y="1065213"/>
                        <a:ext cx="4876800" cy="1063625"/>
                      </a:xfrm>
                      <a:prstGeom prst="rect">
                        <a:avLst/>
                      </a:prstGeom>
                    </p:spPr>
                  </p:pic>
                </p:oleObj>
              </mc:Fallback>
            </mc:AlternateContent>
          </a:graphicData>
        </a:graphic>
      </p:graphicFrame>
      <p:sp>
        <p:nvSpPr>
          <p:cNvPr id="8" name="Прямоугольник 7">
            <a:extLst>
              <a:ext uri="{FF2B5EF4-FFF2-40B4-BE49-F238E27FC236}">
                <a16:creationId xmlns:a16="http://schemas.microsoft.com/office/drawing/2014/main" id="{992A7B11-E65B-497D-8AF2-30DD3B7D7E93}"/>
              </a:ext>
            </a:extLst>
          </p:cNvPr>
          <p:cNvSpPr/>
          <p:nvPr/>
        </p:nvSpPr>
        <p:spPr>
          <a:xfrm>
            <a:off x="645772" y="2108055"/>
            <a:ext cx="2768707" cy="261610"/>
          </a:xfrm>
          <a:prstGeom prst="rect">
            <a:avLst/>
          </a:prstGeom>
        </p:spPr>
        <p:txBody>
          <a:bodyPr wrap="none">
            <a:spAutoFit/>
          </a:bodyPr>
          <a:lstStyle/>
          <a:p>
            <a:r>
              <a:rPr lang="ru-RU" sz="1100" b="1" dirty="0">
                <a:solidFill>
                  <a:srgbClr val="6535AC"/>
                </a:solidFill>
                <a:ea typeface="Calibri" panose="020F0502020204030204" pitchFamily="34" charset="0"/>
                <a:cs typeface="Times New Roman" panose="02020603050405020304" pitchFamily="18" charset="0"/>
              </a:rPr>
              <a:t>Вес, изменение по визитам и группам (кг)</a:t>
            </a:r>
            <a:endParaRPr lang="ru-RU" b="1" dirty="0">
              <a:solidFill>
                <a:srgbClr val="6535AC"/>
              </a:solidFill>
            </a:endParaRPr>
          </a:p>
        </p:txBody>
      </p:sp>
      <p:sp>
        <p:nvSpPr>
          <p:cNvPr id="10" name="Прямоугольник 9">
            <a:extLst>
              <a:ext uri="{FF2B5EF4-FFF2-40B4-BE49-F238E27FC236}">
                <a16:creationId xmlns:a16="http://schemas.microsoft.com/office/drawing/2014/main" id="{409C3223-4388-4284-B0EE-8D9575021087}"/>
              </a:ext>
            </a:extLst>
          </p:cNvPr>
          <p:cNvSpPr/>
          <p:nvPr/>
        </p:nvSpPr>
        <p:spPr>
          <a:xfrm>
            <a:off x="6373495" y="2108055"/>
            <a:ext cx="3318537" cy="261610"/>
          </a:xfrm>
          <a:prstGeom prst="rect">
            <a:avLst/>
          </a:prstGeom>
        </p:spPr>
        <p:txBody>
          <a:bodyPr wrap="none">
            <a:spAutoFit/>
          </a:bodyPr>
          <a:lstStyle/>
          <a:p>
            <a:r>
              <a:rPr lang="ru-RU" sz="1100" b="1" dirty="0">
                <a:solidFill>
                  <a:srgbClr val="6535AC"/>
                </a:solidFill>
                <a:ea typeface="Calibri" panose="020F0502020204030204" pitchFamily="34" charset="0"/>
                <a:cs typeface="Times New Roman" panose="02020603050405020304" pitchFamily="18" charset="0"/>
              </a:rPr>
              <a:t>Доля пациентов с увеличившимся весом в группах</a:t>
            </a:r>
            <a:endParaRPr lang="ru-RU" b="1" dirty="0">
              <a:solidFill>
                <a:srgbClr val="6535AC"/>
              </a:solidFill>
            </a:endParaRPr>
          </a:p>
        </p:txBody>
      </p:sp>
      <p:sp>
        <p:nvSpPr>
          <p:cNvPr id="11" name="TextBox 10">
            <a:extLst>
              <a:ext uri="{FF2B5EF4-FFF2-40B4-BE49-F238E27FC236}">
                <a16:creationId xmlns:a16="http://schemas.microsoft.com/office/drawing/2014/main" id="{2CF9D59A-9236-473D-BD98-16259C8198C4}"/>
              </a:ext>
            </a:extLst>
          </p:cNvPr>
          <p:cNvSpPr txBox="1"/>
          <p:nvPr/>
        </p:nvSpPr>
        <p:spPr>
          <a:xfrm>
            <a:off x="646778" y="6134821"/>
            <a:ext cx="10798628" cy="276999"/>
          </a:xfrm>
          <a:prstGeom prst="rect">
            <a:avLst/>
          </a:prstGeom>
          <a:noFill/>
        </p:spPr>
        <p:txBody>
          <a:bodyPr wrap="square" rtlCol="0">
            <a:spAutoFit/>
          </a:bodyPr>
          <a:lstStyle/>
          <a:p>
            <a:r>
              <a:rPr lang="ru-RU" sz="1200" dirty="0"/>
              <a:t>В группе пациентов, получавших Кубизон, статистически достоверно наблюдалась большая прибавка веса у большей доли пациентов, чем в контрольной группе</a:t>
            </a:r>
          </a:p>
        </p:txBody>
      </p:sp>
      <p:sp>
        <p:nvSpPr>
          <p:cNvPr id="3" name="TextBox 2">
            <a:extLst>
              <a:ext uri="{FF2B5EF4-FFF2-40B4-BE49-F238E27FC236}">
                <a16:creationId xmlns:a16="http://schemas.microsoft.com/office/drawing/2014/main" id="{05FA139B-F942-5F8F-47BA-46EE4F1B5301}"/>
              </a:ext>
            </a:extLst>
          </p:cNvPr>
          <p:cNvSpPr txBox="1"/>
          <p:nvPr/>
        </p:nvSpPr>
        <p:spPr>
          <a:xfrm>
            <a:off x="353030" y="-21427"/>
            <a:ext cx="10898444" cy="954107"/>
          </a:xfrm>
          <a:prstGeom prst="rect">
            <a:avLst/>
          </a:prstGeom>
          <a:noFill/>
        </p:spPr>
        <p:txBody>
          <a:bodyPr wrap="square">
            <a:spAutoFit/>
          </a:bodyPr>
          <a:lstStyle/>
          <a:p>
            <a:pPr marL="0" lvl="1">
              <a:spcAft>
                <a:spcPts val="1200"/>
              </a:spcAft>
              <a:defRPr/>
            </a:pPr>
            <a:r>
              <a:rPr lang="ru-RU" sz="2800" b="1" dirty="0">
                <a:solidFill>
                  <a:srgbClr val="7030A0"/>
                </a:solidFill>
                <a:latin typeface="+mj-lt"/>
                <a:ea typeface="+mj-ea"/>
                <a:cs typeface="+mj-cs"/>
              </a:rPr>
              <a:t>В исследуемой группе прибавка в весе была более значимой (+1,35 кг против 0,71 кг)</a:t>
            </a:r>
          </a:p>
        </p:txBody>
      </p:sp>
      <p:pic>
        <p:nvPicPr>
          <p:cNvPr id="4" name="Picture 3">
            <a:extLst>
              <a:ext uri="{FF2B5EF4-FFF2-40B4-BE49-F238E27FC236}">
                <a16:creationId xmlns:a16="http://schemas.microsoft.com/office/drawing/2014/main" id="{5A6370F3-8D6C-CE73-34BA-C38D2612E204}"/>
              </a:ext>
            </a:extLst>
          </p:cNvPr>
          <p:cNvPicPr>
            <a:picLocks noChangeAspect="1"/>
          </p:cNvPicPr>
          <p:nvPr/>
        </p:nvPicPr>
        <p:blipFill>
          <a:blip r:embed="rId5"/>
          <a:stretch>
            <a:fillRect/>
          </a:stretch>
        </p:blipFill>
        <p:spPr>
          <a:xfrm>
            <a:off x="686607" y="932680"/>
            <a:ext cx="4422634" cy="916622"/>
          </a:xfrm>
          <a:prstGeom prst="rect">
            <a:avLst/>
          </a:prstGeom>
        </p:spPr>
      </p:pic>
      <p:pic>
        <p:nvPicPr>
          <p:cNvPr id="13" name="Picture 12">
            <a:extLst>
              <a:ext uri="{FF2B5EF4-FFF2-40B4-BE49-F238E27FC236}">
                <a16:creationId xmlns:a16="http://schemas.microsoft.com/office/drawing/2014/main" id="{E51E2327-7EE0-FD2F-DA82-130D6665560E}"/>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596870" y="2522898"/>
            <a:ext cx="10241658" cy="3433915"/>
          </a:xfrm>
          <a:prstGeom prst="rect">
            <a:avLst/>
          </a:prstGeom>
        </p:spPr>
      </p:pic>
    </p:spTree>
    <p:extLst>
      <p:ext uri="{BB962C8B-B14F-4D97-AF65-F5344CB8AC3E}">
        <p14:creationId xmlns:p14="http://schemas.microsoft.com/office/powerpoint/2010/main" val="206416533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390A3119-6F44-43B6-9F1F-615B8F4CD8A5}"/>
              </a:ext>
            </a:extLst>
          </p:cNvPr>
          <p:cNvSpPr txBox="1"/>
          <p:nvPr/>
        </p:nvSpPr>
        <p:spPr>
          <a:xfrm>
            <a:off x="633988" y="5173222"/>
            <a:ext cx="7185568" cy="830997"/>
          </a:xfrm>
          <a:prstGeom prst="rect">
            <a:avLst/>
          </a:prstGeom>
          <a:noFill/>
        </p:spPr>
        <p:txBody>
          <a:bodyPr wrap="square" rtlCol="0">
            <a:spAutoFit/>
          </a:bodyPr>
          <a:lstStyle/>
          <a:p>
            <a:pPr>
              <a:spcAft>
                <a:spcPts val="600"/>
              </a:spcAft>
            </a:pPr>
            <a:r>
              <a:rPr lang="ru-RU" sz="1200" dirty="0" smtClean="0"/>
              <a:t> Доля пациентов, </a:t>
            </a:r>
            <a:r>
              <a:rPr lang="ru-RU" sz="1200" dirty="0"/>
              <a:t>у </a:t>
            </a:r>
            <a:r>
              <a:rPr lang="ru-RU" sz="1200" dirty="0" smtClean="0"/>
              <a:t>которых площадь </a:t>
            </a:r>
            <a:r>
              <a:rPr lang="ru-RU" sz="1200" dirty="0"/>
              <a:t>пролежня уменьшилась на 20% </a:t>
            </a:r>
            <a:br>
              <a:rPr lang="ru-RU" sz="1200" dirty="0"/>
            </a:br>
            <a:r>
              <a:rPr lang="ru-RU" sz="1200" dirty="0"/>
              <a:t>и более в исследовательской группе составила 100% против 76,19% в контрольной группе. </a:t>
            </a:r>
            <a:br>
              <a:rPr lang="ru-RU" sz="1200" dirty="0"/>
            </a:br>
            <a:r>
              <a:rPr lang="ru-RU" sz="1200" dirty="0"/>
              <a:t>Также, в исследовательской группе не было пациентов, у которых пролежень не начал заживать, </a:t>
            </a:r>
            <a:br>
              <a:rPr lang="ru-RU" sz="1200" dirty="0"/>
            </a:br>
            <a:r>
              <a:rPr lang="ru-RU" sz="1200" dirty="0"/>
              <a:t>в контрольной группе таких пациентов было 23,8%.</a:t>
            </a:r>
          </a:p>
        </p:txBody>
      </p:sp>
      <p:sp>
        <p:nvSpPr>
          <p:cNvPr id="16" name="TextBox 15">
            <a:extLst>
              <a:ext uri="{FF2B5EF4-FFF2-40B4-BE49-F238E27FC236}">
                <a16:creationId xmlns:a16="http://schemas.microsoft.com/office/drawing/2014/main" id="{1E81FE54-4125-B69C-4409-3D8E5895B8AA}"/>
              </a:ext>
            </a:extLst>
          </p:cNvPr>
          <p:cNvSpPr txBox="1"/>
          <p:nvPr/>
        </p:nvSpPr>
        <p:spPr>
          <a:xfrm>
            <a:off x="7654336" y="3458340"/>
            <a:ext cx="4497636" cy="830997"/>
          </a:xfrm>
          <a:prstGeom prst="rect">
            <a:avLst/>
          </a:prstGeom>
          <a:noFill/>
        </p:spPr>
        <p:txBody>
          <a:bodyPr wrap="square">
            <a:spAutoFit/>
          </a:bodyPr>
          <a:lstStyle/>
          <a:p>
            <a:pPr>
              <a:spcAft>
                <a:spcPts val="600"/>
              </a:spcAft>
            </a:pPr>
            <a:r>
              <a:rPr lang="ru-RU" sz="1200" dirty="0"/>
              <a:t>В исследовательской группе статистически достоверно раньше началось заживление пролежня – в среднем через 7,47 дня </a:t>
            </a:r>
            <a:br>
              <a:rPr lang="ru-RU" sz="1200" dirty="0"/>
            </a:br>
            <a:r>
              <a:rPr lang="ru-RU" sz="1200" dirty="0"/>
              <a:t>с начала наблюдений, в то время как в контрольной группе – через 12,71 дня</a:t>
            </a:r>
          </a:p>
        </p:txBody>
      </p:sp>
      <p:sp>
        <p:nvSpPr>
          <p:cNvPr id="2" name="TextBox 1">
            <a:extLst>
              <a:ext uri="{FF2B5EF4-FFF2-40B4-BE49-F238E27FC236}">
                <a16:creationId xmlns:a16="http://schemas.microsoft.com/office/drawing/2014/main" id="{E7E8E7FB-2482-9796-28C5-E1B18234C49D}"/>
              </a:ext>
            </a:extLst>
          </p:cNvPr>
          <p:cNvSpPr txBox="1"/>
          <p:nvPr/>
        </p:nvSpPr>
        <p:spPr>
          <a:xfrm>
            <a:off x="596870" y="349558"/>
            <a:ext cx="10970486" cy="1398588"/>
          </a:xfrm>
          <a:prstGeom prst="rect">
            <a:avLst/>
          </a:prstGeom>
          <a:noFill/>
        </p:spPr>
        <p:txBody>
          <a:bodyPr wrap="square">
            <a:spAutoFit/>
          </a:bodyPr>
          <a:lstStyle/>
          <a:p>
            <a:pPr lvl="0">
              <a:lnSpc>
                <a:spcPts val="2600"/>
              </a:lnSpc>
              <a:spcBef>
                <a:spcPct val="0"/>
              </a:spcBef>
              <a:defRPr/>
            </a:pPr>
            <a:r>
              <a:rPr lang="ru-RU" sz="2000" b="1" dirty="0">
                <a:solidFill>
                  <a:srgbClr val="6535AC"/>
                </a:solidFill>
                <a:latin typeface="Century Gothic" panose="020B0502020202020204" pitchFamily="34" charset="0"/>
              </a:rPr>
              <a:t>В основной группе у 100% пациентов площадь пролежней уменьшилась на 20% </a:t>
            </a:r>
            <a:br>
              <a:rPr lang="ru-RU" sz="2000" b="1" dirty="0">
                <a:solidFill>
                  <a:srgbClr val="6535AC"/>
                </a:solidFill>
                <a:latin typeface="Century Gothic" panose="020B0502020202020204" pitchFamily="34" charset="0"/>
              </a:rPr>
            </a:br>
            <a:r>
              <a:rPr lang="ru-RU" sz="2000" b="1" dirty="0">
                <a:solidFill>
                  <a:srgbClr val="6535AC"/>
                </a:solidFill>
                <a:latin typeface="Century Gothic" panose="020B0502020202020204" pitchFamily="34" charset="0"/>
              </a:rPr>
              <a:t>и более. В контрольной группе доля таких пациентов составила 76,19%. </a:t>
            </a:r>
          </a:p>
          <a:p>
            <a:pPr lvl="0">
              <a:lnSpc>
                <a:spcPts val="2600"/>
              </a:lnSpc>
              <a:spcBef>
                <a:spcPct val="0"/>
              </a:spcBef>
              <a:defRPr/>
            </a:pPr>
            <a:r>
              <a:rPr lang="ru-RU" sz="2000" b="1" dirty="0">
                <a:solidFill>
                  <a:srgbClr val="6535AC"/>
                </a:solidFill>
                <a:latin typeface="Century Gothic" panose="020B0502020202020204" pitchFamily="34" charset="0"/>
              </a:rPr>
              <a:t>Кроме того был проанализирован показатель изменений площади пролежней. </a:t>
            </a:r>
            <a:br>
              <a:rPr lang="ru-RU" sz="2000" b="1" dirty="0">
                <a:solidFill>
                  <a:srgbClr val="6535AC"/>
                </a:solidFill>
                <a:latin typeface="Century Gothic" panose="020B0502020202020204" pitchFamily="34" charset="0"/>
              </a:rPr>
            </a:br>
            <a:r>
              <a:rPr lang="ru-RU" sz="2000" b="1" dirty="0">
                <a:solidFill>
                  <a:srgbClr val="6535AC"/>
                </a:solidFill>
                <a:latin typeface="Century Gothic" panose="020B0502020202020204" pitchFamily="34" charset="0"/>
              </a:rPr>
              <a:t>В основной группе доля таких пациентов составила 0%, в контрольной – 23,8%.</a:t>
            </a:r>
          </a:p>
        </p:txBody>
      </p:sp>
      <p:pic>
        <p:nvPicPr>
          <p:cNvPr id="13" name="Picture 12">
            <a:extLst>
              <a:ext uri="{FF2B5EF4-FFF2-40B4-BE49-F238E27FC236}">
                <a16:creationId xmlns:a16="http://schemas.microsoft.com/office/drawing/2014/main" id="{4F4B6AD4-8018-6F2D-993D-B08B1FCDA06C}"/>
              </a:ext>
            </a:extLst>
          </p:cNvPr>
          <p:cNvPicPr>
            <a:picLocks noChangeAspect="1"/>
          </p:cNvPicPr>
          <p:nvPr/>
        </p:nvPicPr>
        <p:blipFill>
          <a:blip r:embed="rId2"/>
          <a:stretch>
            <a:fillRect/>
          </a:stretch>
        </p:blipFill>
        <p:spPr>
          <a:xfrm>
            <a:off x="7736840" y="2516830"/>
            <a:ext cx="3667041" cy="765869"/>
          </a:xfrm>
          <a:prstGeom prst="rect">
            <a:avLst/>
          </a:prstGeom>
        </p:spPr>
      </p:pic>
      <p:pic>
        <p:nvPicPr>
          <p:cNvPr id="21" name="Picture 20">
            <a:extLst>
              <a:ext uri="{FF2B5EF4-FFF2-40B4-BE49-F238E27FC236}">
                <a16:creationId xmlns:a16="http://schemas.microsoft.com/office/drawing/2014/main" id="{D44BE6D2-D98C-84BB-6091-B645BA888840}"/>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60961" y="2831902"/>
            <a:ext cx="3413978" cy="1929147"/>
          </a:xfrm>
          <a:prstGeom prst="rect">
            <a:avLst/>
          </a:prstGeom>
        </p:spPr>
      </p:pic>
      <p:pic>
        <p:nvPicPr>
          <p:cNvPr id="23" name="Picture 22">
            <a:extLst>
              <a:ext uri="{FF2B5EF4-FFF2-40B4-BE49-F238E27FC236}">
                <a16:creationId xmlns:a16="http://schemas.microsoft.com/office/drawing/2014/main" id="{74A31DFB-F618-A6D2-8D97-71690249237F}"/>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4160804" y="3017835"/>
            <a:ext cx="3300632" cy="1737593"/>
          </a:xfrm>
          <a:prstGeom prst="rect">
            <a:avLst/>
          </a:prstGeom>
        </p:spPr>
      </p:pic>
      <p:pic>
        <p:nvPicPr>
          <p:cNvPr id="25" name="Picture 24">
            <a:extLst>
              <a:ext uri="{FF2B5EF4-FFF2-40B4-BE49-F238E27FC236}">
                <a16:creationId xmlns:a16="http://schemas.microsoft.com/office/drawing/2014/main" id="{6963E85A-972F-F0F5-11D9-6DE173B6DCF5}"/>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059606" y="4417350"/>
            <a:ext cx="3260386" cy="2002561"/>
          </a:xfrm>
          <a:prstGeom prst="rect">
            <a:avLst/>
          </a:prstGeom>
        </p:spPr>
      </p:pic>
      <p:sp>
        <p:nvSpPr>
          <p:cNvPr id="26" name="Прямоугольник 3">
            <a:extLst>
              <a:ext uri="{FF2B5EF4-FFF2-40B4-BE49-F238E27FC236}">
                <a16:creationId xmlns:a16="http://schemas.microsoft.com/office/drawing/2014/main" id="{17AEA72D-6B01-6745-008E-C59B6FDADDA5}"/>
              </a:ext>
            </a:extLst>
          </p:cNvPr>
          <p:cNvSpPr/>
          <p:nvPr/>
        </p:nvSpPr>
        <p:spPr>
          <a:xfrm>
            <a:off x="632261" y="2039418"/>
            <a:ext cx="3363686" cy="430887"/>
          </a:xfrm>
          <a:prstGeom prst="rect">
            <a:avLst/>
          </a:prstGeom>
        </p:spPr>
        <p:txBody>
          <a:bodyPr wrap="square">
            <a:spAutoFit/>
          </a:bodyPr>
          <a:lstStyle/>
          <a:p>
            <a:r>
              <a:rPr lang="ru-RU" sz="1100" b="1" dirty="0">
                <a:solidFill>
                  <a:srgbClr val="6535AC"/>
                </a:solidFill>
                <a:ea typeface="Calibri" panose="020F0502020204030204" pitchFamily="34" charset="0"/>
                <a:cs typeface="Times New Roman" panose="02020603050405020304" pitchFamily="18" charset="0"/>
              </a:rPr>
              <a:t>Доля пациентов с уменьшением площади пролежня на 20% и более по группам (%)</a:t>
            </a:r>
          </a:p>
        </p:txBody>
      </p:sp>
      <p:sp>
        <p:nvSpPr>
          <p:cNvPr id="27" name="Прямоугольник 3">
            <a:extLst>
              <a:ext uri="{FF2B5EF4-FFF2-40B4-BE49-F238E27FC236}">
                <a16:creationId xmlns:a16="http://schemas.microsoft.com/office/drawing/2014/main" id="{12781D84-2104-2850-D696-257379C9FBAB}"/>
              </a:ext>
            </a:extLst>
          </p:cNvPr>
          <p:cNvSpPr/>
          <p:nvPr/>
        </p:nvSpPr>
        <p:spPr>
          <a:xfrm>
            <a:off x="4200434" y="2044578"/>
            <a:ext cx="3147134" cy="430887"/>
          </a:xfrm>
          <a:prstGeom prst="rect">
            <a:avLst/>
          </a:prstGeom>
        </p:spPr>
        <p:txBody>
          <a:bodyPr wrap="square">
            <a:spAutoFit/>
          </a:bodyPr>
          <a:lstStyle/>
          <a:p>
            <a:r>
              <a:rPr lang="ru-RU" sz="1100" b="1" dirty="0">
                <a:solidFill>
                  <a:srgbClr val="6535AC"/>
                </a:solidFill>
                <a:ea typeface="Calibri" panose="020F0502020204030204" pitchFamily="34" charset="0"/>
                <a:cs typeface="Times New Roman" panose="02020603050405020304" pitchFamily="18" charset="0"/>
              </a:rPr>
              <a:t>Доля пациентов, у которых площадь пролежня не изменилась в ходе наблюдений (%)</a:t>
            </a:r>
          </a:p>
        </p:txBody>
      </p:sp>
      <p:sp>
        <p:nvSpPr>
          <p:cNvPr id="28" name="Прямоугольник 3">
            <a:extLst>
              <a:ext uri="{FF2B5EF4-FFF2-40B4-BE49-F238E27FC236}">
                <a16:creationId xmlns:a16="http://schemas.microsoft.com/office/drawing/2014/main" id="{574B2483-C495-59CF-A6B3-4335A545C9F0}"/>
              </a:ext>
            </a:extLst>
          </p:cNvPr>
          <p:cNvSpPr/>
          <p:nvPr/>
        </p:nvSpPr>
        <p:spPr>
          <a:xfrm>
            <a:off x="7736840" y="2044578"/>
            <a:ext cx="3583152" cy="430887"/>
          </a:xfrm>
          <a:prstGeom prst="rect">
            <a:avLst/>
          </a:prstGeom>
        </p:spPr>
        <p:txBody>
          <a:bodyPr wrap="square">
            <a:spAutoFit/>
          </a:bodyPr>
          <a:lstStyle/>
          <a:p>
            <a:r>
              <a:rPr lang="ru-RU" sz="1100" b="1" dirty="0">
                <a:solidFill>
                  <a:srgbClr val="6535AC"/>
                </a:solidFill>
                <a:ea typeface="Calibri" panose="020F0502020204030204" pitchFamily="34" charset="0"/>
                <a:cs typeface="Times New Roman" panose="02020603050405020304" pitchFamily="18" charset="0"/>
              </a:rPr>
              <a:t>Число дней до начала уменьшения площади пролежня по группам</a:t>
            </a:r>
          </a:p>
        </p:txBody>
      </p:sp>
    </p:spTree>
    <p:extLst>
      <p:ext uri="{BB962C8B-B14F-4D97-AF65-F5344CB8AC3E}">
        <p14:creationId xmlns:p14="http://schemas.microsoft.com/office/powerpoint/2010/main" val="400890228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0666D868-ECBE-451C-B386-96AC774231D2}"/>
              </a:ext>
            </a:extLst>
          </p:cNvPr>
          <p:cNvSpPr/>
          <p:nvPr/>
        </p:nvSpPr>
        <p:spPr>
          <a:xfrm>
            <a:off x="630175" y="1215192"/>
            <a:ext cx="3690434" cy="261610"/>
          </a:xfrm>
          <a:prstGeom prst="rect">
            <a:avLst/>
          </a:prstGeom>
        </p:spPr>
        <p:txBody>
          <a:bodyPr wrap="none">
            <a:spAutoFit/>
          </a:bodyPr>
          <a:lstStyle/>
          <a:p>
            <a:r>
              <a:rPr lang="ru-RU" sz="1100" b="1" dirty="0">
                <a:solidFill>
                  <a:srgbClr val="6535AC"/>
                </a:solidFill>
                <a:ea typeface="Calibri" panose="020F0502020204030204" pitchFamily="34" charset="0"/>
                <a:cs typeface="Times New Roman" panose="02020603050405020304" pitchFamily="18" charset="0"/>
              </a:rPr>
              <a:t>Динамика изменения баллов шкалы </a:t>
            </a:r>
            <a:r>
              <a:rPr lang="en-US" sz="1100" b="1" dirty="0">
                <a:solidFill>
                  <a:srgbClr val="6535AC"/>
                </a:solidFill>
                <a:ea typeface="Calibri" panose="020F0502020204030204" pitchFamily="34" charset="0"/>
                <a:cs typeface="Times New Roman" panose="02020603050405020304" pitchFamily="18" charset="0"/>
              </a:rPr>
              <a:t>PUSH</a:t>
            </a:r>
            <a:r>
              <a:rPr lang="ru-RU" sz="1100" b="1" dirty="0">
                <a:solidFill>
                  <a:srgbClr val="6535AC"/>
                </a:solidFill>
                <a:ea typeface="Calibri" panose="020F0502020204030204" pitchFamily="34" charset="0"/>
                <a:cs typeface="Times New Roman" panose="02020603050405020304" pitchFamily="18" charset="0"/>
              </a:rPr>
              <a:t> по типу ткани</a:t>
            </a:r>
            <a:endParaRPr lang="ru-RU" b="1" dirty="0">
              <a:solidFill>
                <a:srgbClr val="6535AC"/>
              </a:solidFill>
            </a:endParaRPr>
          </a:p>
        </p:txBody>
      </p:sp>
      <p:sp>
        <p:nvSpPr>
          <p:cNvPr id="7" name="Прямоугольник 6">
            <a:extLst>
              <a:ext uri="{FF2B5EF4-FFF2-40B4-BE49-F238E27FC236}">
                <a16:creationId xmlns:a16="http://schemas.microsoft.com/office/drawing/2014/main" id="{BA4559B8-6332-4EC5-AD3E-D5BAC97676FC}"/>
              </a:ext>
            </a:extLst>
          </p:cNvPr>
          <p:cNvSpPr/>
          <p:nvPr/>
        </p:nvSpPr>
        <p:spPr>
          <a:xfrm>
            <a:off x="8763602" y="1216579"/>
            <a:ext cx="2891087" cy="430887"/>
          </a:xfrm>
          <a:prstGeom prst="rect">
            <a:avLst/>
          </a:prstGeom>
        </p:spPr>
        <p:txBody>
          <a:bodyPr wrap="square">
            <a:spAutoFit/>
          </a:bodyPr>
          <a:lstStyle/>
          <a:p>
            <a:r>
              <a:rPr lang="ru-RU" sz="1100" b="1" dirty="0">
                <a:solidFill>
                  <a:srgbClr val="6535AC"/>
                </a:solidFill>
                <a:ea typeface="Calibri" panose="020F0502020204030204" pitchFamily="34" charset="0"/>
                <a:cs typeface="Times New Roman" panose="02020603050405020304" pitchFamily="18" charset="0"/>
              </a:rPr>
              <a:t>Среднее число дней до начала положительной динамики по типу ткани</a:t>
            </a:r>
            <a:endParaRPr lang="ru-RU" b="1" dirty="0">
              <a:solidFill>
                <a:srgbClr val="6535AC"/>
              </a:solidFill>
            </a:endParaRPr>
          </a:p>
        </p:txBody>
      </p:sp>
      <p:sp>
        <p:nvSpPr>
          <p:cNvPr id="8" name="Прямоугольник 7">
            <a:extLst>
              <a:ext uri="{FF2B5EF4-FFF2-40B4-BE49-F238E27FC236}">
                <a16:creationId xmlns:a16="http://schemas.microsoft.com/office/drawing/2014/main" id="{A3EF3EA3-3C74-41FD-8E91-D55A9FE73F84}"/>
              </a:ext>
            </a:extLst>
          </p:cNvPr>
          <p:cNvSpPr/>
          <p:nvPr/>
        </p:nvSpPr>
        <p:spPr>
          <a:xfrm>
            <a:off x="6023228" y="1216579"/>
            <a:ext cx="2469363" cy="430887"/>
          </a:xfrm>
          <a:prstGeom prst="rect">
            <a:avLst/>
          </a:prstGeom>
        </p:spPr>
        <p:txBody>
          <a:bodyPr wrap="square">
            <a:spAutoFit/>
          </a:bodyPr>
          <a:lstStyle/>
          <a:p>
            <a:r>
              <a:rPr lang="ru-RU" sz="1100" b="1" dirty="0">
                <a:solidFill>
                  <a:srgbClr val="6535AC"/>
                </a:solidFill>
                <a:ea typeface="Calibri" panose="020F0502020204030204" pitchFamily="34" charset="0"/>
                <a:cs typeface="Times New Roman" panose="02020603050405020304" pitchFamily="18" charset="0"/>
              </a:rPr>
              <a:t>Изменение среднего балла шкалы </a:t>
            </a:r>
            <a:r>
              <a:rPr lang="en-US" sz="1100" b="1" dirty="0">
                <a:solidFill>
                  <a:srgbClr val="6535AC"/>
                </a:solidFill>
                <a:ea typeface="Calibri" panose="020F0502020204030204" pitchFamily="34" charset="0"/>
                <a:cs typeface="Times New Roman" panose="02020603050405020304" pitchFamily="18" charset="0"/>
              </a:rPr>
              <a:t>PUSH</a:t>
            </a:r>
            <a:r>
              <a:rPr lang="ru-RU" sz="1100" b="1" dirty="0">
                <a:solidFill>
                  <a:srgbClr val="6535AC"/>
                </a:solidFill>
                <a:ea typeface="Calibri" panose="020F0502020204030204" pitchFamily="34" charset="0"/>
                <a:cs typeface="Times New Roman" panose="02020603050405020304" pitchFamily="18" charset="0"/>
              </a:rPr>
              <a:t> по типу ткани по группам</a:t>
            </a:r>
            <a:endParaRPr lang="ru-RU" b="1" dirty="0">
              <a:solidFill>
                <a:srgbClr val="6535AC"/>
              </a:solidFill>
            </a:endParaRPr>
          </a:p>
        </p:txBody>
      </p:sp>
      <p:sp>
        <p:nvSpPr>
          <p:cNvPr id="9" name="Прямоугольник 8">
            <a:extLst>
              <a:ext uri="{FF2B5EF4-FFF2-40B4-BE49-F238E27FC236}">
                <a16:creationId xmlns:a16="http://schemas.microsoft.com/office/drawing/2014/main" id="{22DC81F6-EFD2-470C-B182-F1CBF84CCC90}"/>
              </a:ext>
            </a:extLst>
          </p:cNvPr>
          <p:cNvSpPr/>
          <p:nvPr/>
        </p:nvSpPr>
        <p:spPr>
          <a:xfrm>
            <a:off x="630173" y="4828051"/>
            <a:ext cx="10933345" cy="1200329"/>
          </a:xfrm>
          <a:prstGeom prst="rect">
            <a:avLst/>
          </a:prstGeom>
        </p:spPr>
        <p:txBody>
          <a:bodyPr wrap="square">
            <a:spAutoFit/>
          </a:bodyPr>
          <a:lstStyle/>
          <a:p>
            <a:r>
              <a:rPr lang="ru-RU" sz="1200" dirty="0">
                <a:ea typeface="Calibri" panose="020F0502020204030204" pitchFamily="34" charset="0"/>
                <a:cs typeface="Arial" panose="020B0604020202020204" pitchFamily="34" charset="0"/>
              </a:rPr>
              <a:t>Совсем иное значение с точки зрения анализа динамики имеет тип ткани в ране. Изменение от некроза до грануляции и последующей эпителизации является значимым признаком положительной динамики, заживления раны и выздоровления пациента. В ходе наблюдений, средний балл по типу ткани </a:t>
            </a:r>
            <a:br>
              <a:rPr lang="ru-RU" sz="1200" dirty="0">
                <a:ea typeface="Calibri" panose="020F0502020204030204" pitchFamily="34" charset="0"/>
                <a:cs typeface="Arial" panose="020B0604020202020204" pitchFamily="34" charset="0"/>
              </a:rPr>
            </a:br>
            <a:r>
              <a:rPr lang="ru-RU" sz="1200" dirty="0">
                <a:ea typeface="Calibri" panose="020F0502020204030204" pitchFamily="34" charset="0"/>
                <a:cs typeface="Arial" panose="020B0604020202020204" pitchFamily="34" charset="0"/>
              </a:rPr>
              <a:t>в исследовательской группе уменьшился на 2,00 балла и на 1,09 балла в контрольной группе. Это различие было статистически доказано. Дополнительно, было проанализировано число дней до начала уменьшения балла по типу ткани. Иными словами, до начала процесса заживления раны. Определялось среднее количество дней до появления положительной динамики в ране по каждому пациенту. В исследовательской группе, это значение в среднем составило 11,6 дней, </a:t>
            </a:r>
            <a:br>
              <a:rPr lang="ru-RU" sz="1200" dirty="0">
                <a:ea typeface="Calibri" panose="020F0502020204030204" pitchFamily="34" charset="0"/>
                <a:cs typeface="Arial" panose="020B0604020202020204" pitchFamily="34" charset="0"/>
              </a:rPr>
            </a:br>
            <a:r>
              <a:rPr lang="ru-RU" sz="1200" dirty="0">
                <a:ea typeface="Calibri" panose="020F0502020204030204" pitchFamily="34" charset="0"/>
                <a:cs typeface="Arial" panose="020B0604020202020204" pitchFamily="34" charset="0"/>
              </a:rPr>
              <a:t>в контрольной группе – 16,8 дней. Указанное различие между группами достигло статистической значимости.</a:t>
            </a:r>
            <a:endParaRPr lang="ru-RU" sz="1200" dirty="0"/>
          </a:p>
        </p:txBody>
      </p:sp>
      <p:sp>
        <p:nvSpPr>
          <p:cNvPr id="16" name="TextBox 15">
            <a:extLst>
              <a:ext uri="{FF2B5EF4-FFF2-40B4-BE49-F238E27FC236}">
                <a16:creationId xmlns:a16="http://schemas.microsoft.com/office/drawing/2014/main" id="{7E1D2FD9-BAAA-20A0-448F-65E67B33F7EB}"/>
              </a:ext>
            </a:extLst>
          </p:cNvPr>
          <p:cNvSpPr txBox="1"/>
          <p:nvPr/>
        </p:nvSpPr>
        <p:spPr>
          <a:xfrm>
            <a:off x="0" y="120652"/>
            <a:ext cx="12009120" cy="1014380"/>
          </a:xfrm>
          <a:prstGeom prst="rect">
            <a:avLst/>
          </a:prstGeom>
          <a:noFill/>
        </p:spPr>
        <p:txBody>
          <a:bodyPr wrap="square">
            <a:spAutoFit/>
          </a:bodyPr>
          <a:lstStyle/>
          <a:p>
            <a:pPr marL="0" lvl="1" algn="just">
              <a:lnSpc>
                <a:spcPct val="107000"/>
              </a:lnSpc>
              <a:spcBef>
                <a:spcPts val="1800"/>
              </a:spcBef>
              <a:spcAft>
                <a:spcPts val="1200"/>
              </a:spcAft>
            </a:pPr>
            <a:r>
              <a:rPr lang="ru-RU" sz="2800" b="1" dirty="0">
                <a:solidFill>
                  <a:srgbClr val="7030A0"/>
                </a:solidFill>
                <a:latin typeface="+mj-lt"/>
                <a:ea typeface="+mj-ea"/>
                <a:cs typeface="+mj-cs"/>
              </a:rPr>
              <a:t>Появление положительной динамики заживления пролежня  по шкале  PUSH в основной группе заняло в среднем 11,6 дня, в контрольной – 16,8 дня.</a:t>
            </a:r>
          </a:p>
        </p:txBody>
      </p:sp>
      <p:pic>
        <p:nvPicPr>
          <p:cNvPr id="18" name="Picture 17">
            <a:extLst>
              <a:ext uri="{FF2B5EF4-FFF2-40B4-BE49-F238E27FC236}">
                <a16:creationId xmlns:a16="http://schemas.microsoft.com/office/drawing/2014/main" id="{17091D17-B532-5419-9A2E-F9E6A1D2B2F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96870" y="1476802"/>
            <a:ext cx="5423148" cy="3223838"/>
          </a:xfrm>
          <a:prstGeom prst="rect">
            <a:avLst/>
          </a:prstGeom>
        </p:spPr>
      </p:pic>
      <p:pic>
        <p:nvPicPr>
          <p:cNvPr id="20" name="Picture 19">
            <a:extLst>
              <a:ext uri="{FF2B5EF4-FFF2-40B4-BE49-F238E27FC236}">
                <a16:creationId xmlns:a16="http://schemas.microsoft.com/office/drawing/2014/main" id="{D48B9B43-5EBC-E336-D9EC-89490EE5EB07}"/>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645122" y="1647466"/>
            <a:ext cx="2950008" cy="1899558"/>
          </a:xfrm>
          <a:prstGeom prst="rect">
            <a:avLst/>
          </a:prstGeom>
        </p:spPr>
      </p:pic>
      <p:pic>
        <p:nvPicPr>
          <p:cNvPr id="22" name="Picture 21">
            <a:extLst>
              <a:ext uri="{FF2B5EF4-FFF2-40B4-BE49-F238E27FC236}">
                <a16:creationId xmlns:a16="http://schemas.microsoft.com/office/drawing/2014/main" id="{178B6C42-FCBE-4164-E6A0-9C8CC2DFC559}"/>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062744" y="1705927"/>
            <a:ext cx="2744233" cy="1191663"/>
          </a:xfrm>
          <a:prstGeom prst="rect">
            <a:avLst/>
          </a:prstGeom>
        </p:spPr>
      </p:pic>
    </p:spTree>
    <p:extLst>
      <p:ext uri="{BB962C8B-B14F-4D97-AF65-F5344CB8AC3E}">
        <p14:creationId xmlns:p14="http://schemas.microsoft.com/office/powerpoint/2010/main" val="416928264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E1E8B09-1E68-9A54-AE36-E29862821C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9" y="0"/>
            <a:ext cx="12189291" cy="6858000"/>
          </a:xfrm>
          <a:prstGeom prst="rect">
            <a:avLst/>
          </a:prstGeom>
        </p:spPr>
      </p:pic>
      <p:sp>
        <p:nvSpPr>
          <p:cNvPr id="3" name="TextBox 2">
            <a:extLst>
              <a:ext uri="{FF2B5EF4-FFF2-40B4-BE49-F238E27FC236}">
                <a16:creationId xmlns:a16="http://schemas.microsoft.com/office/drawing/2014/main" id="{BF11E96B-FB48-E314-1B0E-7647E5BAE4BD}"/>
              </a:ext>
            </a:extLst>
          </p:cNvPr>
          <p:cNvSpPr txBox="1"/>
          <p:nvPr/>
        </p:nvSpPr>
        <p:spPr>
          <a:xfrm>
            <a:off x="114469" y="-72201"/>
            <a:ext cx="11492605" cy="1014380"/>
          </a:xfrm>
          <a:prstGeom prst="rect">
            <a:avLst/>
          </a:prstGeom>
          <a:noFill/>
        </p:spPr>
        <p:txBody>
          <a:bodyPr wrap="square">
            <a:spAutoFit/>
          </a:bodyPr>
          <a:lstStyle/>
          <a:p>
            <a:pPr marL="0" lvl="1" algn="just">
              <a:lnSpc>
                <a:spcPct val="107000"/>
              </a:lnSpc>
              <a:spcBef>
                <a:spcPts val="1800"/>
              </a:spcBef>
              <a:spcAft>
                <a:spcPts val="1200"/>
              </a:spcAft>
            </a:pPr>
            <a:r>
              <a:rPr lang="ru-RU" sz="2800" b="1" dirty="0">
                <a:solidFill>
                  <a:srgbClr val="7030A0"/>
                </a:solidFill>
                <a:latin typeface="+mj-lt"/>
                <a:ea typeface="+mj-ea"/>
                <a:cs typeface="+mj-cs"/>
              </a:rPr>
              <a:t>Успехи в лечении некоторых пациентов, получавших Кубизон, носили выдающийся характер</a:t>
            </a:r>
          </a:p>
        </p:txBody>
      </p:sp>
      <p:grpSp>
        <p:nvGrpSpPr>
          <p:cNvPr id="6" name="Group 5">
            <a:extLst>
              <a:ext uri="{FF2B5EF4-FFF2-40B4-BE49-F238E27FC236}">
                <a16:creationId xmlns:a16="http://schemas.microsoft.com/office/drawing/2014/main" id="{54616023-186E-4914-D782-4FC11E8C427C}"/>
              </a:ext>
            </a:extLst>
          </p:cNvPr>
          <p:cNvGrpSpPr/>
          <p:nvPr/>
        </p:nvGrpSpPr>
        <p:grpSpPr>
          <a:xfrm>
            <a:off x="3184216" y="1396361"/>
            <a:ext cx="896629" cy="298920"/>
            <a:chOff x="3184216" y="1396361"/>
            <a:chExt cx="896629" cy="298920"/>
          </a:xfrm>
        </p:grpSpPr>
        <p:sp>
          <p:nvSpPr>
            <p:cNvPr id="7" name="Rectangle: Rounded Corners 5">
              <a:extLst>
                <a:ext uri="{FF2B5EF4-FFF2-40B4-BE49-F238E27FC236}">
                  <a16:creationId xmlns:a16="http://schemas.microsoft.com/office/drawing/2014/main" id="{F39E5FDB-8F83-A3A1-B027-2E768767C2DA}"/>
                </a:ext>
              </a:extLst>
            </p:cNvPr>
            <p:cNvSpPr/>
            <p:nvPr/>
          </p:nvSpPr>
          <p:spPr>
            <a:xfrm>
              <a:off x="3184216" y="1396361"/>
              <a:ext cx="896629" cy="298920"/>
            </a:xfrm>
            <a:prstGeom prst="roundRect">
              <a:avLst>
                <a:gd name="adj" fmla="val 4249"/>
              </a:avLst>
            </a:prstGeom>
            <a:ln>
              <a:noFill/>
            </a:ln>
            <a:effectLst>
              <a:outerShdw blurRad="380635" sx="101000" sy="101000" algn="ctr" rotWithShape="0">
                <a:schemeClr val="accent5">
                  <a:lumMod val="50000"/>
                  <a:alpha val="34000"/>
                </a:schemeClr>
              </a:outerShdw>
            </a:effectLst>
          </p:spPr>
          <p:style>
            <a:lnRef idx="2">
              <a:schemeClr val="dk1"/>
            </a:lnRef>
            <a:fillRef idx="1">
              <a:schemeClr val="lt1"/>
            </a:fillRef>
            <a:effectRef idx="0">
              <a:schemeClr val="dk1"/>
            </a:effectRef>
            <a:fontRef idx="minor">
              <a:schemeClr val="dk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normalizeH="0" baseline="-25000" noProof="0" dirty="0">
                  <a:ln>
                    <a:noFill/>
                  </a:ln>
                  <a:solidFill>
                    <a:srgbClr val="0055B4"/>
                  </a:solidFill>
                  <a:effectLst/>
                  <a:uLnTx/>
                  <a:uFillTx/>
                  <a:latin typeface="Calibri"/>
                  <a:ea typeface="+mn-ea"/>
                  <a:cs typeface="+mn-cs"/>
                </a:rPr>
                <a:t>
</a:t>
              </a:r>
              <a:endParaRPr kumimoji="0" lang="ru-RU" sz="2000" b="0" i="0" u="none" strike="noStrike" kern="0" cap="none" normalizeH="0" baseline="-25000" noProof="0" dirty="0">
                <a:ln>
                  <a:noFill/>
                </a:ln>
                <a:solidFill>
                  <a:srgbClr val="303083"/>
                </a:solidFill>
                <a:effectLst/>
                <a:uLnTx/>
                <a:uFillTx/>
                <a:latin typeface="Calibri"/>
                <a:ea typeface="+mn-ea"/>
                <a:cs typeface="+mn-cs"/>
              </a:endParaRPr>
            </a:p>
          </p:txBody>
        </p:sp>
        <p:sp>
          <p:nvSpPr>
            <p:cNvPr id="8" name="Прямоугольник 9">
              <a:extLst>
                <a:ext uri="{FF2B5EF4-FFF2-40B4-BE49-F238E27FC236}">
                  <a16:creationId xmlns:a16="http://schemas.microsoft.com/office/drawing/2014/main" id="{509FD1D5-22E4-7C0C-03F7-C50CF6D4F6CB}"/>
                </a:ext>
              </a:extLst>
            </p:cNvPr>
            <p:cNvSpPr/>
            <p:nvPr/>
          </p:nvSpPr>
          <p:spPr>
            <a:xfrm>
              <a:off x="3253754" y="1412545"/>
              <a:ext cx="745717" cy="261610"/>
            </a:xfrm>
            <a:prstGeom prst="rect">
              <a:avLst/>
            </a:prstGeom>
            <a:solidFill>
              <a:schemeClr val="bg1"/>
            </a:solidFill>
          </p:spPr>
          <p:txBody>
            <a:bodyPr wrap="none">
              <a:spAutoFit/>
            </a:bodyPr>
            <a:lstStyle/>
            <a:p>
              <a:r>
                <a:rPr lang="ru-RU" sz="1100" b="1" dirty="0">
                  <a:solidFill>
                    <a:srgbClr val="6535AC"/>
                  </a:solidFill>
                  <a:ea typeface="Calibri" panose="020F0502020204030204" pitchFamily="34" charset="0"/>
                  <a:cs typeface="Times New Roman" panose="02020603050405020304" pitchFamily="18" charset="0"/>
                </a:rPr>
                <a:t>Неделя 1</a:t>
              </a:r>
              <a:endParaRPr lang="ru-RU" b="1" dirty="0">
                <a:solidFill>
                  <a:srgbClr val="6535AC"/>
                </a:solidFill>
              </a:endParaRPr>
            </a:p>
          </p:txBody>
        </p:sp>
      </p:grpSp>
      <p:grpSp>
        <p:nvGrpSpPr>
          <p:cNvPr id="9" name="Group 8">
            <a:extLst>
              <a:ext uri="{FF2B5EF4-FFF2-40B4-BE49-F238E27FC236}">
                <a16:creationId xmlns:a16="http://schemas.microsoft.com/office/drawing/2014/main" id="{AB3DDFAF-1AF2-2AF3-F90B-C1F4F1AA47FC}"/>
              </a:ext>
            </a:extLst>
          </p:cNvPr>
          <p:cNvGrpSpPr/>
          <p:nvPr/>
        </p:nvGrpSpPr>
        <p:grpSpPr>
          <a:xfrm>
            <a:off x="5340743" y="1396361"/>
            <a:ext cx="896629" cy="298920"/>
            <a:chOff x="3184216" y="1396361"/>
            <a:chExt cx="896629" cy="298920"/>
          </a:xfrm>
        </p:grpSpPr>
        <p:sp>
          <p:nvSpPr>
            <p:cNvPr id="10" name="Rectangle: Rounded Corners 5">
              <a:extLst>
                <a:ext uri="{FF2B5EF4-FFF2-40B4-BE49-F238E27FC236}">
                  <a16:creationId xmlns:a16="http://schemas.microsoft.com/office/drawing/2014/main" id="{60287FB9-C3D8-4756-DDF6-5D57A47AAA91}"/>
                </a:ext>
              </a:extLst>
            </p:cNvPr>
            <p:cNvSpPr/>
            <p:nvPr/>
          </p:nvSpPr>
          <p:spPr>
            <a:xfrm>
              <a:off x="3184216" y="1396361"/>
              <a:ext cx="896629" cy="298920"/>
            </a:xfrm>
            <a:prstGeom prst="roundRect">
              <a:avLst>
                <a:gd name="adj" fmla="val 4249"/>
              </a:avLst>
            </a:prstGeom>
            <a:ln>
              <a:noFill/>
            </a:ln>
            <a:effectLst>
              <a:outerShdw blurRad="380635" sx="101000" sy="101000" algn="ctr" rotWithShape="0">
                <a:schemeClr val="accent5">
                  <a:lumMod val="50000"/>
                  <a:alpha val="34000"/>
                </a:schemeClr>
              </a:outerShdw>
            </a:effectLst>
          </p:spPr>
          <p:style>
            <a:lnRef idx="2">
              <a:schemeClr val="dk1"/>
            </a:lnRef>
            <a:fillRef idx="1">
              <a:schemeClr val="lt1"/>
            </a:fillRef>
            <a:effectRef idx="0">
              <a:schemeClr val="dk1"/>
            </a:effectRef>
            <a:fontRef idx="minor">
              <a:schemeClr val="dk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normalizeH="0" baseline="-25000" noProof="0" dirty="0">
                  <a:ln>
                    <a:noFill/>
                  </a:ln>
                  <a:solidFill>
                    <a:srgbClr val="0055B4"/>
                  </a:solidFill>
                  <a:effectLst/>
                  <a:uLnTx/>
                  <a:uFillTx/>
                  <a:latin typeface="Calibri"/>
                  <a:ea typeface="+mn-ea"/>
                  <a:cs typeface="+mn-cs"/>
                </a:rPr>
                <a:t>
</a:t>
              </a:r>
              <a:endParaRPr kumimoji="0" lang="ru-RU" sz="2000" b="0" i="0" u="none" strike="noStrike" kern="0" cap="none" normalizeH="0" baseline="-25000" noProof="0" dirty="0">
                <a:ln>
                  <a:noFill/>
                </a:ln>
                <a:solidFill>
                  <a:srgbClr val="303083"/>
                </a:solidFill>
                <a:effectLst/>
                <a:uLnTx/>
                <a:uFillTx/>
                <a:latin typeface="Calibri"/>
                <a:ea typeface="+mn-ea"/>
                <a:cs typeface="+mn-cs"/>
              </a:endParaRPr>
            </a:p>
          </p:txBody>
        </p:sp>
        <p:sp>
          <p:nvSpPr>
            <p:cNvPr id="11" name="Прямоугольник 9">
              <a:extLst>
                <a:ext uri="{FF2B5EF4-FFF2-40B4-BE49-F238E27FC236}">
                  <a16:creationId xmlns:a16="http://schemas.microsoft.com/office/drawing/2014/main" id="{9C883175-ADA4-7E92-D395-00660161BD0E}"/>
                </a:ext>
              </a:extLst>
            </p:cNvPr>
            <p:cNvSpPr/>
            <p:nvPr/>
          </p:nvSpPr>
          <p:spPr>
            <a:xfrm>
              <a:off x="3253754" y="1412545"/>
              <a:ext cx="745717" cy="261610"/>
            </a:xfrm>
            <a:prstGeom prst="rect">
              <a:avLst/>
            </a:prstGeom>
            <a:solidFill>
              <a:schemeClr val="bg1"/>
            </a:solidFill>
          </p:spPr>
          <p:txBody>
            <a:bodyPr wrap="none">
              <a:spAutoFit/>
            </a:bodyPr>
            <a:lstStyle/>
            <a:p>
              <a:r>
                <a:rPr lang="ru-RU" sz="1100" b="1" dirty="0">
                  <a:solidFill>
                    <a:srgbClr val="6535AC"/>
                  </a:solidFill>
                  <a:ea typeface="Calibri" panose="020F0502020204030204" pitchFamily="34" charset="0"/>
                  <a:cs typeface="Times New Roman" panose="02020603050405020304" pitchFamily="18" charset="0"/>
                </a:rPr>
                <a:t>Неделя 2</a:t>
              </a:r>
              <a:endParaRPr lang="ru-RU" b="1" dirty="0">
                <a:solidFill>
                  <a:srgbClr val="6535AC"/>
                </a:solidFill>
              </a:endParaRPr>
            </a:p>
          </p:txBody>
        </p:sp>
      </p:grpSp>
      <p:grpSp>
        <p:nvGrpSpPr>
          <p:cNvPr id="12" name="Group 11">
            <a:extLst>
              <a:ext uri="{FF2B5EF4-FFF2-40B4-BE49-F238E27FC236}">
                <a16:creationId xmlns:a16="http://schemas.microsoft.com/office/drawing/2014/main" id="{84F9D754-87F1-1E90-55B3-7297E04E12DC}"/>
              </a:ext>
            </a:extLst>
          </p:cNvPr>
          <p:cNvGrpSpPr/>
          <p:nvPr/>
        </p:nvGrpSpPr>
        <p:grpSpPr>
          <a:xfrm>
            <a:off x="7578191" y="1396361"/>
            <a:ext cx="896629" cy="298920"/>
            <a:chOff x="3184216" y="1396361"/>
            <a:chExt cx="896629" cy="298920"/>
          </a:xfrm>
        </p:grpSpPr>
        <p:sp>
          <p:nvSpPr>
            <p:cNvPr id="13" name="Rectangle: Rounded Corners 5">
              <a:extLst>
                <a:ext uri="{FF2B5EF4-FFF2-40B4-BE49-F238E27FC236}">
                  <a16:creationId xmlns:a16="http://schemas.microsoft.com/office/drawing/2014/main" id="{F7A6A313-789F-1407-8461-E5AB70EB1DBA}"/>
                </a:ext>
              </a:extLst>
            </p:cNvPr>
            <p:cNvSpPr/>
            <p:nvPr/>
          </p:nvSpPr>
          <p:spPr>
            <a:xfrm>
              <a:off x="3184216" y="1396361"/>
              <a:ext cx="896629" cy="298920"/>
            </a:xfrm>
            <a:prstGeom prst="roundRect">
              <a:avLst>
                <a:gd name="adj" fmla="val 4249"/>
              </a:avLst>
            </a:prstGeom>
            <a:ln>
              <a:noFill/>
            </a:ln>
            <a:effectLst>
              <a:outerShdw blurRad="380635" sx="101000" sy="101000" algn="ctr" rotWithShape="0">
                <a:schemeClr val="accent5">
                  <a:lumMod val="50000"/>
                  <a:alpha val="34000"/>
                </a:schemeClr>
              </a:outerShdw>
            </a:effectLst>
          </p:spPr>
          <p:style>
            <a:lnRef idx="2">
              <a:schemeClr val="dk1"/>
            </a:lnRef>
            <a:fillRef idx="1">
              <a:schemeClr val="lt1"/>
            </a:fillRef>
            <a:effectRef idx="0">
              <a:schemeClr val="dk1"/>
            </a:effectRef>
            <a:fontRef idx="minor">
              <a:schemeClr val="dk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normalizeH="0" baseline="-25000" noProof="0" dirty="0">
                  <a:ln>
                    <a:noFill/>
                  </a:ln>
                  <a:solidFill>
                    <a:srgbClr val="0055B4"/>
                  </a:solidFill>
                  <a:effectLst/>
                  <a:uLnTx/>
                  <a:uFillTx/>
                  <a:latin typeface="Calibri"/>
                  <a:ea typeface="+mn-ea"/>
                  <a:cs typeface="+mn-cs"/>
                </a:rPr>
                <a:t>
</a:t>
              </a:r>
              <a:endParaRPr kumimoji="0" lang="ru-RU" sz="2000" b="0" i="0" u="none" strike="noStrike" kern="0" cap="none" normalizeH="0" baseline="-25000" noProof="0" dirty="0">
                <a:ln>
                  <a:noFill/>
                </a:ln>
                <a:solidFill>
                  <a:srgbClr val="303083"/>
                </a:solidFill>
                <a:effectLst/>
                <a:uLnTx/>
                <a:uFillTx/>
                <a:latin typeface="Calibri"/>
                <a:ea typeface="+mn-ea"/>
                <a:cs typeface="+mn-cs"/>
              </a:endParaRPr>
            </a:p>
          </p:txBody>
        </p:sp>
        <p:sp>
          <p:nvSpPr>
            <p:cNvPr id="14" name="Прямоугольник 9">
              <a:extLst>
                <a:ext uri="{FF2B5EF4-FFF2-40B4-BE49-F238E27FC236}">
                  <a16:creationId xmlns:a16="http://schemas.microsoft.com/office/drawing/2014/main" id="{8E41433B-BFC3-A599-54B9-1BB2B0855FAB}"/>
                </a:ext>
              </a:extLst>
            </p:cNvPr>
            <p:cNvSpPr/>
            <p:nvPr/>
          </p:nvSpPr>
          <p:spPr>
            <a:xfrm>
              <a:off x="3253754" y="1412545"/>
              <a:ext cx="745717" cy="261610"/>
            </a:xfrm>
            <a:prstGeom prst="rect">
              <a:avLst/>
            </a:prstGeom>
            <a:solidFill>
              <a:schemeClr val="bg1"/>
            </a:solidFill>
          </p:spPr>
          <p:txBody>
            <a:bodyPr wrap="none">
              <a:spAutoFit/>
            </a:bodyPr>
            <a:lstStyle/>
            <a:p>
              <a:r>
                <a:rPr lang="ru-RU" sz="1100" b="1" dirty="0">
                  <a:solidFill>
                    <a:srgbClr val="6535AC"/>
                  </a:solidFill>
                  <a:ea typeface="Calibri" panose="020F0502020204030204" pitchFamily="34" charset="0"/>
                  <a:cs typeface="Times New Roman" panose="02020603050405020304" pitchFamily="18" charset="0"/>
                </a:rPr>
                <a:t>Неделя 3</a:t>
              </a:r>
              <a:endParaRPr lang="ru-RU" b="1" dirty="0">
                <a:solidFill>
                  <a:srgbClr val="6535AC"/>
                </a:solidFill>
              </a:endParaRPr>
            </a:p>
          </p:txBody>
        </p:sp>
      </p:grpSp>
      <p:grpSp>
        <p:nvGrpSpPr>
          <p:cNvPr id="15" name="Group 14">
            <a:extLst>
              <a:ext uri="{FF2B5EF4-FFF2-40B4-BE49-F238E27FC236}">
                <a16:creationId xmlns:a16="http://schemas.microsoft.com/office/drawing/2014/main" id="{F9692D3D-586B-921D-09F1-112C53402621}"/>
              </a:ext>
            </a:extLst>
          </p:cNvPr>
          <p:cNvGrpSpPr/>
          <p:nvPr/>
        </p:nvGrpSpPr>
        <p:grpSpPr>
          <a:xfrm>
            <a:off x="9795408" y="1396361"/>
            <a:ext cx="896629" cy="298920"/>
            <a:chOff x="3184216" y="1396361"/>
            <a:chExt cx="896629" cy="298920"/>
          </a:xfrm>
        </p:grpSpPr>
        <p:sp>
          <p:nvSpPr>
            <p:cNvPr id="16" name="Rectangle: Rounded Corners 5">
              <a:extLst>
                <a:ext uri="{FF2B5EF4-FFF2-40B4-BE49-F238E27FC236}">
                  <a16:creationId xmlns:a16="http://schemas.microsoft.com/office/drawing/2014/main" id="{331A7813-2EA6-2F29-FFB4-BF6F00EF5304}"/>
                </a:ext>
              </a:extLst>
            </p:cNvPr>
            <p:cNvSpPr/>
            <p:nvPr/>
          </p:nvSpPr>
          <p:spPr>
            <a:xfrm>
              <a:off x="3184216" y="1396361"/>
              <a:ext cx="896629" cy="298920"/>
            </a:xfrm>
            <a:prstGeom prst="roundRect">
              <a:avLst>
                <a:gd name="adj" fmla="val 4249"/>
              </a:avLst>
            </a:prstGeom>
            <a:ln>
              <a:noFill/>
            </a:ln>
            <a:effectLst>
              <a:outerShdw blurRad="380635" sx="101000" sy="101000" algn="ctr" rotWithShape="0">
                <a:schemeClr val="accent5">
                  <a:lumMod val="50000"/>
                  <a:alpha val="34000"/>
                </a:schemeClr>
              </a:outerShdw>
            </a:effectLst>
          </p:spPr>
          <p:style>
            <a:lnRef idx="2">
              <a:schemeClr val="dk1"/>
            </a:lnRef>
            <a:fillRef idx="1">
              <a:schemeClr val="lt1"/>
            </a:fillRef>
            <a:effectRef idx="0">
              <a:schemeClr val="dk1"/>
            </a:effectRef>
            <a:fontRef idx="minor">
              <a:schemeClr val="dk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normalizeH="0" baseline="-25000" noProof="0" dirty="0">
                  <a:ln>
                    <a:noFill/>
                  </a:ln>
                  <a:solidFill>
                    <a:srgbClr val="0055B4"/>
                  </a:solidFill>
                  <a:effectLst/>
                  <a:uLnTx/>
                  <a:uFillTx/>
                  <a:latin typeface="Calibri"/>
                  <a:ea typeface="+mn-ea"/>
                  <a:cs typeface="+mn-cs"/>
                </a:rPr>
                <a:t>
</a:t>
              </a:r>
              <a:endParaRPr kumimoji="0" lang="ru-RU" sz="2000" b="0" i="0" u="none" strike="noStrike" kern="0" cap="none" normalizeH="0" baseline="-25000" noProof="0" dirty="0">
                <a:ln>
                  <a:noFill/>
                </a:ln>
                <a:solidFill>
                  <a:srgbClr val="303083"/>
                </a:solidFill>
                <a:effectLst/>
                <a:uLnTx/>
                <a:uFillTx/>
                <a:latin typeface="Calibri"/>
                <a:ea typeface="+mn-ea"/>
                <a:cs typeface="+mn-cs"/>
              </a:endParaRPr>
            </a:p>
          </p:txBody>
        </p:sp>
        <p:sp>
          <p:nvSpPr>
            <p:cNvPr id="17" name="Прямоугольник 9">
              <a:extLst>
                <a:ext uri="{FF2B5EF4-FFF2-40B4-BE49-F238E27FC236}">
                  <a16:creationId xmlns:a16="http://schemas.microsoft.com/office/drawing/2014/main" id="{8BCAEAC0-BBB8-5BC1-54FF-1C6EB057C9B2}"/>
                </a:ext>
              </a:extLst>
            </p:cNvPr>
            <p:cNvSpPr/>
            <p:nvPr/>
          </p:nvSpPr>
          <p:spPr>
            <a:xfrm>
              <a:off x="3253754" y="1412545"/>
              <a:ext cx="745717" cy="261610"/>
            </a:xfrm>
            <a:prstGeom prst="rect">
              <a:avLst/>
            </a:prstGeom>
            <a:solidFill>
              <a:schemeClr val="bg1"/>
            </a:solidFill>
          </p:spPr>
          <p:txBody>
            <a:bodyPr wrap="none">
              <a:spAutoFit/>
            </a:bodyPr>
            <a:lstStyle/>
            <a:p>
              <a:r>
                <a:rPr lang="ru-RU" sz="1100" b="1" dirty="0">
                  <a:solidFill>
                    <a:srgbClr val="6535AC"/>
                  </a:solidFill>
                  <a:ea typeface="Calibri" panose="020F0502020204030204" pitchFamily="34" charset="0"/>
                  <a:cs typeface="Times New Roman" panose="02020603050405020304" pitchFamily="18" charset="0"/>
                </a:rPr>
                <a:t>Неделя 4</a:t>
              </a:r>
              <a:endParaRPr lang="ru-RU" b="1" dirty="0">
                <a:solidFill>
                  <a:srgbClr val="6535AC"/>
                </a:solidFill>
              </a:endParaRPr>
            </a:p>
          </p:txBody>
        </p:sp>
      </p:grpSp>
      <p:sp>
        <p:nvSpPr>
          <p:cNvPr id="18" name="Прямоугольник 9">
            <a:extLst>
              <a:ext uri="{FF2B5EF4-FFF2-40B4-BE49-F238E27FC236}">
                <a16:creationId xmlns:a16="http://schemas.microsoft.com/office/drawing/2014/main" id="{27C21F3B-89B7-54B3-8A1F-40738CB505EE}"/>
              </a:ext>
            </a:extLst>
          </p:cNvPr>
          <p:cNvSpPr/>
          <p:nvPr/>
        </p:nvSpPr>
        <p:spPr>
          <a:xfrm>
            <a:off x="4226717" y="2854357"/>
            <a:ext cx="372218" cy="261610"/>
          </a:xfrm>
          <a:prstGeom prst="rect">
            <a:avLst/>
          </a:prstGeom>
        </p:spPr>
        <p:txBody>
          <a:bodyPr wrap="none">
            <a:spAutoFit/>
          </a:bodyPr>
          <a:lstStyle/>
          <a:p>
            <a:r>
              <a:rPr lang="ru-RU" sz="1100" b="1" dirty="0">
                <a:solidFill>
                  <a:srgbClr val="6535AC"/>
                </a:solidFill>
                <a:ea typeface="Calibri" panose="020F0502020204030204" pitchFamily="34" charset="0"/>
                <a:cs typeface="Times New Roman" panose="02020603050405020304" pitchFamily="18" charset="0"/>
              </a:rPr>
              <a:t>1-1</a:t>
            </a:r>
            <a:endParaRPr lang="ru-RU" b="1" dirty="0">
              <a:solidFill>
                <a:srgbClr val="6535AC"/>
              </a:solidFill>
            </a:endParaRPr>
          </a:p>
        </p:txBody>
      </p:sp>
      <p:sp>
        <p:nvSpPr>
          <p:cNvPr id="19" name="Прямоугольник 9">
            <a:extLst>
              <a:ext uri="{FF2B5EF4-FFF2-40B4-BE49-F238E27FC236}">
                <a16:creationId xmlns:a16="http://schemas.microsoft.com/office/drawing/2014/main" id="{6F056900-446C-462F-962B-B8540D55F727}"/>
              </a:ext>
            </a:extLst>
          </p:cNvPr>
          <p:cNvSpPr/>
          <p:nvPr/>
        </p:nvSpPr>
        <p:spPr>
          <a:xfrm>
            <a:off x="4287623" y="5312987"/>
            <a:ext cx="372218" cy="261610"/>
          </a:xfrm>
          <a:prstGeom prst="rect">
            <a:avLst/>
          </a:prstGeom>
        </p:spPr>
        <p:txBody>
          <a:bodyPr wrap="none">
            <a:spAutoFit/>
          </a:bodyPr>
          <a:lstStyle/>
          <a:p>
            <a:r>
              <a:rPr lang="ru-RU" sz="1100" b="1" dirty="0">
                <a:solidFill>
                  <a:srgbClr val="6535AC"/>
                </a:solidFill>
                <a:ea typeface="Calibri" panose="020F0502020204030204" pitchFamily="34" charset="0"/>
                <a:cs typeface="Times New Roman" panose="02020603050405020304" pitchFamily="18" charset="0"/>
              </a:rPr>
              <a:t>1-2</a:t>
            </a:r>
            <a:endParaRPr lang="ru-RU" b="1" dirty="0">
              <a:solidFill>
                <a:srgbClr val="6535AC"/>
              </a:solidFill>
            </a:endParaRPr>
          </a:p>
        </p:txBody>
      </p:sp>
      <p:sp>
        <p:nvSpPr>
          <p:cNvPr id="20" name="Прямоугольник 9">
            <a:extLst>
              <a:ext uri="{FF2B5EF4-FFF2-40B4-BE49-F238E27FC236}">
                <a16:creationId xmlns:a16="http://schemas.microsoft.com/office/drawing/2014/main" id="{3E0BD293-1924-7052-2723-8E77AA08281F}"/>
              </a:ext>
            </a:extLst>
          </p:cNvPr>
          <p:cNvSpPr/>
          <p:nvPr/>
        </p:nvSpPr>
        <p:spPr>
          <a:xfrm>
            <a:off x="4900674" y="2854357"/>
            <a:ext cx="372218" cy="261610"/>
          </a:xfrm>
          <a:prstGeom prst="rect">
            <a:avLst/>
          </a:prstGeom>
        </p:spPr>
        <p:txBody>
          <a:bodyPr wrap="none">
            <a:spAutoFit/>
          </a:bodyPr>
          <a:lstStyle/>
          <a:p>
            <a:r>
              <a:rPr lang="ru-RU" sz="1100" b="1" dirty="0">
                <a:solidFill>
                  <a:srgbClr val="6535AC"/>
                </a:solidFill>
                <a:ea typeface="Calibri" panose="020F0502020204030204" pitchFamily="34" charset="0"/>
                <a:cs typeface="Times New Roman" panose="02020603050405020304" pitchFamily="18" charset="0"/>
              </a:rPr>
              <a:t>2-1</a:t>
            </a:r>
            <a:endParaRPr lang="ru-RU" b="1" dirty="0">
              <a:solidFill>
                <a:srgbClr val="6535AC"/>
              </a:solidFill>
            </a:endParaRPr>
          </a:p>
        </p:txBody>
      </p:sp>
      <p:sp>
        <p:nvSpPr>
          <p:cNvPr id="21" name="Прямоугольник 9">
            <a:extLst>
              <a:ext uri="{FF2B5EF4-FFF2-40B4-BE49-F238E27FC236}">
                <a16:creationId xmlns:a16="http://schemas.microsoft.com/office/drawing/2014/main" id="{AD3E1041-44FF-6068-6345-88709F8D33EE}"/>
              </a:ext>
            </a:extLst>
          </p:cNvPr>
          <p:cNvSpPr/>
          <p:nvPr/>
        </p:nvSpPr>
        <p:spPr>
          <a:xfrm>
            <a:off x="4921120" y="5515288"/>
            <a:ext cx="372218" cy="261610"/>
          </a:xfrm>
          <a:prstGeom prst="rect">
            <a:avLst/>
          </a:prstGeom>
        </p:spPr>
        <p:txBody>
          <a:bodyPr wrap="none">
            <a:spAutoFit/>
          </a:bodyPr>
          <a:lstStyle/>
          <a:p>
            <a:r>
              <a:rPr lang="ru-RU" sz="1100" b="1" dirty="0">
                <a:solidFill>
                  <a:srgbClr val="6535AC"/>
                </a:solidFill>
                <a:ea typeface="Calibri" panose="020F0502020204030204" pitchFamily="34" charset="0"/>
                <a:cs typeface="Times New Roman" panose="02020603050405020304" pitchFamily="18" charset="0"/>
              </a:rPr>
              <a:t>2-2</a:t>
            </a:r>
            <a:endParaRPr lang="ru-RU" b="1" dirty="0">
              <a:solidFill>
                <a:srgbClr val="6535AC"/>
              </a:solidFill>
            </a:endParaRPr>
          </a:p>
        </p:txBody>
      </p:sp>
      <p:sp>
        <p:nvSpPr>
          <p:cNvPr id="22" name="Прямоугольник 9">
            <a:extLst>
              <a:ext uri="{FF2B5EF4-FFF2-40B4-BE49-F238E27FC236}">
                <a16:creationId xmlns:a16="http://schemas.microsoft.com/office/drawing/2014/main" id="{0BB9D43C-D423-E819-1B6A-482A2EED2B63}"/>
              </a:ext>
            </a:extLst>
          </p:cNvPr>
          <p:cNvSpPr/>
          <p:nvPr/>
        </p:nvSpPr>
        <p:spPr>
          <a:xfrm>
            <a:off x="7127898" y="2854357"/>
            <a:ext cx="372218" cy="261610"/>
          </a:xfrm>
          <a:prstGeom prst="rect">
            <a:avLst/>
          </a:prstGeom>
        </p:spPr>
        <p:txBody>
          <a:bodyPr wrap="none">
            <a:spAutoFit/>
          </a:bodyPr>
          <a:lstStyle/>
          <a:p>
            <a:r>
              <a:rPr lang="ru-RU" sz="1100" b="1" dirty="0">
                <a:solidFill>
                  <a:srgbClr val="6535AC"/>
                </a:solidFill>
                <a:ea typeface="Calibri" panose="020F0502020204030204" pitchFamily="34" charset="0"/>
                <a:cs typeface="Times New Roman" panose="02020603050405020304" pitchFamily="18" charset="0"/>
              </a:rPr>
              <a:t>3-1</a:t>
            </a:r>
            <a:endParaRPr lang="ru-RU" b="1" dirty="0">
              <a:solidFill>
                <a:srgbClr val="6535AC"/>
              </a:solidFill>
            </a:endParaRPr>
          </a:p>
        </p:txBody>
      </p:sp>
      <p:sp>
        <p:nvSpPr>
          <p:cNvPr id="23" name="Прямоугольник 9">
            <a:extLst>
              <a:ext uri="{FF2B5EF4-FFF2-40B4-BE49-F238E27FC236}">
                <a16:creationId xmlns:a16="http://schemas.microsoft.com/office/drawing/2014/main" id="{2861B035-0208-FE31-09EA-D7A367A53D6E}"/>
              </a:ext>
            </a:extLst>
          </p:cNvPr>
          <p:cNvSpPr/>
          <p:nvPr/>
        </p:nvSpPr>
        <p:spPr>
          <a:xfrm>
            <a:off x="7095746" y="5515288"/>
            <a:ext cx="372218" cy="261610"/>
          </a:xfrm>
          <a:prstGeom prst="rect">
            <a:avLst/>
          </a:prstGeom>
        </p:spPr>
        <p:txBody>
          <a:bodyPr wrap="none">
            <a:spAutoFit/>
          </a:bodyPr>
          <a:lstStyle/>
          <a:p>
            <a:r>
              <a:rPr lang="ru-RU" sz="1100" b="1" dirty="0">
                <a:solidFill>
                  <a:srgbClr val="6535AC"/>
                </a:solidFill>
                <a:ea typeface="Calibri" panose="020F0502020204030204" pitchFamily="34" charset="0"/>
                <a:cs typeface="Times New Roman" panose="02020603050405020304" pitchFamily="18" charset="0"/>
              </a:rPr>
              <a:t>3-2</a:t>
            </a:r>
            <a:endParaRPr lang="ru-RU" b="1" dirty="0">
              <a:solidFill>
                <a:srgbClr val="6535AC"/>
              </a:solidFill>
            </a:endParaRPr>
          </a:p>
        </p:txBody>
      </p:sp>
      <p:sp>
        <p:nvSpPr>
          <p:cNvPr id="24" name="Прямоугольник 9">
            <a:extLst>
              <a:ext uri="{FF2B5EF4-FFF2-40B4-BE49-F238E27FC236}">
                <a16:creationId xmlns:a16="http://schemas.microsoft.com/office/drawing/2014/main" id="{2BB5C723-7B26-811C-66C4-5B7EA3F5F46B}"/>
              </a:ext>
            </a:extLst>
          </p:cNvPr>
          <p:cNvSpPr/>
          <p:nvPr/>
        </p:nvSpPr>
        <p:spPr>
          <a:xfrm>
            <a:off x="9322971" y="2854357"/>
            <a:ext cx="372218" cy="261610"/>
          </a:xfrm>
          <a:prstGeom prst="rect">
            <a:avLst/>
          </a:prstGeom>
        </p:spPr>
        <p:txBody>
          <a:bodyPr wrap="none">
            <a:spAutoFit/>
          </a:bodyPr>
          <a:lstStyle/>
          <a:p>
            <a:r>
              <a:rPr lang="ru-RU" sz="1100" b="1" dirty="0">
                <a:solidFill>
                  <a:srgbClr val="6535AC"/>
                </a:solidFill>
                <a:ea typeface="Calibri" panose="020F0502020204030204" pitchFamily="34" charset="0"/>
                <a:cs typeface="Times New Roman" panose="02020603050405020304" pitchFamily="18" charset="0"/>
              </a:rPr>
              <a:t>4-1</a:t>
            </a:r>
            <a:endParaRPr lang="ru-RU" b="1" dirty="0">
              <a:solidFill>
                <a:srgbClr val="6535AC"/>
              </a:solidFill>
            </a:endParaRPr>
          </a:p>
        </p:txBody>
      </p:sp>
      <p:sp>
        <p:nvSpPr>
          <p:cNvPr id="25" name="Прямоугольник 9">
            <a:extLst>
              <a:ext uri="{FF2B5EF4-FFF2-40B4-BE49-F238E27FC236}">
                <a16:creationId xmlns:a16="http://schemas.microsoft.com/office/drawing/2014/main" id="{0133A736-5233-A30E-2E81-BD8039396C5E}"/>
              </a:ext>
            </a:extLst>
          </p:cNvPr>
          <p:cNvSpPr/>
          <p:nvPr/>
        </p:nvSpPr>
        <p:spPr>
          <a:xfrm>
            <a:off x="9343417" y="5515288"/>
            <a:ext cx="372218" cy="261610"/>
          </a:xfrm>
          <a:prstGeom prst="rect">
            <a:avLst/>
          </a:prstGeom>
        </p:spPr>
        <p:txBody>
          <a:bodyPr wrap="none">
            <a:spAutoFit/>
          </a:bodyPr>
          <a:lstStyle/>
          <a:p>
            <a:r>
              <a:rPr lang="ru-RU" sz="1100" b="1" dirty="0">
                <a:solidFill>
                  <a:srgbClr val="6535AC"/>
                </a:solidFill>
                <a:ea typeface="Calibri" panose="020F0502020204030204" pitchFamily="34" charset="0"/>
                <a:cs typeface="Times New Roman" panose="02020603050405020304" pitchFamily="18" charset="0"/>
              </a:rPr>
              <a:t>4-2</a:t>
            </a:r>
            <a:endParaRPr lang="ru-RU" b="1" dirty="0">
              <a:solidFill>
                <a:srgbClr val="6535AC"/>
              </a:solidFill>
            </a:endParaRPr>
          </a:p>
        </p:txBody>
      </p:sp>
      <p:sp>
        <p:nvSpPr>
          <p:cNvPr id="26" name="Прямоугольник 9">
            <a:extLst>
              <a:ext uri="{FF2B5EF4-FFF2-40B4-BE49-F238E27FC236}">
                <a16:creationId xmlns:a16="http://schemas.microsoft.com/office/drawing/2014/main" id="{15618025-11EC-08D4-8F5C-58842D37D5FC}"/>
              </a:ext>
            </a:extLst>
          </p:cNvPr>
          <p:cNvSpPr/>
          <p:nvPr/>
        </p:nvSpPr>
        <p:spPr>
          <a:xfrm>
            <a:off x="596870" y="808420"/>
            <a:ext cx="2723823" cy="261610"/>
          </a:xfrm>
          <a:prstGeom prst="rect">
            <a:avLst/>
          </a:prstGeom>
        </p:spPr>
        <p:txBody>
          <a:bodyPr wrap="none">
            <a:spAutoFit/>
          </a:bodyPr>
          <a:lstStyle/>
          <a:p>
            <a:r>
              <a:rPr lang="ru-RU" sz="1100" b="1" dirty="0">
                <a:solidFill>
                  <a:srgbClr val="6535AC"/>
                </a:solidFill>
                <a:ea typeface="Calibri" panose="020F0502020204030204" pitchFamily="34" charset="0"/>
                <a:cs typeface="Times New Roman" panose="02020603050405020304" pitchFamily="18" charset="0"/>
              </a:rPr>
              <a:t>Пациент 8674, Исследовательская группа</a:t>
            </a:r>
            <a:endParaRPr lang="ru-RU" b="1" dirty="0">
              <a:solidFill>
                <a:srgbClr val="6535AC"/>
              </a:solidFill>
            </a:endParaRPr>
          </a:p>
        </p:txBody>
      </p:sp>
      <p:pic>
        <p:nvPicPr>
          <p:cNvPr id="27" name="Рисунок 20" descr="Изображение выглядит как еда, лосьон&#10;&#10;Автоматически созданное описание">
            <a:extLst>
              <a:ext uri="{FF2B5EF4-FFF2-40B4-BE49-F238E27FC236}">
                <a16:creationId xmlns:a16="http://schemas.microsoft.com/office/drawing/2014/main" id="{74954B3C-FD28-DF4F-BB8E-2FF522BE78F9}"/>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29438" t="8462" r="19090" b="5200"/>
          <a:stretch/>
        </p:blipFill>
        <p:spPr>
          <a:xfrm>
            <a:off x="488372" y="2429606"/>
            <a:ext cx="1935937" cy="4102263"/>
          </a:xfrm>
          <a:prstGeom prst="rect">
            <a:avLst/>
          </a:prstGeom>
        </p:spPr>
      </p:pic>
    </p:spTree>
    <p:extLst>
      <p:ext uri="{BB962C8B-B14F-4D97-AF65-F5344CB8AC3E}">
        <p14:creationId xmlns:p14="http://schemas.microsoft.com/office/powerpoint/2010/main" val="185467433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09ED666-E388-BA59-9ADB-3964E76E24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9291" cy="6858000"/>
          </a:xfrm>
          <a:prstGeom prst="rect">
            <a:avLst/>
          </a:prstGeom>
        </p:spPr>
      </p:pic>
      <p:sp>
        <p:nvSpPr>
          <p:cNvPr id="6" name="Прямоугольник 9">
            <a:extLst>
              <a:ext uri="{FF2B5EF4-FFF2-40B4-BE49-F238E27FC236}">
                <a16:creationId xmlns:a16="http://schemas.microsoft.com/office/drawing/2014/main" id="{F6D07528-62FA-5176-0A71-06CEFE58BB0E}"/>
              </a:ext>
            </a:extLst>
          </p:cNvPr>
          <p:cNvSpPr/>
          <p:nvPr/>
        </p:nvSpPr>
        <p:spPr>
          <a:xfrm>
            <a:off x="596870" y="808420"/>
            <a:ext cx="2723823" cy="261610"/>
          </a:xfrm>
          <a:prstGeom prst="rect">
            <a:avLst/>
          </a:prstGeom>
        </p:spPr>
        <p:txBody>
          <a:bodyPr wrap="none">
            <a:spAutoFit/>
          </a:bodyPr>
          <a:lstStyle/>
          <a:p>
            <a:r>
              <a:rPr lang="ru-RU" sz="1100" b="1" dirty="0">
                <a:solidFill>
                  <a:srgbClr val="6535AC"/>
                </a:solidFill>
                <a:ea typeface="Calibri" panose="020F0502020204030204" pitchFamily="34" charset="0"/>
                <a:cs typeface="Times New Roman" panose="02020603050405020304" pitchFamily="18" charset="0"/>
              </a:rPr>
              <a:t>Пациент 8707, Исследовательская группа</a:t>
            </a:r>
            <a:endParaRPr lang="ru-RU" b="1" dirty="0">
              <a:solidFill>
                <a:srgbClr val="6535AC"/>
              </a:solidFill>
            </a:endParaRPr>
          </a:p>
        </p:txBody>
      </p:sp>
      <p:grpSp>
        <p:nvGrpSpPr>
          <p:cNvPr id="7" name="Group 6">
            <a:extLst>
              <a:ext uri="{FF2B5EF4-FFF2-40B4-BE49-F238E27FC236}">
                <a16:creationId xmlns:a16="http://schemas.microsoft.com/office/drawing/2014/main" id="{03BE69B4-6B32-CD34-146A-CD8D2DA68909}"/>
              </a:ext>
            </a:extLst>
          </p:cNvPr>
          <p:cNvGrpSpPr/>
          <p:nvPr/>
        </p:nvGrpSpPr>
        <p:grpSpPr>
          <a:xfrm>
            <a:off x="3184216" y="1396361"/>
            <a:ext cx="896629" cy="298920"/>
            <a:chOff x="3184216" y="1396361"/>
            <a:chExt cx="896629" cy="298920"/>
          </a:xfrm>
        </p:grpSpPr>
        <p:sp>
          <p:nvSpPr>
            <p:cNvPr id="8" name="Rectangle: Rounded Corners 5">
              <a:extLst>
                <a:ext uri="{FF2B5EF4-FFF2-40B4-BE49-F238E27FC236}">
                  <a16:creationId xmlns:a16="http://schemas.microsoft.com/office/drawing/2014/main" id="{20201E64-174F-38BC-8471-94645CC00CCF}"/>
                </a:ext>
              </a:extLst>
            </p:cNvPr>
            <p:cNvSpPr/>
            <p:nvPr/>
          </p:nvSpPr>
          <p:spPr>
            <a:xfrm>
              <a:off x="3184216" y="1396361"/>
              <a:ext cx="896629" cy="298920"/>
            </a:xfrm>
            <a:prstGeom prst="roundRect">
              <a:avLst>
                <a:gd name="adj" fmla="val 4249"/>
              </a:avLst>
            </a:prstGeom>
            <a:ln>
              <a:noFill/>
            </a:ln>
            <a:effectLst>
              <a:outerShdw blurRad="380635" sx="101000" sy="101000" algn="ctr" rotWithShape="0">
                <a:schemeClr val="accent5">
                  <a:lumMod val="50000"/>
                  <a:alpha val="34000"/>
                </a:schemeClr>
              </a:outerShdw>
            </a:effectLst>
          </p:spPr>
          <p:style>
            <a:lnRef idx="2">
              <a:schemeClr val="dk1"/>
            </a:lnRef>
            <a:fillRef idx="1">
              <a:schemeClr val="lt1"/>
            </a:fillRef>
            <a:effectRef idx="0">
              <a:schemeClr val="dk1"/>
            </a:effectRef>
            <a:fontRef idx="minor">
              <a:schemeClr val="dk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normalizeH="0" baseline="-25000" noProof="0" dirty="0">
                  <a:ln>
                    <a:noFill/>
                  </a:ln>
                  <a:solidFill>
                    <a:srgbClr val="0055B4"/>
                  </a:solidFill>
                  <a:effectLst/>
                  <a:uLnTx/>
                  <a:uFillTx/>
                  <a:latin typeface="Calibri"/>
                  <a:ea typeface="+mn-ea"/>
                  <a:cs typeface="+mn-cs"/>
                </a:rPr>
                <a:t>
</a:t>
              </a:r>
              <a:endParaRPr kumimoji="0" lang="ru-RU" sz="2000" b="0" i="0" u="none" strike="noStrike" kern="0" cap="none" normalizeH="0" baseline="-25000" noProof="0" dirty="0">
                <a:ln>
                  <a:noFill/>
                </a:ln>
                <a:solidFill>
                  <a:srgbClr val="303083"/>
                </a:solidFill>
                <a:effectLst/>
                <a:uLnTx/>
                <a:uFillTx/>
                <a:latin typeface="Calibri"/>
                <a:ea typeface="+mn-ea"/>
                <a:cs typeface="+mn-cs"/>
              </a:endParaRPr>
            </a:p>
          </p:txBody>
        </p:sp>
        <p:sp>
          <p:nvSpPr>
            <p:cNvPr id="9" name="Прямоугольник 9">
              <a:extLst>
                <a:ext uri="{FF2B5EF4-FFF2-40B4-BE49-F238E27FC236}">
                  <a16:creationId xmlns:a16="http://schemas.microsoft.com/office/drawing/2014/main" id="{7E6360E1-73B9-0F2E-B771-B1F503704688}"/>
                </a:ext>
              </a:extLst>
            </p:cNvPr>
            <p:cNvSpPr/>
            <p:nvPr/>
          </p:nvSpPr>
          <p:spPr>
            <a:xfrm>
              <a:off x="3253754" y="1412545"/>
              <a:ext cx="745717" cy="261610"/>
            </a:xfrm>
            <a:prstGeom prst="rect">
              <a:avLst/>
            </a:prstGeom>
            <a:solidFill>
              <a:schemeClr val="bg1"/>
            </a:solidFill>
          </p:spPr>
          <p:txBody>
            <a:bodyPr wrap="none">
              <a:spAutoFit/>
            </a:bodyPr>
            <a:lstStyle/>
            <a:p>
              <a:r>
                <a:rPr lang="ru-RU" sz="1100" b="1" dirty="0">
                  <a:solidFill>
                    <a:srgbClr val="6535AC"/>
                  </a:solidFill>
                  <a:ea typeface="Calibri" panose="020F0502020204030204" pitchFamily="34" charset="0"/>
                  <a:cs typeface="Times New Roman" panose="02020603050405020304" pitchFamily="18" charset="0"/>
                </a:rPr>
                <a:t>Неделя 1</a:t>
              </a:r>
              <a:endParaRPr lang="ru-RU" b="1" dirty="0">
                <a:solidFill>
                  <a:srgbClr val="6535AC"/>
                </a:solidFill>
              </a:endParaRPr>
            </a:p>
          </p:txBody>
        </p:sp>
      </p:grpSp>
      <p:grpSp>
        <p:nvGrpSpPr>
          <p:cNvPr id="10" name="Group 9">
            <a:extLst>
              <a:ext uri="{FF2B5EF4-FFF2-40B4-BE49-F238E27FC236}">
                <a16:creationId xmlns:a16="http://schemas.microsoft.com/office/drawing/2014/main" id="{3CC46F35-1035-E6B6-A70B-0A9ACE895AF4}"/>
              </a:ext>
            </a:extLst>
          </p:cNvPr>
          <p:cNvGrpSpPr/>
          <p:nvPr/>
        </p:nvGrpSpPr>
        <p:grpSpPr>
          <a:xfrm>
            <a:off x="5340743" y="1396361"/>
            <a:ext cx="896629" cy="298920"/>
            <a:chOff x="3184216" y="1396361"/>
            <a:chExt cx="896629" cy="298920"/>
          </a:xfrm>
        </p:grpSpPr>
        <p:sp>
          <p:nvSpPr>
            <p:cNvPr id="11" name="Rectangle: Rounded Corners 5">
              <a:extLst>
                <a:ext uri="{FF2B5EF4-FFF2-40B4-BE49-F238E27FC236}">
                  <a16:creationId xmlns:a16="http://schemas.microsoft.com/office/drawing/2014/main" id="{CB3471E3-4696-4702-EED1-4EBD0C18D5FD}"/>
                </a:ext>
              </a:extLst>
            </p:cNvPr>
            <p:cNvSpPr/>
            <p:nvPr/>
          </p:nvSpPr>
          <p:spPr>
            <a:xfrm>
              <a:off x="3184216" y="1396361"/>
              <a:ext cx="896629" cy="298920"/>
            </a:xfrm>
            <a:prstGeom prst="roundRect">
              <a:avLst>
                <a:gd name="adj" fmla="val 4249"/>
              </a:avLst>
            </a:prstGeom>
            <a:ln>
              <a:noFill/>
            </a:ln>
            <a:effectLst>
              <a:outerShdw blurRad="380635" sx="101000" sy="101000" algn="ctr" rotWithShape="0">
                <a:schemeClr val="accent5">
                  <a:lumMod val="50000"/>
                  <a:alpha val="34000"/>
                </a:schemeClr>
              </a:outerShdw>
            </a:effectLst>
          </p:spPr>
          <p:style>
            <a:lnRef idx="2">
              <a:schemeClr val="dk1"/>
            </a:lnRef>
            <a:fillRef idx="1">
              <a:schemeClr val="lt1"/>
            </a:fillRef>
            <a:effectRef idx="0">
              <a:schemeClr val="dk1"/>
            </a:effectRef>
            <a:fontRef idx="minor">
              <a:schemeClr val="dk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normalizeH="0" baseline="-25000" noProof="0" dirty="0">
                  <a:ln>
                    <a:noFill/>
                  </a:ln>
                  <a:solidFill>
                    <a:srgbClr val="0055B4"/>
                  </a:solidFill>
                  <a:effectLst/>
                  <a:uLnTx/>
                  <a:uFillTx/>
                  <a:latin typeface="Calibri"/>
                  <a:ea typeface="+mn-ea"/>
                  <a:cs typeface="+mn-cs"/>
                </a:rPr>
                <a:t>
</a:t>
              </a:r>
              <a:endParaRPr kumimoji="0" lang="ru-RU" sz="2000" b="0" i="0" u="none" strike="noStrike" kern="0" cap="none" normalizeH="0" baseline="-25000" noProof="0" dirty="0">
                <a:ln>
                  <a:noFill/>
                </a:ln>
                <a:solidFill>
                  <a:srgbClr val="303083"/>
                </a:solidFill>
                <a:effectLst/>
                <a:uLnTx/>
                <a:uFillTx/>
                <a:latin typeface="Calibri"/>
                <a:ea typeface="+mn-ea"/>
                <a:cs typeface="+mn-cs"/>
              </a:endParaRPr>
            </a:p>
          </p:txBody>
        </p:sp>
        <p:sp>
          <p:nvSpPr>
            <p:cNvPr id="12" name="Прямоугольник 9">
              <a:extLst>
                <a:ext uri="{FF2B5EF4-FFF2-40B4-BE49-F238E27FC236}">
                  <a16:creationId xmlns:a16="http://schemas.microsoft.com/office/drawing/2014/main" id="{38C10EC6-A6FE-4DE1-7DB7-69C0F4754170}"/>
                </a:ext>
              </a:extLst>
            </p:cNvPr>
            <p:cNvSpPr/>
            <p:nvPr/>
          </p:nvSpPr>
          <p:spPr>
            <a:xfrm>
              <a:off x="3253754" y="1412545"/>
              <a:ext cx="745717" cy="261610"/>
            </a:xfrm>
            <a:prstGeom prst="rect">
              <a:avLst/>
            </a:prstGeom>
            <a:solidFill>
              <a:schemeClr val="bg1"/>
            </a:solidFill>
          </p:spPr>
          <p:txBody>
            <a:bodyPr wrap="none">
              <a:spAutoFit/>
            </a:bodyPr>
            <a:lstStyle/>
            <a:p>
              <a:r>
                <a:rPr lang="ru-RU" sz="1100" b="1" dirty="0">
                  <a:solidFill>
                    <a:srgbClr val="6535AC"/>
                  </a:solidFill>
                  <a:ea typeface="Calibri" panose="020F0502020204030204" pitchFamily="34" charset="0"/>
                  <a:cs typeface="Times New Roman" panose="02020603050405020304" pitchFamily="18" charset="0"/>
                </a:rPr>
                <a:t>Неделя 2</a:t>
              </a:r>
              <a:endParaRPr lang="ru-RU" b="1" dirty="0">
                <a:solidFill>
                  <a:srgbClr val="6535AC"/>
                </a:solidFill>
              </a:endParaRPr>
            </a:p>
          </p:txBody>
        </p:sp>
      </p:grpSp>
      <p:grpSp>
        <p:nvGrpSpPr>
          <p:cNvPr id="13" name="Group 12">
            <a:extLst>
              <a:ext uri="{FF2B5EF4-FFF2-40B4-BE49-F238E27FC236}">
                <a16:creationId xmlns:a16="http://schemas.microsoft.com/office/drawing/2014/main" id="{A9A0FC85-1872-B245-4599-B43F6C8819CD}"/>
              </a:ext>
            </a:extLst>
          </p:cNvPr>
          <p:cNvGrpSpPr/>
          <p:nvPr/>
        </p:nvGrpSpPr>
        <p:grpSpPr>
          <a:xfrm>
            <a:off x="7578191" y="1396361"/>
            <a:ext cx="896629" cy="298920"/>
            <a:chOff x="3184216" y="1396361"/>
            <a:chExt cx="896629" cy="298920"/>
          </a:xfrm>
        </p:grpSpPr>
        <p:sp>
          <p:nvSpPr>
            <p:cNvPr id="14" name="Rectangle: Rounded Corners 5">
              <a:extLst>
                <a:ext uri="{FF2B5EF4-FFF2-40B4-BE49-F238E27FC236}">
                  <a16:creationId xmlns:a16="http://schemas.microsoft.com/office/drawing/2014/main" id="{DCA54F08-058E-02BE-B0AB-E4D94CCE96A8}"/>
                </a:ext>
              </a:extLst>
            </p:cNvPr>
            <p:cNvSpPr/>
            <p:nvPr/>
          </p:nvSpPr>
          <p:spPr>
            <a:xfrm>
              <a:off x="3184216" y="1396361"/>
              <a:ext cx="896629" cy="298920"/>
            </a:xfrm>
            <a:prstGeom prst="roundRect">
              <a:avLst>
                <a:gd name="adj" fmla="val 4249"/>
              </a:avLst>
            </a:prstGeom>
            <a:ln>
              <a:noFill/>
            </a:ln>
            <a:effectLst>
              <a:outerShdw blurRad="380635" sx="101000" sy="101000" algn="ctr" rotWithShape="0">
                <a:schemeClr val="accent5">
                  <a:lumMod val="50000"/>
                  <a:alpha val="34000"/>
                </a:schemeClr>
              </a:outerShdw>
            </a:effectLst>
          </p:spPr>
          <p:style>
            <a:lnRef idx="2">
              <a:schemeClr val="dk1"/>
            </a:lnRef>
            <a:fillRef idx="1">
              <a:schemeClr val="lt1"/>
            </a:fillRef>
            <a:effectRef idx="0">
              <a:schemeClr val="dk1"/>
            </a:effectRef>
            <a:fontRef idx="minor">
              <a:schemeClr val="dk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normalizeH="0" baseline="-25000" noProof="0" dirty="0">
                  <a:ln>
                    <a:noFill/>
                  </a:ln>
                  <a:solidFill>
                    <a:srgbClr val="0055B4"/>
                  </a:solidFill>
                  <a:effectLst/>
                  <a:uLnTx/>
                  <a:uFillTx/>
                  <a:latin typeface="Calibri"/>
                  <a:ea typeface="+mn-ea"/>
                  <a:cs typeface="+mn-cs"/>
                </a:rPr>
                <a:t>
</a:t>
              </a:r>
              <a:endParaRPr kumimoji="0" lang="ru-RU" sz="2000" b="0" i="0" u="none" strike="noStrike" kern="0" cap="none" normalizeH="0" baseline="-25000" noProof="0" dirty="0">
                <a:ln>
                  <a:noFill/>
                </a:ln>
                <a:solidFill>
                  <a:srgbClr val="303083"/>
                </a:solidFill>
                <a:effectLst/>
                <a:uLnTx/>
                <a:uFillTx/>
                <a:latin typeface="Calibri"/>
                <a:ea typeface="+mn-ea"/>
                <a:cs typeface="+mn-cs"/>
              </a:endParaRPr>
            </a:p>
          </p:txBody>
        </p:sp>
        <p:sp>
          <p:nvSpPr>
            <p:cNvPr id="15" name="Прямоугольник 9">
              <a:extLst>
                <a:ext uri="{FF2B5EF4-FFF2-40B4-BE49-F238E27FC236}">
                  <a16:creationId xmlns:a16="http://schemas.microsoft.com/office/drawing/2014/main" id="{0A8273E0-D685-18B9-191E-9C2FF726D4FE}"/>
                </a:ext>
              </a:extLst>
            </p:cNvPr>
            <p:cNvSpPr/>
            <p:nvPr/>
          </p:nvSpPr>
          <p:spPr>
            <a:xfrm>
              <a:off x="3253754" y="1412545"/>
              <a:ext cx="745717" cy="261610"/>
            </a:xfrm>
            <a:prstGeom prst="rect">
              <a:avLst/>
            </a:prstGeom>
            <a:solidFill>
              <a:schemeClr val="bg1"/>
            </a:solidFill>
          </p:spPr>
          <p:txBody>
            <a:bodyPr wrap="none">
              <a:spAutoFit/>
            </a:bodyPr>
            <a:lstStyle/>
            <a:p>
              <a:r>
                <a:rPr lang="ru-RU" sz="1100" b="1" dirty="0">
                  <a:solidFill>
                    <a:srgbClr val="6535AC"/>
                  </a:solidFill>
                  <a:ea typeface="Calibri" panose="020F0502020204030204" pitchFamily="34" charset="0"/>
                  <a:cs typeface="Times New Roman" panose="02020603050405020304" pitchFamily="18" charset="0"/>
                </a:rPr>
                <a:t>Неделя 3</a:t>
              </a:r>
              <a:endParaRPr lang="ru-RU" b="1" dirty="0">
                <a:solidFill>
                  <a:srgbClr val="6535AC"/>
                </a:solidFill>
              </a:endParaRPr>
            </a:p>
          </p:txBody>
        </p:sp>
      </p:grpSp>
      <p:grpSp>
        <p:nvGrpSpPr>
          <p:cNvPr id="16" name="Group 15">
            <a:extLst>
              <a:ext uri="{FF2B5EF4-FFF2-40B4-BE49-F238E27FC236}">
                <a16:creationId xmlns:a16="http://schemas.microsoft.com/office/drawing/2014/main" id="{B24E7043-6467-5A59-4795-D4C7C655958D}"/>
              </a:ext>
            </a:extLst>
          </p:cNvPr>
          <p:cNvGrpSpPr/>
          <p:nvPr/>
        </p:nvGrpSpPr>
        <p:grpSpPr>
          <a:xfrm>
            <a:off x="9795408" y="1396361"/>
            <a:ext cx="896629" cy="298920"/>
            <a:chOff x="3184216" y="1396361"/>
            <a:chExt cx="896629" cy="298920"/>
          </a:xfrm>
        </p:grpSpPr>
        <p:sp>
          <p:nvSpPr>
            <p:cNvPr id="17" name="Rectangle: Rounded Corners 5">
              <a:extLst>
                <a:ext uri="{FF2B5EF4-FFF2-40B4-BE49-F238E27FC236}">
                  <a16:creationId xmlns:a16="http://schemas.microsoft.com/office/drawing/2014/main" id="{1FFD47B9-6FEA-E0FE-153E-5D3017F69B73}"/>
                </a:ext>
              </a:extLst>
            </p:cNvPr>
            <p:cNvSpPr/>
            <p:nvPr/>
          </p:nvSpPr>
          <p:spPr>
            <a:xfrm>
              <a:off x="3184216" y="1396361"/>
              <a:ext cx="896629" cy="298920"/>
            </a:xfrm>
            <a:prstGeom prst="roundRect">
              <a:avLst>
                <a:gd name="adj" fmla="val 4249"/>
              </a:avLst>
            </a:prstGeom>
            <a:ln>
              <a:noFill/>
            </a:ln>
            <a:effectLst>
              <a:outerShdw blurRad="380635" sx="101000" sy="101000" algn="ctr" rotWithShape="0">
                <a:schemeClr val="accent5">
                  <a:lumMod val="50000"/>
                  <a:alpha val="34000"/>
                </a:schemeClr>
              </a:outerShdw>
            </a:effectLst>
          </p:spPr>
          <p:style>
            <a:lnRef idx="2">
              <a:schemeClr val="dk1"/>
            </a:lnRef>
            <a:fillRef idx="1">
              <a:schemeClr val="lt1"/>
            </a:fillRef>
            <a:effectRef idx="0">
              <a:schemeClr val="dk1"/>
            </a:effectRef>
            <a:fontRef idx="minor">
              <a:schemeClr val="dk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normalizeH="0" baseline="-25000" noProof="0" dirty="0">
                  <a:ln>
                    <a:noFill/>
                  </a:ln>
                  <a:solidFill>
                    <a:srgbClr val="0055B4"/>
                  </a:solidFill>
                  <a:effectLst/>
                  <a:uLnTx/>
                  <a:uFillTx/>
                  <a:latin typeface="Calibri"/>
                  <a:ea typeface="+mn-ea"/>
                  <a:cs typeface="+mn-cs"/>
                </a:rPr>
                <a:t>
</a:t>
              </a:r>
              <a:endParaRPr kumimoji="0" lang="ru-RU" sz="2000" b="0" i="0" u="none" strike="noStrike" kern="0" cap="none" normalizeH="0" baseline="-25000" noProof="0" dirty="0">
                <a:ln>
                  <a:noFill/>
                </a:ln>
                <a:solidFill>
                  <a:srgbClr val="303083"/>
                </a:solidFill>
                <a:effectLst/>
                <a:uLnTx/>
                <a:uFillTx/>
                <a:latin typeface="Calibri"/>
                <a:ea typeface="+mn-ea"/>
                <a:cs typeface="+mn-cs"/>
              </a:endParaRPr>
            </a:p>
          </p:txBody>
        </p:sp>
        <p:sp>
          <p:nvSpPr>
            <p:cNvPr id="18" name="Прямоугольник 9">
              <a:extLst>
                <a:ext uri="{FF2B5EF4-FFF2-40B4-BE49-F238E27FC236}">
                  <a16:creationId xmlns:a16="http://schemas.microsoft.com/office/drawing/2014/main" id="{DCDD6A88-811B-9A42-1A6D-18F629356D6F}"/>
                </a:ext>
              </a:extLst>
            </p:cNvPr>
            <p:cNvSpPr/>
            <p:nvPr/>
          </p:nvSpPr>
          <p:spPr>
            <a:xfrm>
              <a:off x="3253754" y="1412545"/>
              <a:ext cx="745717" cy="261610"/>
            </a:xfrm>
            <a:prstGeom prst="rect">
              <a:avLst/>
            </a:prstGeom>
            <a:solidFill>
              <a:schemeClr val="bg1"/>
            </a:solidFill>
          </p:spPr>
          <p:txBody>
            <a:bodyPr wrap="none">
              <a:spAutoFit/>
            </a:bodyPr>
            <a:lstStyle/>
            <a:p>
              <a:r>
                <a:rPr lang="ru-RU" sz="1100" b="1" dirty="0">
                  <a:solidFill>
                    <a:srgbClr val="6535AC"/>
                  </a:solidFill>
                  <a:ea typeface="Calibri" panose="020F0502020204030204" pitchFamily="34" charset="0"/>
                  <a:cs typeface="Times New Roman" panose="02020603050405020304" pitchFamily="18" charset="0"/>
                </a:rPr>
                <a:t>Неделя 4</a:t>
              </a:r>
              <a:endParaRPr lang="ru-RU" b="1" dirty="0">
                <a:solidFill>
                  <a:srgbClr val="6535AC"/>
                </a:solidFill>
              </a:endParaRPr>
            </a:p>
          </p:txBody>
        </p:sp>
      </p:grpSp>
      <p:sp>
        <p:nvSpPr>
          <p:cNvPr id="19" name="Прямоугольник 9">
            <a:extLst>
              <a:ext uri="{FF2B5EF4-FFF2-40B4-BE49-F238E27FC236}">
                <a16:creationId xmlns:a16="http://schemas.microsoft.com/office/drawing/2014/main" id="{62290779-2CC2-E7E8-DA94-ED63E0369C9F}"/>
              </a:ext>
            </a:extLst>
          </p:cNvPr>
          <p:cNvSpPr/>
          <p:nvPr/>
        </p:nvSpPr>
        <p:spPr>
          <a:xfrm>
            <a:off x="2602536" y="2854357"/>
            <a:ext cx="372218" cy="261610"/>
          </a:xfrm>
          <a:prstGeom prst="rect">
            <a:avLst/>
          </a:prstGeom>
        </p:spPr>
        <p:txBody>
          <a:bodyPr wrap="none">
            <a:spAutoFit/>
          </a:bodyPr>
          <a:lstStyle/>
          <a:p>
            <a:r>
              <a:rPr lang="ru-RU" sz="1100" b="1" dirty="0">
                <a:solidFill>
                  <a:srgbClr val="6535AC"/>
                </a:solidFill>
                <a:ea typeface="Calibri" panose="020F0502020204030204" pitchFamily="34" charset="0"/>
                <a:cs typeface="Times New Roman" panose="02020603050405020304" pitchFamily="18" charset="0"/>
              </a:rPr>
              <a:t>1-1</a:t>
            </a:r>
            <a:endParaRPr lang="ru-RU" b="1" dirty="0">
              <a:solidFill>
                <a:srgbClr val="6535AC"/>
              </a:solidFill>
            </a:endParaRPr>
          </a:p>
        </p:txBody>
      </p:sp>
      <p:sp>
        <p:nvSpPr>
          <p:cNvPr id="20" name="Прямоугольник 9">
            <a:extLst>
              <a:ext uri="{FF2B5EF4-FFF2-40B4-BE49-F238E27FC236}">
                <a16:creationId xmlns:a16="http://schemas.microsoft.com/office/drawing/2014/main" id="{1E88EF23-9FE8-EAA3-4CBF-ABD6F2444E69}"/>
              </a:ext>
            </a:extLst>
          </p:cNvPr>
          <p:cNvSpPr/>
          <p:nvPr/>
        </p:nvSpPr>
        <p:spPr>
          <a:xfrm>
            <a:off x="2622982" y="5515288"/>
            <a:ext cx="372218" cy="261610"/>
          </a:xfrm>
          <a:prstGeom prst="rect">
            <a:avLst/>
          </a:prstGeom>
        </p:spPr>
        <p:txBody>
          <a:bodyPr wrap="none">
            <a:spAutoFit/>
          </a:bodyPr>
          <a:lstStyle/>
          <a:p>
            <a:r>
              <a:rPr lang="ru-RU" sz="1100" b="1" dirty="0">
                <a:solidFill>
                  <a:srgbClr val="6535AC"/>
                </a:solidFill>
                <a:ea typeface="Calibri" panose="020F0502020204030204" pitchFamily="34" charset="0"/>
                <a:cs typeface="Times New Roman" panose="02020603050405020304" pitchFamily="18" charset="0"/>
              </a:rPr>
              <a:t>1-2</a:t>
            </a:r>
            <a:endParaRPr lang="ru-RU" b="1" dirty="0">
              <a:solidFill>
                <a:srgbClr val="6535AC"/>
              </a:solidFill>
            </a:endParaRPr>
          </a:p>
        </p:txBody>
      </p:sp>
      <p:sp>
        <p:nvSpPr>
          <p:cNvPr id="21" name="Прямоугольник 9">
            <a:extLst>
              <a:ext uri="{FF2B5EF4-FFF2-40B4-BE49-F238E27FC236}">
                <a16:creationId xmlns:a16="http://schemas.microsoft.com/office/drawing/2014/main" id="{453FC5EC-9A9C-85AD-3B44-DD7A55CA1C05}"/>
              </a:ext>
            </a:extLst>
          </p:cNvPr>
          <p:cNvSpPr/>
          <p:nvPr/>
        </p:nvSpPr>
        <p:spPr>
          <a:xfrm>
            <a:off x="4900674" y="2854357"/>
            <a:ext cx="372218" cy="261610"/>
          </a:xfrm>
          <a:prstGeom prst="rect">
            <a:avLst/>
          </a:prstGeom>
        </p:spPr>
        <p:txBody>
          <a:bodyPr wrap="none">
            <a:spAutoFit/>
          </a:bodyPr>
          <a:lstStyle/>
          <a:p>
            <a:r>
              <a:rPr lang="ru-RU" sz="1100" b="1" dirty="0">
                <a:solidFill>
                  <a:srgbClr val="6535AC"/>
                </a:solidFill>
                <a:ea typeface="Calibri" panose="020F0502020204030204" pitchFamily="34" charset="0"/>
                <a:cs typeface="Times New Roman" panose="02020603050405020304" pitchFamily="18" charset="0"/>
              </a:rPr>
              <a:t>2-1</a:t>
            </a:r>
            <a:endParaRPr lang="ru-RU" b="1" dirty="0">
              <a:solidFill>
                <a:srgbClr val="6535AC"/>
              </a:solidFill>
            </a:endParaRPr>
          </a:p>
        </p:txBody>
      </p:sp>
      <p:sp>
        <p:nvSpPr>
          <p:cNvPr id="22" name="Прямоугольник 9">
            <a:extLst>
              <a:ext uri="{FF2B5EF4-FFF2-40B4-BE49-F238E27FC236}">
                <a16:creationId xmlns:a16="http://schemas.microsoft.com/office/drawing/2014/main" id="{06DEE28C-DD15-B63F-6499-0591D3F057CC}"/>
              </a:ext>
            </a:extLst>
          </p:cNvPr>
          <p:cNvSpPr/>
          <p:nvPr/>
        </p:nvSpPr>
        <p:spPr>
          <a:xfrm>
            <a:off x="4921120" y="5515288"/>
            <a:ext cx="372218" cy="261610"/>
          </a:xfrm>
          <a:prstGeom prst="rect">
            <a:avLst/>
          </a:prstGeom>
        </p:spPr>
        <p:txBody>
          <a:bodyPr wrap="none">
            <a:spAutoFit/>
          </a:bodyPr>
          <a:lstStyle/>
          <a:p>
            <a:r>
              <a:rPr lang="ru-RU" sz="1100" b="1" dirty="0">
                <a:solidFill>
                  <a:srgbClr val="6535AC"/>
                </a:solidFill>
                <a:ea typeface="Calibri" panose="020F0502020204030204" pitchFamily="34" charset="0"/>
                <a:cs typeface="Times New Roman" panose="02020603050405020304" pitchFamily="18" charset="0"/>
              </a:rPr>
              <a:t>2-2</a:t>
            </a:r>
            <a:endParaRPr lang="ru-RU" b="1" dirty="0">
              <a:solidFill>
                <a:srgbClr val="6535AC"/>
              </a:solidFill>
            </a:endParaRPr>
          </a:p>
        </p:txBody>
      </p:sp>
      <p:sp>
        <p:nvSpPr>
          <p:cNvPr id="23" name="Прямоугольник 9">
            <a:extLst>
              <a:ext uri="{FF2B5EF4-FFF2-40B4-BE49-F238E27FC236}">
                <a16:creationId xmlns:a16="http://schemas.microsoft.com/office/drawing/2014/main" id="{F2B7758B-9987-2BC6-61B7-678F8A736900}"/>
              </a:ext>
            </a:extLst>
          </p:cNvPr>
          <p:cNvSpPr/>
          <p:nvPr/>
        </p:nvSpPr>
        <p:spPr>
          <a:xfrm>
            <a:off x="7127898" y="2854357"/>
            <a:ext cx="372218" cy="261610"/>
          </a:xfrm>
          <a:prstGeom prst="rect">
            <a:avLst/>
          </a:prstGeom>
        </p:spPr>
        <p:txBody>
          <a:bodyPr wrap="none">
            <a:spAutoFit/>
          </a:bodyPr>
          <a:lstStyle/>
          <a:p>
            <a:r>
              <a:rPr lang="ru-RU" sz="1100" b="1" dirty="0">
                <a:solidFill>
                  <a:srgbClr val="6535AC"/>
                </a:solidFill>
                <a:ea typeface="Calibri" panose="020F0502020204030204" pitchFamily="34" charset="0"/>
                <a:cs typeface="Times New Roman" panose="02020603050405020304" pitchFamily="18" charset="0"/>
              </a:rPr>
              <a:t>3-1</a:t>
            </a:r>
            <a:endParaRPr lang="ru-RU" b="1" dirty="0">
              <a:solidFill>
                <a:srgbClr val="6535AC"/>
              </a:solidFill>
            </a:endParaRPr>
          </a:p>
        </p:txBody>
      </p:sp>
      <p:sp>
        <p:nvSpPr>
          <p:cNvPr id="24" name="Прямоугольник 9">
            <a:extLst>
              <a:ext uri="{FF2B5EF4-FFF2-40B4-BE49-F238E27FC236}">
                <a16:creationId xmlns:a16="http://schemas.microsoft.com/office/drawing/2014/main" id="{9D6DCB54-B244-FE16-A1EA-E4E81A99902F}"/>
              </a:ext>
            </a:extLst>
          </p:cNvPr>
          <p:cNvSpPr/>
          <p:nvPr/>
        </p:nvSpPr>
        <p:spPr>
          <a:xfrm>
            <a:off x="7095746" y="5515288"/>
            <a:ext cx="372218" cy="261610"/>
          </a:xfrm>
          <a:prstGeom prst="rect">
            <a:avLst/>
          </a:prstGeom>
        </p:spPr>
        <p:txBody>
          <a:bodyPr wrap="none">
            <a:spAutoFit/>
          </a:bodyPr>
          <a:lstStyle/>
          <a:p>
            <a:r>
              <a:rPr lang="ru-RU" sz="1100" b="1" dirty="0">
                <a:solidFill>
                  <a:srgbClr val="6535AC"/>
                </a:solidFill>
                <a:ea typeface="Calibri" panose="020F0502020204030204" pitchFamily="34" charset="0"/>
                <a:cs typeface="Times New Roman" panose="02020603050405020304" pitchFamily="18" charset="0"/>
              </a:rPr>
              <a:t>3-2</a:t>
            </a:r>
            <a:endParaRPr lang="ru-RU" b="1" dirty="0">
              <a:solidFill>
                <a:srgbClr val="6535AC"/>
              </a:solidFill>
            </a:endParaRPr>
          </a:p>
        </p:txBody>
      </p:sp>
      <p:sp>
        <p:nvSpPr>
          <p:cNvPr id="25" name="Прямоугольник 9">
            <a:extLst>
              <a:ext uri="{FF2B5EF4-FFF2-40B4-BE49-F238E27FC236}">
                <a16:creationId xmlns:a16="http://schemas.microsoft.com/office/drawing/2014/main" id="{83216381-91E7-8162-38C3-A7F5A470A789}"/>
              </a:ext>
            </a:extLst>
          </p:cNvPr>
          <p:cNvSpPr/>
          <p:nvPr/>
        </p:nvSpPr>
        <p:spPr>
          <a:xfrm>
            <a:off x="10888780" y="2854357"/>
            <a:ext cx="372218" cy="261610"/>
          </a:xfrm>
          <a:prstGeom prst="rect">
            <a:avLst/>
          </a:prstGeom>
        </p:spPr>
        <p:txBody>
          <a:bodyPr wrap="none">
            <a:spAutoFit/>
          </a:bodyPr>
          <a:lstStyle/>
          <a:p>
            <a:r>
              <a:rPr lang="ru-RU" sz="1100" b="1" dirty="0">
                <a:solidFill>
                  <a:srgbClr val="6535AC"/>
                </a:solidFill>
                <a:ea typeface="Calibri" panose="020F0502020204030204" pitchFamily="34" charset="0"/>
                <a:cs typeface="Times New Roman" panose="02020603050405020304" pitchFamily="18" charset="0"/>
              </a:rPr>
              <a:t>4-1</a:t>
            </a:r>
            <a:endParaRPr lang="ru-RU" b="1" dirty="0">
              <a:solidFill>
                <a:srgbClr val="6535AC"/>
              </a:solidFill>
            </a:endParaRPr>
          </a:p>
        </p:txBody>
      </p:sp>
      <p:sp>
        <p:nvSpPr>
          <p:cNvPr id="26" name="Прямоугольник 9">
            <a:extLst>
              <a:ext uri="{FF2B5EF4-FFF2-40B4-BE49-F238E27FC236}">
                <a16:creationId xmlns:a16="http://schemas.microsoft.com/office/drawing/2014/main" id="{D77F4BD0-6182-8CB0-3C5F-2F3BFFC368AD}"/>
              </a:ext>
            </a:extLst>
          </p:cNvPr>
          <p:cNvSpPr/>
          <p:nvPr/>
        </p:nvSpPr>
        <p:spPr>
          <a:xfrm>
            <a:off x="10888780" y="5515288"/>
            <a:ext cx="372218" cy="261610"/>
          </a:xfrm>
          <a:prstGeom prst="rect">
            <a:avLst/>
          </a:prstGeom>
        </p:spPr>
        <p:txBody>
          <a:bodyPr wrap="none">
            <a:spAutoFit/>
          </a:bodyPr>
          <a:lstStyle/>
          <a:p>
            <a:r>
              <a:rPr lang="ru-RU" sz="1100" b="1" dirty="0">
                <a:solidFill>
                  <a:srgbClr val="6535AC"/>
                </a:solidFill>
                <a:ea typeface="Calibri" panose="020F0502020204030204" pitchFamily="34" charset="0"/>
                <a:cs typeface="Times New Roman" panose="02020603050405020304" pitchFamily="18" charset="0"/>
              </a:rPr>
              <a:t>4-2</a:t>
            </a:r>
            <a:endParaRPr lang="ru-RU" b="1" dirty="0">
              <a:solidFill>
                <a:srgbClr val="6535AC"/>
              </a:solidFill>
            </a:endParaRPr>
          </a:p>
        </p:txBody>
      </p:sp>
      <p:pic>
        <p:nvPicPr>
          <p:cNvPr id="27" name="Рисунок 20" descr="Изображение выглядит как еда, лосьон&#10;&#10;Автоматически созданное описание">
            <a:extLst>
              <a:ext uri="{FF2B5EF4-FFF2-40B4-BE49-F238E27FC236}">
                <a16:creationId xmlns:a16="http://schemas.microsoft.com/office/drawing/2014/main" id="{31E5C52E-72B9-6430-8E2D-2516239C8C9D}"/>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29438" t="8462" r="19090" b="5200"/>
          <a:stretch/>
        </p:blipFill>
        <p:spPr>
          <a:xfrm>
            <a:off x="488372" y="2429606"/>
            <a:ext cx="1935937" cy="4102263"/>
          </a:xfrm>
          <a:prstGeom prst="rect">
            <a:avLst/>
          </a:prstGeom>
        </p:spPr>
      </p:pic>
      <p:sp>
        <p:nvSpPr>
          <p:cNvPr id="28" name="TextBox 27">
            <a:extLst>
              <a:ext uri="{FF2B5EF4-FFF2-40B4-BE49-F238E27FC236}">
                <a16:creationId xmlns:a16="http://schemas.microsoft.com/office/drawing/2014/main" id="{BF11E96B-FB48-E314-1B0E-7647E5BAE4BD}"/>
              </a:ext>
            </a:extLst>
          </p:cNvPr>
          <p:cNvSpPr txBox="1"/>
          <p:nvPr/>
        </p:nvSpPr>
        <p:spPr>
          <a:xfrm>
            <a:off x="114469" y="-72201"/>
            <a:ext cx="11492605" cy="1014380"/>
          </a:xfrm>
          <a:prstGeom prst="rect">
            <a:avLst/>
          </a:prstGeom>
          <a:noFill/>
        </p:spPr>
        <p:txBody>
          <a:bodyPr wrap="square">
            <a:spAutoFit/>
          </a:bodyPr>
          <a:lstStyle/>
          <a:p>
            <a:pPr marL="0" lvl="1" algn="just">
              <a:lnSpc>
                <a:spcPct val="107000"/>
              </a:lnSpc>
              <a:spcBef>
                <a:spcPts val="1800"/>
              </a:spcBef>
              <a:spcAft>
                <a:spcPts val="1200"/>
              </a:spcAft>
            </a:pPr>
            <a:r>
              <a:rPr lang="ru-RU" sz="2800" b="1" dirty="0">
                <a:solidFill>
                  <a:srgbClr val="7030A0"/>
                </a:solidFill>
                <a:latin typeface="+mj-lt"/>
                <a:ea typeface="+mj-ea"/>
                <a:cs typeface="+mj-cs"/>
              </a:rPr>
              <a:t>Успехи в лечении некоторых пациентов, получавших Кубизон, носили выдающийся характер</a:t>
            </a:r>
          </a:p>
        </p:txBody>
      </p:sp>
    </p:spTree>
    <p:extLst>
      <p:ext uri="{BB962C8B-B14F-4D97-AF65-F5344CB8AC3E}">
        <p14:creationId xmlns:p14="http://schemas.microsoft.com/office/powerpoint/2010/main" val="401621644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Rounded Corners 5">
            <a:extLst>
              <a:ext uri="{FF2B5EF4-FFF2-40B4-BE49-F238E27FC236}">
                <a16:creationId xmlns:a16="http://schemas.microsoft.com/office/drawing/2014/main" id="{37C5BD99-0489-504E-9F2A-529A607D706F}"/>
              </a:ext>
            </a:extLst>
          </p:cNvPr>
          <p:cNvSpPr/>
          <p:nvPr/>
        </p:nvSpPr>
        <p:spPr>
          <a:xfrm>
            <a:off x="674041" y="2685639"/>
            <a:ext cx="4800780" cy="3697739"/>
          </a:xfrm>
          <a:prstGeom prst="roundRect">
            <a:avLst>
              <a:gd name="adj" fmla="val 10983"/>
            </a:avLst>
          </a:prstGeom>
          <a:ln>
            <a:noFill/>
          </a:ln>
          <a:effectLst>
            <a:outerShdw blurRad="380635" dist="12700" sx="101000" sy="101000" algn="ctr" rotWithShape="0">
              <a:schemeClr val="accent5">
                <a:lumMod val="50000"/>
                <a:alpha val="28000"/>
              </a:schemeClr>
            </a:outerShdw>
          </a:effectLst>
        </p:spPr>
        <p:style>
          <a:lnRef idx="2">
            <a:schemeClr val="dk1"/>
          </a:lnRef>
          <a:fillRef idx="1">
            <a:schemeClr val="lt1"/>
          </a:fillRef>
          <a:effectRef idx="0">
            <a:schemeClr val="dk1"/>
          </a:effectRef>
          <a:fontRef idx="minor">
            <a:schemeClr val="dk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normalizeH="0" baseline="0" noProof="0" dirty="0">
                <a:ln>
                  <a:noFill/>
                </a:ln>
                <a:solidFill>
                  <a:srgbClr val="0055B4"/>
                </a:solidFill>
                <a:effectLst/>
                <a:uLnTx/>
                <a:uFillTx/>
                <a:latin typeface="Calibri"/>
                <a:ea typeface="+mn-ea"/>
                <a:cs typeface="+mn-cs"/>
              </a:rPr>
              <a:t>
</a:t>
            </a:r>
            <a:endParaRPr kumimoji="0" lang="ru-RU" sz="2000" b="0" i="0" u="none" strike="noStrike" kern="0" cap="none" normalizeH="0" baseline="0" noProof="0" dirty="0">
              <a:ln>
                <a:noFill/>
              </a:ln>
              <a:solidFill>
                <a:srgbClr val="303083"/>
              </a:solidFill>
              <a:effectLst/>
              <a:uLnTx/>
              <a:uFillTx/>
              <a:latin typeface="Calibri"/>
              <a:ea typeface="+mn-ea"/>
              <a:cs typeface="+mn-cs"/>
            </a:endParaRPr>
          </a:p>
        </p:txBody>
      </p:sp>
      <p:sp>
        <p:nvSpPr>
          <p:cNvPr id="17" name="Date Placeholder 2">
            <a:extLst>
              <a:ext uri="{FF2B5EF4-FFF2-40B4-BE49-F238E27FC236}">
                <a16:creationId xmlns:a16="http://schemas.microsoft.com/office/drawing/2014/main" id="{42769577-49E6-0541-BA4A-4840FC432725}"/>
              </a:ext>
            </a:extLst>
          </p:cNvPr>
          <p:cNvSpPr>
            <a:spLocks noGrp="1"/>
          </p:cNvSpPr>
          <p:nvPr>
            <p:ph type="dt" sz="half" idx="10"/>
          </p:nvPr>
        </p:nvSpPr>
        <p:spPr>
          <a:xfrm>
            <a:off x="8085667" y="6513205"/>
            <a:ext cx="2404533" cy="138499"/>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800" b="0" i="0" u="none" strike="noStrike" kern="1200" cap="none" spc="0" normalizeH="0" baseline="0" noProof="0" dirty="0">
                <a:ln>
                  <a:noFill/>
                </a:ln>
                <a:solidFill>
                  <a:srgbClr val="FFFFFF"/>
                </a:solidFill>
                <a:effectLst/>
                <a:uLnTx/>
                <a:uFillTx/>
              </a:rPr>
              <a:t>24 января 2022 </a:t>
            </a:r>
          </a:p>
        </p:txBody>
      </p:sp>
      <p:sp>
        <p:nvSpPr>
          <p:cNvPr id="21" name="TextBox 20">
            <a:extLst>
              <a:ext uri="{FF2B5EF4-FFF2-40B4-BE49-F238E27FC236}">
                <a16:creationId xmlns:a16="http://schemas.microsoft.com/office/drawing/2014/main" id="{5A6DAD63-819F-8943-B952-15CCBF44CC76}"/>
              </a:ext>
            </a:extLst>
          </p:cNvPr>
          <p:cNvSpPr txBox="1"/>
          <p:nvPr/>
        </p:nvSpPr>
        <p:spPr>
          <a:xfrm>
            <a:off x="873940" y="2888421"/>
            <a:ext cx="4535585" cy="1323439"/>
          </a:xfrm>
          <a:prstGeom prst="rect">
            <a:avLst/>
          </a:prstGeom>
          <a:noFill/>
        </p:spPr>
        <p:txBody>
          <a:bodyPr wrap="square">
            <a:spAutoFit/>
          </a:bodyPr>
          <a:lstStyle/>
          <a:p>
            <a:r>
              <a:rPr kumimoji="0" lang="ru-RU" sz="2000" b="1" i="0" u="none" strike="noStrike" kern="1200" cap="none" normalizeH="0" baseline="0" noProof="0" dirty="0">
                <a:solidFill>
                  <a:srgbClr val="6535AC"/>
                </a:solidFill>
                <a:effectLst/>
                <a:uLnTx/>
                <a:uFillTx/>
                <a:ea typeface="+mn-ea"/>
                <a:cs typeface="+mn-cs"/>
              </a:rPr>
              <a:t>Убедительные данные эффективности и безопасности Нутризон Эдванст Кубизон в лечении пролежней </a:t>
            </a:r>
            <a:r>
              <a:rPr lang="ru-BY" sz="2000" b="1" dirty="0">
                <a:solidFill>
                  <a:srgbClr val="6535AC"/>
                </a:solidFill>
              </a:rPr>
              <a:t> у детей  и подростков</a:t>
            </a:r>
            <a:endParaRPr lang="en-RU" sz="2000" b="1" dirty="0">
              <a:solidFill>
                <a:srgbClr val="6535AC"/>
              </a:solidFill>
            </a:endParaRPr>
          </a:p>
        </p:txBody>
      </p:sp>
      <p:sp>
        <p:nvSpPr>
          <p:cNvPr id="38" name="Rectangle: Rounded Corners 5">
            <a:extLst>
              <a:ext uri="{FF2B5EF4-FFF2-40B4-BE49-F238E27FC236}">
                <a16:creationId xmlns:a16="http://schemas.microsoft.com/office/drawing/2014/main" id="{BE1B5259-817A-8B46-83D5-59C906257010}"/>
              </a:ext>
            </a:extLst>
          </p:cNvPr>
          <p:cNvSpPr/>
          <p:nvPr/>
        </p:nvSpPr>
        <p:spPr>
          <a:xfrm>
            <a:off x="6200816" y="2685638"/>
            <a:ext cx="4800780" cy="3697739"/>
          </a:xfrm>
          <a:prstGeom prst="roundRect">
            <a:avLst>
              <a:gd name="adj" fmla="val 10983"/>
            </a:avLst>
          </a:prstGeom>
          <a:ln>
            <a:noFill/>
          </a:ln>
          <a:effectLst>
            <a:outerShdw blurRad="380635" dist="12700" sx="101000" sy="101000" algn="ctr" rotWithShape="0">
              <a:schemeClr val="accent5">
                <a:lumMod val="50000"/>
                <a:alpha val="28000"/>
              </a:schemeClr>
            </a:outerShdw>
          </a:effectLst>
        </p:spPr>
        <p:style>
          <a:lnRef idx="2">
            <a:schemeClr val="dk1"/>
          </a:lnRef>
          <a:fillRef idx="1">
            <a:schemeClr val="lt1"/>
          </a:fillRef>
          <a:effectRef idx="0">
            <a:schemeClr val="dk1"/>
          </a:effectRef>
          <a:fontRef idx="minor">
            <a:schemeClr val="dk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normalizeH="0" baseline="0" noProof="0" dirty="0">
                <a:ln>
                  <a:noFill/>
                </a:ln>
                <a:solidFill>
                  <a:srgbClr val="0055B4"/>
                </a:solidFill>
                <a:effectLst/>
                <a:uLnTx/>
                <a:uFillTx/>
                <a:latin typeface="Calibri"/>
                <a:ea typeface="+mn-ea"/>
                <a:cs typeface="+mn-cs"/>
              </a:rPr>
              <a:t>
</a:t>
            </a:r>
            <a:endParaRPr kumimoji="0" lang="ru-RU" sz="2000" b="0" i="0" u="none" strike="noStrike" kern="0" cap="none" normalizeH="0" baseline="0" noProof="0" dirty="0">
              <a:ln>
                <a:noFill/>
              </a:ln>
              <a:solidFill>
                <a:srgbClr val="303083"/>
              </a:solidFill>
              <a:effectLst/>
              <a:uLnTx/>
              <a:uFillTx/>
              <a:latin typeface="Calibri"/>
              <a:ea typeface="+mn-ea"/>
              <a:cs typeface="+mn-cs"/>
            </a:endParaRPr>
          </a:p>
        </p:txBody>
      </p:sp>
      <p:sp>
        <p:nvSpPr>
          <p:cNvPr id="39" name="TextBox 38">
            <a:extLst>
              <a:ext uri="{FF2B5EF4-FFF2-40B4-BE49-F238E27FC236}">
                <a16:creationId xmlns:a16="http://schemas.microsoft.com/office/drawing/2014/main" id="{0ED517DE-CA0B-CA45-8442-CFFA29AC0963}"/>
              </a:ext>
            </a:extLst>
          </p:cNvPr>
          <p:cNvSpPr txBox="1"/>
          <p:nvPr/>
        </p:nvSpPr>
        <p:spPr>
          <a:xfrm>
            <a:off x="6429440" y="2882433"/>
            <a:ext cx="4256672" cy="1015663"/>
          </a:xfrm>
          <a:prstGeom prst="rect">
            <a:avLst/>
          </a:prstGeom>
          <a:noFill/>
        </p:spPr>
        <p:txBody>
          <a:bodyPr wrap="square">
            <a:spAutoFit/>
          </a:bodyPr>
          <a:lstStyle/>
          <a:p>
            <a:pPr lvl="0" defTabSz="457200">
              <a:defRPr/>
            </a:pPr>
            <a:r>
              <a:rPr lang="ru-RU" sz="2000" b="1" dirty="0">
                <a:solidFill>
                  <a:srgbClr val="6535AC"/>
                </a:solidFill>
              </a:rPr>
              <a:t>Отсутствие побочных эффектов, связанных  с применением</a:t>
            </a:r>
            <a:r>
              <a:rPr lang="ru-BY" sz="2000" b="1" dirty="0">
                <a:solidFill>
                  <a:srgbClr val="6535AC"/>
                </a:solidFill>
              </a:rPr>
              <a:t> </a:t>
            </a:r>
            <a:r>
              <a:rPr lang="ru-RU" sz="2000" b="1" dirty="0">
                <a:solidFill>
                  <a:srgbClr val="6535AC"/>
                </a:solidFill>
              </a:rPr>
              <a:t>Нутризон Эдванст Кубизон </a:t>
            </a:r>
            <a:r>
              <a:rPr lang="ru-BY" sz="2000" b="1" dirty="0">
                <a:solidFill>
                  <a:srgbClr val="6535AC"/>
                </a:solidFill>
              </a:rPr>
              <a:t>у детей</a:t>
            </a:r>
            <a:endParaRPr lang="en-RU" sz="2000" b="1" dirty="0">
              <a:solidFill>
                <a:srgbClr val="6535AC"/>
              </a:solidFill>
            </a:endParaRPr>
          </a:p>
        </p:txBody>
      </p:sp>
      <p:sp>
        <p:nvSpPr>
          <p:cNvPr id="4" name="TextBox 3">
            <a:extLst>
              <a:ext uri="{FF2B5EF4-FFF2-40B4-BE49-F238E27FC236}">
                <a16:creationId xmlns:a16="http://schemas.microsoft.com/office/drawing/2014/main" id="{AC75FDCE-E160-E962-5B25-3CC1C9126E87}"/>
              </a:ext>
            </a:extLst>
          </p:cNvPr>
          <p:cNvSpPr txBox="1"/>
          <p:nvPr/>
        </p:nvSpPr>
        <p:spPr>
          <a:xfrm>
            <a:off x="560325" y="1155220"/>
            <a:ext cx="10776618" cy="1264642"/>
          </a:xfrm>
          <a:prstGeom prst="rect">
            <a:avLst/>
          </a:prstGeom>
          <a:noFill/>
        </p:spPr>
        <p:txBody>
          <a:bodyPr wrap="square">
            <a:spAutoFit/>
          </a:bodyPr>
          <a:lstStyle/>
          <a:p>
            <a:pPr lvl="0" algn="just">
              <a:lnSpc>
                <a:spcPct val="107000"/>
              </a:lnSpc>
              <a:spcAft>
                <a:spcPts val="0"/>
              </a:spcAft>
            </a:pPr>
            <a:r>
              <a:rPr lang="ru-RU" sz="1800" dirty="0">
                <a:ea typeface="Calibri" panose="020F0502020204030204" pitchFamily="34" charset="0"/>
                <a:cs typeface="Arial" panose="020B0604020202020204" pitchFamily="34" charset="0"/>
              </a:rPr>
              <a:t>В результате рандомизации, к исследовательской группе были отнесены пациенты с более тяжелыми пролежнями, чем к контрольной</a:t>
            </a:r>
            <a:r>
              <a:rPr lang="ru-BY" sz="1800" dirty="0">
                <a:ea typeface="Calibri" panose="020F0502020204030204" pitchFamily="34" charset="0"/>
                <a:cs typeface="Arial" panose="020B0604020202020204" pitchFamily="34" charset="0"/>
              </a:rPr>
              <a:t>.</a:t>
            </a:r>
            <a:r>
              <a:rPr lang="ru-RU" sz="1800" dirty="0">
                <a:ea typeface="Calibri" panose="020F0502020204030204" pitchFamily="34" charset="0"/>
                <a:cs typeface="Arial" panose="020B0604020202020204" pitchFamily="34" charset="0"/>
              </a:rPr>
              <a:t> Тем не менее, были получены результаты, однозначно свидетельствующие о целесообразности использования </a:t>
            </a:r>
            <a:r>
              <a:rPr lang="ru-RU" sz="1800" dirty="0" err="1">
                <a:ea typeface="Calibri" panose="020F0502020204030204" pitchFamily="34" charset="0"/>
                <a:cs typeface="Arial" panose="020B0604020202020204" pitchFamily="34" charset="0"/>
              </a:rPr>
              <a:t>Кубизона</a:t>
            </a:r>
            <a:r>
              <a:rPr lang="ru-RU" sz="1800" dirty="0">
                <a:ea typeface="Calibri" panose="020F0502020204030204" pitchFamily="34" charset="0"/>
                <a:cs typeface="Arial" panose="020B0604020202020204" pitchFamily="34" charset="0"/>
              </a:rPr>
              <a:t> в комплексном лечении пролежней у детей и подростков.</a:t>
            </a:r>
          </a:p>
        </p:txBody>
      </p:sp>
      <p:pic>
        <p:nvPicPr>
          <p:cNvPr id="5" name="Picture 4">
            <a:extLst>
              <a:ext uri="{FF2B5EF4-FFF2-40B4-BE49-F238E27FC236}">
                <a16:creationId xmlns:a16="http://schemas.microsoft.com/office/drawing/2014/main" id="{E0D29DF1-996A-9CFF-72E6-A5BE8CCCCE8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740584" y="4104422"/>
            <a:ext cx="2467726" cy="2467726"/>
          </a:xfrm>
          <a:prstGeom prst="rect">
            <a:avLst/>
          </a:prstGeom>
        </p:spPr>
      </p:pic>
      <p:pic>
        <p:nvPicPr>
          <p:cNvPr id="7" name="Picture 6">
            <a:extLst>
              <a:ext uri="{FF2B5EF4-FFF2-40B4-BE49-F238E27FC236}">
                <a16:creationId xmlns:a16="http://schemas.microsoft.com/office/drawing/2014/main" id="{6BF108C8-1B24-0A09-F2C6-6C5E82BF15C8}"/>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204678" y="4016831"/>
            <a:ext cx="2467726" cy="2467726"/>
          </a:xfrm>
          <a:prstGeom prst="rect">
            <a:avLst/>
          </a:prstGeom>
        </p:spPr>
      </p:pic>
      <p:sp>
        <p:nvSpPr>
          <p:cNvPr id="11" name="TextBox 10">
            <a:extLst>
              <a:ext uri="{FF2B5EF4-FFF2-40B4-BE49-F238E27FC236}">
                <a16:creationId xmlns:a16="http://schemas.microsoft.com/office/drawing/2014/main" id="{7E1D2FD9-BAAA-20A0-448F-65E67B33F7EB}"/>
              </a:ext>
            </a:extLst>
          </p:cNvPr>
          <p:cNvSpPr txBox="1"/>
          <p:nvPr/>
        </p:nvSpPr>
        <p:spPr>
          <a:xfrm>
            <a:off x="0" y="120652"/>
            <a:ext cx="12009120" cy="532903"/>
          </a:xfrm>
          <a:prstGeom prst="rect">
            <a:avLst/>
          </a:prstGeom>
          <a:noFill/>
        </p:spPr>
        <p:txBody>
          <a:bodyPr wrap="square">
            <a:spAutoFit/>
          </a:bodyPr>
          <a:lstStyle/>
          <a:p>
            <a:pPr marL="0" lvl="1" algn="just">
              <a:lnSpc>
                <a:spcPct val="107000"/>
              </a:lnSpc>
              <a:spcBef>
                <a:spcPts val="1800"/>
              </a:spcBef>
              <a:spcAft>
                <a:spcPts val="1200"/>
              </a:spcAft>
            </a:pPr>
            <a:r>
              <a:rPr lang="ru-RU" sz="2800" b="1" dirty="0">
                <a:solidFill>
                  <a:srgbClr val="7030A0"/>
                </a:solidFill>
                <a:latin typeface="+mj-lt"/>
                <a:ea typeface="+mj-ea"/>
                <a:cs typeface="+mj-cs"/>
              </a:rPr>
              <a:t> Заключение</a:t>
            </a:r>
          </a:p>
        </p:txBody>
      </p:sp>
    </p:spTree>
    <p:extLst>
      <p:ext uri="{BB962C8B-B14F-4D97-AF65-F5344CB8AC3E}">
        <p14:creationId xmlns:p14="http://schemas.microsoft.com/office/powerpoint/2010/main" val="303391856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9125" y="671617"/>
            <a:ext cx="12192000" cy="1143000"/>
          </a:xfrm>
        </p:spPr>
        <p:txBody>
          <a:bodyPr>
            <a:noAutofit/>
          </a:bodyPr>
          <a:lstStyle/>
          <a:p>
            <a:pPr lvl="1" algn="just" rtl="0">
              <a:lnSpc>
                <a:spcPct val="107000"/>
              </a:lnSpc>
              <a:spcBef>
                <a:spcPts val="1800"/>
              </a:spcBef>
              <a:spcAft>
                <a:spcPts val="1200"/>
              </a:spcAft>
            </a:pPr>
            <a:r>
              <a:rPr lang="ru-RU" altLang="ru-RU" sz="2800" b="1" kern="1200" dirty="0">
                <a:solidFill>
                  <a:srgbClr val="7030A0"/>
                </a:solidFill>
                <a:latin typeface="+mj-lt"/>
                <a:ea typeface="+mj-ea"/>
                <a:cs typeface="+mj-cs"/>
              </a:rPr>
              <a:t>Выводы</a:t>
            </a:r>
          </a:p>
        </p:txBody>
      </p:sp>
      <p:sp>
        <p:nvSpPr>
          <p:cNvPr id="4" name="Объект 2"/>
          <p:cNvSpPr txBox="1">
            <a:spLocks/>
          </p:cNvSpPr>
          <p:nvPr/>
        </p:nvSpPr>
        <p:spPr>
          <a:xfrm>
            <a:off x="619125" y="2324522"/>
            <a:ext cx="10515600" cy="172931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sz="2000" dirty="0"/>
              <a:t>Особенности </a:t>
            </a:r>
            <a:r>
              <a:rPr lang="ru-RU" sz="2000" dirty="0" err="1"/>
              <a:t>нутритивного</a:t>
            </a:r>
            <a:r>
              <a:rPr lang="ru-RU" sz="2000" dirty="0"/>
              <a:t> статуса пациентов с неврологической патологией требуют своевременной и адекватной организации им диетологической помощи с целью сохранения соматического здоровья, повышения качества жизни и эффективности лечебно-реабилитационных мероприятий, а также уровня социализации</a:t>
            </a:r>
            <a:r>
              <a:rPr lang="ru-RU" sz="2000" dirty="0" smtClean="0"/>
              <a:t>.</a:t>
            </a:r>
          </a:p>
          <a:p>
            <a:r>
              <a:rPr lang="ru-RU" sz="2000" dirty="0" smtClean="0"/>
              <a:t>Наши сегодняшние реалии: возможность дифференцированного подхода к выбору смесей для </a:t>
            </a:r>
            <a:r>
              <a:rPr lang="ru-RU" sz="2000" dirty="0" err="1" smtClean="0"/>
              <a:t>нутритивной</a:t>
            </a:r>
            <a:r>
              <a:rPr lang="ru-RU" sz="2000" dirty="0" smtClean="0"/>
              <a:t> поддержки с учетом потребностей пациентов. </a:t>
            </a:r>
            <a:endParaRPr lang="ru-RU" sz="2000" dirty="0"/>
          </a:p>
        </p:txBody>
      </p:sp>
      <p:sp>
        <p:nvSpPr>
          <p:cNvPr id="5" name="Text Placeholder 5">
            <a:extLst>
              <a:ext uri="{FF2B5EF4-FFF2-40B4-BE49-F238E27FC236}">
                <a16:creationId xmlns:a16="http://schemas.microsoft.com/office/drawing/2014/main" id="{89EA296D-156C-4E88-8B4E-9CC65931822B}"/>
              </a:ext>
            </a:extLst>
          </p:cNvPr>
          <p:cNvSpPr txBox="1">
            <a:spLocks/>
          </p:cNvSpPr>
          <p:nvPr/>
        </p:nvSpPr>
        <p:spPr>
          <a:xfrm>
            <a:off x="36000" y="6447225"/>
            <a:ext cx="11700000" cy="383182"/>
          </a:xfrm>
        </p:spPr>
        <p:txBody>
          <a:bodyPr/>
          <a:lst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a:lstStyle>
          <a:p>
            <a:r>
              <a:rPr lang="ru-RU" sz="1100" dirty="0"/>
              <a:t>Мнение автора презентации</a:t>
            </a:r>
          </a:p>
        </p:txBody>
      </p:sp>
    </p:spTree>
    <p:extLst>
      <p:ext uri="{BB962C8B-B14F-4D97-AF65-F5344CB8AC3E}">
        <p14:creationId xmlns:p14="http://schemas.microsoft.com/office/powerpoint/2010/main" val="30832548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 y="2652817"/>
            <a:ext cx="12192000" cy="1143000"/>
          </a:xfrm>
        </p:spPr>
        <p:txBody>
          <a:bodyPr>
            <a:noAutofit/>
          </a:bodyPr>
          <a:lstStyle/>
          <a:p>
            <a:pPr lvl="1" algn="ctr" rtl="0">
              <a:lnSpc>
                <a:spcPct val="107000"/>
              </a:lnSpc>
              <a:spcBef>
                <a:spcPts val="1800"/>
              </a:spcBef>
              <a:spcAft>
                <a:spcPts val="1200"/>
              </a:spcAft>
            </a:pPr>
            <a:r>
              <a:rPr lang="ru-RU" altLang="ru-RU" sz="4000" b="1" kern="1200" dirty="0" smtClean="0">
                <a:solidFill>
                  <a:srgbClr val="7030A0"/>
                </a:solidFill>
                <a:latin typeface="+mj-lt"/>
                <a:ea typeface="+mj-ea"/>
                <a:cs typeface="+mj-cs"/>
              </a:rPr>
              <a:t>Благодарю за внимание</a:t>
            </a:r>
            <a:endParaRPr lang="ru-RU" altLang="ru-RU" sz="4000" b="1" kern="1200" dirty="0">
              <a:solidFill>
                <a:srgbClr val="7030A0"/>
              </a:solidFill>
              <a:latin typeface="+mj-lt"/>
              <a:ea typeface="+mj-ea"/>
              <a:cs typeface="+mj-cs"/>
            </a:endParaRPr>
          </a:p>
        </p:txBody>
      </p:sp>
    </p:spTree>
    <p:extLst>
      <p:ext uri="{BB962C8B-B14F-4D97-AF65-F5344CB8AC3E}">
        <p14:creationId xmlns:p14="http://schemas.microsoft.com/office/powerpoint/2010/main" val="1664443920"/>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Metadata/LabelInfo.xml><?xml version="1.0" encoding="utf-8"?>
<clbl:labelList xmlns:clbl="http://schemas.microsoft.com/office/2020/mipLabelMetadata">
  <clbl:label id="{4720ed5e-c545-46eb-99a5-958dd333e9f2}" enabled="0" method="" siteId="{4720ed5e-c545-46eb-99a5-958dd333e9f2}" removed="1"/>
</clbl:labelList>
</file>

<file path=docProps/app.xml><?xml version="1.0" encoding="utf-8"?>
<Properties xmlns="http://schemas.openxmlformats.org/officeDocument/2006/extended-properties" xmlns:vt="http://schemas.openxmlformats.org/officeDocument/2006/docPropsVTypes">
  <TotalTime>448</TotalTime>
  <Words>4539</Words>
  <Application>Microsoft Office PowerPoint</Application>
  <PresentationFormat>Широкоэкранный</PresentationFormat>
  <Paragraphs>521</Paragraphs>
  <Slides>35</Slides>
  <Notes>15</Notes>
  <HiddenSlides>0</HiddenSlides>
  <MMClips>0</MMClips>
  <ScaleCrop>false</ScaleCrop>
  <HeadingPairs>
    <vt:vector size="8" baseType="variant">
      <vt:variant>
        <vt:lpstr>Использованные шрифты</vt:lpstr>
      </vt:variant>
      <vt:variant>
        <vt:i4>18</vt:i4>
      </vt:variant>
      <vt:variant>
        <vt:lpstr>Тема</vt:lpstr>
      </vt:variant>
      <vt:variant>
        <vt:i4>1</vt:i4>
      </vt:variant>
      <vt:variant>
        <vt:lpstr>Внедренные серверы OLE</vt:lpstr>
      </vt:variant>
      <vt:variant>
        <vt:i4>1</vt:i4>
      </vt:variant>
      <vt:variant>
        <vt:lpstr>Заголовки слайдов</vt:lpstr>
      </vt:variant>
      <vt:variant>
        <vt:i4>35</vt:i4>
      </vt:variant>
    </vt:vector>
  </HeadingPairs>
  <TitlesOfParts>
    <vt:vector size="55" baseType="lpstr">
      <vt:lpstr>ＭＳ Ｐゴシック</vt:lpstr>
      <vt:lpstr>.LucidaGrandeUI</vt:lpstr>
      <vt:lpstr>Aptos</vt:lpstr>
      <vt:lpstr>Arial</vt:lpstr>
      <vt:lpstr>BlinkMacSystemFont</vt:lpstr>
      <vt:lpstr>Calibri</vt:lpstr>
      <vt:lpstr>Calibri Light</vt:lpstr>
      <vt:lpstr>Calibri Regular</vt:lpstr>
      <vt:lpstr>Century Gothic</vt:lpstr>
      <vt:lpstr>Modern Love</vt:lpstr>
      <vt:lpstr>NexusSans</vt:lpstr>
      <vt:lpstr>NexusSerif</vt:lpstr>
      <vt:lpstr>Oswald</vt:lpstr>
      <vt:lpstr>Oswald Medium</vt:lpstr>
      <vt:lpstr>Roboto Mono Web</vt:lpstr>
      <vt:lpstr>Symbol</vt:lpstr>
      <vt:lpstr>Times New Roman</vt:lpstr>
      <vt:lpstr>Ubuntu</vt:lpstr>
      <vt:lpstr>1_Office Theme</vt:lpstr>
      <vt:lpstr>Document</vt:lpstr>
      <vt:lpstr>Нутритивная помощь в детских домах-интернатах: вызовы и решения </vt:lpstr>
      <vt:lpstr>Дети с неврологическими заболеваниями</vt:lpstr>
      <vt:lpstr>Нарушение питания:  риск недостаточности питания</vt:lpstr>
      <vt:lpstr>Ключевые положения</vt:lpstr>
      <vt:lpstr>Показатели физического развития у детей с ДЦП</vt:lpstr>
      <vt:lpstr>Алгоритм ведения пациента</vt:lpstr>
      <vt:lpstr>Шкалы J.Brooks для оценки роста пациентов с ДЦП</vt:lpstr>
      <vt:lpstr>Презентация PowerPoint</vt:lpstr>
      <vt:lpstr>Примеры смесей для организации нутритивной поддержки методом сипинга</vt:lpstr>
      <vt:lpstr>Недостаточность питания и заболевания приводят к нарушению равновесия в кишечнике</vt:lpstr>
      <vt:lpstr>Презентация PowerPoint</vt:lpstr>
      <vt:lpstr>Презентация PowerPoint</vt:lpstr>
      <vt:lpstr>Презентация PowerPoint</vt:lpstr>
      <vt:lpstr>Проспективное открытое сравнительное исследование по изучению влияния “Нутринидринк с ПВ” на показатели здоровья детей с ДЦП</vt:lpstr>
      <vt:lpstr>На старте исследования в исследовательской группе преобладали дети с тяжелыми нарушениями функциональной активности</vt:lpstr>
      <vt:lpstr>Динамика Z-score ИМТ в исследуемых группах</vt:lpstr>
      <vt:lpstr> До 100% детей на фоне диетотерапии Нутринидринк с ПВ улучшили показатели биоимпедансометрии</vt:lpstr>
      <vt:lpstr>Нутринидринк с ПВ облегчал желудочно-кишечные симптомы</vt:lpstr>
      <vt:lpstr>Nutrinidrink увеличивал реабилитационный потенциал</vt:lpstr>
      <vt:lpstr>Результаты исследования Nutrinidrink</vt:lpstr>
      <vt:lpstr>Nutrini – линейка смесей для зондового питания</vt:lpstr>
      <vt:lpstr>Презентация PowerPoint</vt:lpstr>
      <vt:lpstr>Нутрини улучшает показатели роста у детей, получающих энтеральное питание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Выводы</vt:lpstr>
      <vt:lpstr>Благодарю за внимание</vt:lpstr>
    </vt:vector>
  </TitlesOfParts>
  <Company>Danone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Нутритивная помощь в детских домах-интернатах: вызовы и решения</dc:title>
  <dc:creator>STOVOLOSOV Igor</dc:creator>
  <cp:lastModifiedBy>Оксана Комарова</cp:lastModifiedBy>
  <cp:revision>36</cp:revision>
  <dcterms:created xsi:type="dcterms:W3CDTF">2025-05-29T12:41:45Z</dcterms:created>
  <dcterms:modified xsi:type="dcterms:W3CDTF">2025-06-26T17:37:58Z</dcterms:modified>
</cp:coreProperties>
</file>