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281" r:id="rId3"/>
    <p:sldId id="282" r:id="rId4"/>
    <p:sldId id="272" r:id="rId5"/>
    <p:sldId id="283" r:id="rId6"/>
    <p:sldId id="288" r:id="rId7"/>
    <p:sldId id="289" r:id="rId8"/>
    <p:sldId id="286" r:id="rId9"/>
    <p:sldId id="290" r:id="rId10"/>
    <p:sldId id="291" r:id="rId11"/>
    <p:sldId id="292" r:id="rId12"/>
    <p:sldId id="293" r:id="rId13"/>
    <p:sldId id="270" r:id="rId14"/>
    <p:sldId id="294" r:id="rId15"/>
    <p:sldId id="295" r:id="rId16"/>
    <p:sldId id="296" r:id="rId17"/>
    <p:sldId id="29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VDI" initials="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2E4"/>
    <a:srgbClr val="2D4CFD"/>
    <a:srgbClr val="ED3762"/>
    <a:srgbClr val="E6448D"/>
    <a:srgbClr val="00BED2"/>
    <a:srgbClr val="EE3CBB"/>
    <a:srgbClr val="00A2B1"/>
    <a:srgbClr val="FFFFFF"/>
    <a:srgbClr val="78AEF0"/>
    <a:srgbClr val="F8F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-120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1"/>
              <c:layout>
                <c:manualLayout>
                  <c:x val="-0.20013529432144961"/>
                  <c:y val="0.1303450021330913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0.28089051081090299"/>
                  <c:y val="-9.947854941929366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29E87-BFD9-483D-B7E5-7C290D157CD2}" type="doc">
      <dgm:prSet loTypeId="urn:microsoft.com/office/officeart/2005/8/layout/bList2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C3925DDF-D535-42F9-B2E5-2F89AF7BA58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Детские поликлиники, МГЦ</a:t>
          </a:r>
        </a:p>
      </dgm:t>
    </dgm:pt>
    <dgm:pt modelId="{12A7FED3-CA29-40CB-A7E3-19F0C9C0E08B}" type="parTrans" cxnId="{3509B316-6161-4B0E-8F16-ADEDB6387893}">
      <dgm:prSet/>
      <dgm:spPr/>
      <dgm:t>
        <a:bodyPr/>
        <a:lstStyle/>
        <a:p>
          <a:endParaRPr lang="ru-RU"/>
        </a:p>
      </dgm:t>
    </dgm:pt>
    <dgm:pt modelId="{93B249A2-B3BB-41E0-8F7B-A4D5131BB949}" type="sibTrans" cxnId="{3509B316-6161-4B0E-8F16-ADEDB6387893}">
      <dgm:prSet/>
      <dgm:spPr/>
      <dgm:t>
        <a:bodyPr/>
        <a:lstStyle/>
        <a:p>
          <a:endParaRPr lang="ru-RU"/>
        </a:p>
      </dgm:t>
    </dgm:pt>
    <dgm:pt modelId="{90D60601-C703-4422-8FB1-243E994E3715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Комитет по здравоохранению</a:t>
          </a:r>
        </a:p>
      </dgm:t>
    </dgm:pt>
    <dgm:pt modelId="{A556EB7E-4E7E-412E-8E24-A34063BD3D98}" type="parTrans" cxnId="{96FA70FA-D8AD-4ECD-8973-7048E33235A1}">
      <dgm:prSet/>
      <dgm:spPr/>
      <dgm:t>
        <a:bodyPr/>
        <a:lstStyle/>
        <a:p>
          <a:endParaRPr lang="ru-RU"/>
        </a:p>
      </dgm:t>
    </dgm:pt>
    <dgm:pt modelId="{825303A3-42AF-427C-95A8-5B502AA489FD}" type="sibTrans" cxnId="{96FA70FA-D8AD-4ECD-8973-7048E33235A1}">
      <dgm:prSet/>
      <dgm:spPr/>
      <dgm:t>
        <a:bodyPr/>
        <a:lstStyle/>
        <a:p>
          <a:endParaRPr lang="ru-RU"/>
        </a:p>
      </dgm:t>
    </dgm:pt>
    <dgm:pt modelId="{E99BAD8C-B6AB-49DF-A9AB-D1B6F2642499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Поставщик услуги</a:t>
          </a:r>
        </a:p>
      </dgm:t>
    </dgm:pt>
    <dgm:pt modelId="{07ED339C-5C76-4BAE-84AB-0AD3FE35823C}" type="parTrans" cxnId="{7DBAC952-63C9-4335-B5A3-7884B54CBA2C}">
      <dgm:prSet/>
      <dgm:spPr/>
      <dgm:t>
        <a:bodyPr/>
        <a:lstStyle/>
        <a:p>
          <a:endParaRPr lang="ru-RU"/>
        </a:p>
      </dgm:t>
    </dgm:pt>
    <dgm:pt modelId="{94BD19FB-003C-4D9A-A3E4-58EC43E45297}" type="sibTrans" cxnId="{7DBAC952-63C9-4335-B5A3-7884B54CBA2C}">
      <dgm:prSet/>
      <dgm:spPr/>
      <dgm:t>
        <a:bodyPr/>
        <a:lstStyle/>
        <a:p>
          <a:endParaRPr lang="ru-RU"/>
        </a:p>
      </dgm:t>
    </dgm:pt>
    <dgm:pt modelId="{11F8FF95-8C94-48D4-844C-F71C2ABCED91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питания из перечня (на очередной календарный год)</a:t>
          </a:r>
        </a:p>
      </dgm:t>
    </dgm:pt>
    <dgm:pt modelId="{744D1485-766A-4712-8896-72C711A496BE}" type="parTrans" cxnId="{3DC86F72-C869-446B-B683-901F1EA4DDBE}">
      <dgm:prSet/>
      <dgm:spPr/>
      <dgm:t>
        <a:bodyPr/>
        <a:lstStyle/>
        <a:p>
          <a:endParaRPr lang="ru-RU"/>
        </a:p>
      </dgm:t>
    </dgm:pt>
    <dgm:pt modelId="{892B3F86-DCB5-4FC1-B9F4-F33616A7318E}" type="sibTrans" cxnId="{3DC86F72-C869-446B-B683-901F1EA4DDBE}">
      <dgm:prSet/>
      <dgm:spPr/>
      <dgm:t>
        <a:bodyPr/>
        <a:lstStyle/>
        <a:p>
          <a:endParaRPr lang="ru-RU"/>
        </a:p>
      </dgm:t>
    </dgm:pt>
    <dgm:pt modelId="{8BA5DB7A-EA29-4DD9-A635-671BD781666E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Выдача рецепта </a:t>
          </a:r>
          <a:b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148-1/У-04 </a:t>
          </a:r>
          <a:b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(по итогам аукциона)</a:t>
          </a:r>
        </a:p>
      </dgm:t>
    </dgm:pt>
    <dgm:pt modelId="{B0B5FEEE-5C4B-4ED7-88D3-80AC5388C844}" type="parTrans" cxnId="{A597D88C-27E6-46F3-A2C6-D98ABFF3AAA1}">
      <dgm:prSet/>
      <dgm:spPr/>
      <dgm:t>
        <a:bodyPr/>
        <a:lstStyle/>
        <a:p>
          <a:endParaRPr lang="ru-RU"/>
        </a:p>
      </dgm:t>
    </dgm:pt>
    <dgm:pt modelId="{6AE71B51-E801-4A2B-94FA-A0609F16A0D0}" type="sibTrans" cxnId="{A597D88C-27E6-46F3-A2C6-D98ABFF3AAA1}">
      <dgm:prSet/>
      <dgm:spPr/>
      <dgm:t>
        <a:bodyPr/>
        <a:lstStyle/>
        <a:p>
          <a:endParaRPr lang="ru-RU"/>
        </a:p>
      </dgm:t>
    </dgm:pt>
    <dgm:pt modelId="{FEFBB918-E87F-4A9B-95CF-29E3BBB086A0}">
      <dgm:prSet custT="1"/>
      <dgm:spPr/>
      <dgm:t>
        <a:bodyPr/>
        <a:lstStyle/>
        <a:p>
          <a:r>
            <a:rPr lang="ru-RU" sz="1600" dirty="0"/>
            <a:t>Подготовка и проведение аукционов с количеством и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ассортиментом</a:t>
          </a:r>
          <a:r>
            <a:rPr lang="ru-RU" sz="1600" dirty="0"/>
            <a:t> продукции</a:t>
          </a:r>
        </a:p>
      </dgm:t>
    </dgm:pt>
    <dgm:pt modelId="{A8D0F364-02EB-442B-B9B4-A1A63BE9858C}" type="parTrans" cxnId="{1402DFDE-66B2-4E2B-A046-8BAEC3F7C50D}">
      <dgm:prSet/>
      <dgm:spPr/>
      <dgm:t>
        <a:bodyPr/>
        <a:lstStyle/>
        <a:p>
          <a:endParaRPr lang="ru-RU"/>
        </a:p>
      </dgm:t>
    </dgm:pt>
    <dgm:pt modelId="{EE2BAD9C-2CB8-450B-AD21-571C63BFB7BC}" type="sibTrans" cxnId="{1402DFDE-66B2-4E2B-A046-8BAEC3F7C50D}">
      <dgm:prSet/>
      <dgm:spPr/>
      <dgm:t>
        <a:bodyPr/>
        <a:lstStyle/>
        <a:p>
          <a:endParaRPr lang="ru-RU"/>
        </a:p>
      </dgm:t>
    </dgm:pt>
    <dgm:pt modelId="{8BD9E27F-DBCB-4E03-86D1-C51ACC00F79A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Наличие продуктов питания в пунктах выдачи (аптеках)</a:t>
          </a:r>
        </a:p>
      </dgm:t>
    </dgm:pt>
    <dgm:pt modelId="{5C645E3A-53D2-49B8-B486-5C4D07B60DF3}" type="parTrans" cxnId="{9755E52D-4EC2-44F7-81BC-BE285B3D937F}">
      <dgm:prSet/>
      <dgm:spPr/>
      <dgm:t>
        <a:bodyPr/>
        <a:lstStyle/>
        <a:p>
          <a:endParaRPr lang="ru-RU"/>
        </a:p>
      </dgm:t>
    </dgm:pt>
    <dgm:pt modelId="{F2E82F99-D09C-4B28-97DB-D9E8F58F72F0}" type="sibTrans" cxnId="{9755E52D-4EC2-44F7-81BC-BE285B3D937F}">
      <dgm:prSet/>
      <dgm:spPr/>
      <dgm:t>
        <a:bodyPr/>
        <a:lstStyle/>
        <a:p>
          <a:endParaRPr lang="ru-RU"/>
        </a:p>
      </dgm:t>
    </dgm:pt>
    <dgm:pt modelId="{41F85974-7233-4472-9E06-F0538B94981B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Оказание услуг по выдаче питания, доставка на дом</a:t>
          </a:r>
        </a:p>
      </dgm:t>
    </dgm:pt>
    <dgm:pt modelId="{43DBDD9A-2BBC-4788-B1EB-8BC6AAB83386}" type="parTrans" cxnId="{240C1E39-BF17-4DB1-9E0E-7C28832581D7}">
      <dgm:prSet/>
      <dgm:spPr/>
      <dgm:t>
        <a:bodyPr/>
        <a:lstStyle/>
        <a:p>
          <a:endParaRPr lang="ru-RU"/>
        </a:p>
      </dgm:t>
    </dgm:pt>
    <dgm:pt modelId="{F4AFE319-D054-40F5-9DC1-ECC87B69DAF4}" type="sibTrans" cxnId="{240C1E39-BF17-4DB1-9E0E-7C28832581D7}">
      <dgm:prSet/>
      <dgm:spPr/>
      <dgm:t>
        <a:bodyPr/>
        <a:lstStyle/>
        <a:p>
          <a:endParaRPr lang="ru-RU"/>
        </a:p>
      </dgm:t>
    </dgm:pt>
    <dgm:pt modelId="{5DF26AE4-2DAC-4182-8EDA-49E50D18446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отчетов с указанием количества и ассортимента выданных препаратов</a:t>
          </a:r>
        </a:p>
      </dgm:t>
    </dgm:pt>
    <dgm:pt modelId="{408F54D2-1146-4F45-A3FC-66EDBEB13754}" type="parTrans" cxnId="{A8E11F3C-0F44-433D-B2AC-56966BFA64C6}">
      <dgm:prSet/>
      <dgm:spPr/>
      <dgm:t>
        <a:bodyPr/>
        <a:lstStyle/>
        <a:p>
          <a:endParaRPr lang="ru-RU"/>
        </a:p>
      </dgm:t>
    </dgm:pt>
    <dgm:pt modelId="{D93D6FC6-9201-46C5-BBEE-C3C6C627F938}" type="sibTrans" cxnId="{A8E11F3C-0F44-433D-B2AC-56966BFA64C6}">
      <dgm:prSet/>
      <dgm:spPr/>
      <dgm:t>
        <a:bodyPr/>
        <a:lstStyle/>
        <a:p>
          <a:endParaRPr lang="ru-RU"/>
        </a:p>
      </dgm:t>
    </dgm:pt>
    <dgm:pt modelId="{9C92E892-1107-4FC6-873C-AEDDDCD3D473}" type="pres">
      <dgm:prSet presAssocID="{84729E87-BFD9-483D-B7E5-7C290D157CD2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DC0FD8-C90C-4CBD-869F-578654A04B37}" type="pres">
      <dgm:prSet presAssocID="{C3925DDF-D535-42F9-B2E5-2F89AF7BA58F}" presName="compNode" presStyleCnt="0"/>
      <dgm:spPr/>
    </dgm:pt>
    <dgm:pt modelId="{8105CE6D-C616-4A9A-83DE-AD6B5C56D45D}" type="pres">
      <dgm:prSet presAssocID="{C3925DDF-D535-42F9-B2E5-2F89AF7BA58F}" presName="childRect" presStyleLbl="bgAcc1" presStyleIdx="0" presStyleCnt="3" custScaleX="107861" custScaleY="1125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10B1DC-9367-4410-883A-5585B846D741}" type="pres">
      <dgm:prSet presAssocID="{C3925DDF-D535-42F9-B2E5-2F89AF7BA58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A9C35-D8FA-429A-8A1F-8EE488043838}" type="pres">
      <dgm:prSet presAssocID="{C3925DDF-D535-42F9-B2E5-2F89AF7BA58F}" presName="parentRect" presStyleLbl="alignNode1" presStyleIdx="0" presStyleCnt="3" custLinFactNeighborX="1608" custLinFactNeighborY="26184"/>
      <dgm:spPr/>
      <dgm:t>
        <a:bodyPr/>
        <a:lstStyle/>
        <a:p>
          <a:endParaRPr lang="ru-RU"/>
        </a:p>
      </dgm:t>
    </dgm:pt>
    <dgm:pt modelId="{78CE9590-EA76-41BC-9E90-4B6788825108}" type="pres">
      <dgm:prSet presAssocID="{C3925DDF-D535-42F9-B2E5-2F89AF7BA58F}" presName="adorn" presStyleLbl="fgAccFollowNode1" presStyleIdx="0" presStyleCnt="3"/>
      <dgm:spPr/>
    </dgm:pt>
    <dgm:pt modelId="{CE5EC4FB-28E2-4473-97E5-D232F482D247}" type="pres">
      <dgm:prSet presAssocID="{93B249A2-B3BB-41E0-8F7B-A4D5131BB94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13101BD-2104-41A5-B75B-3D37E90E8D03}" type="pres">
      <dgm:prSet presAssocID="{90D60601-C703-4422-8FB1-243E994E3715}" presName="compNode" presStyleCnt="0"/>
      <dgm:spPr/>
    </dgm:pt>
    <dgm:pt modelId="{6DDBEE4B-BE23-464F-A055-496C60B47FAF}" type="pres">
      <dgm:prSet presAssocID="{90D60601-C703-4422-8FB1-243E994E3715}" presName="childRect" presStyleLbl="bgAcc1" presStyleIdx="1" presStyleCnt="3" custScaleX="109710" custScaleY="111416" custLinFactNeighborX="2840" custLinFactNeighborY="-2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CD019-5766-4CD0-9018-6B4531AAB074}" type="pres">
      <dgm:prSet presAssocID="{90D60601-C703-4422-8FB1-243E994E371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C377C-9921-4EE7-92E3-D443E05A74A7}" type="pres">
      <dgm:prSet presAssocID="{90D60601-C703-4422-8FB1-243E994E3715}" presName="parentRect" presStyleLbl="alignNode1" presStyleIdx="1" presStyleCnt="3" custScaleX="107128" custLinFactNeighborX="4255" custLinFactNeighborY="24488"/>
      <dgm:spPr/>
      <dgm:t>
        <a:bodyPr/>
        <a:lstStyle/>
        <a:p>
          <a:endParaRPr lang="ru-RU"/>
        </a:p>
      </dgm:t>
    </dgm:pt>
    <dgm:pt modelId="{79474635-7E2F-496F-B69B-BBB521E67411}" type="pres">
      <dgm:prSet presAssocID="{90D60601-C703-4422-8FB1-243E994E3715}" presName="adorn" presStyleLbl="fgAccFollowNode1" presStyleIdx="1" presStyleCnt="3"/>
      <dgm:spPr/>
    </dgm:pt>
    <dgm:pt modelId="{8FACB046-D111-45CB-881E-51576EF0E839}" type="pres">
      <dgm:prSet presAssocID="{825303A3-42AF-427C-95A8-5B502AA489F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5B09EE0-64E9-45C2-92D9-1D5B2EF4A71D}" type="pres">
      <dgm:prSet presAssocID="{E99BAD8C-B6AB-49DF-A9AB-D1B6F2642499}" presName="compNode" presStyleCnt="0"/>
      <dgm:spPr/>
    </dgm:pt>
    <dgm:pt modelId="{DB0F535A-668F-4373-8655-ECCC3174D38E}" type="pres">
      <dgm:prSet presAssocID="{E99BAD8C-B6AB-49DF-A9AB-D1B6F2642499}" presName="childRect" presStyleLbl="bgAcc1" presStyleIdx="2" presStyleCnt="3" custScaleX="131546" custScaleY="113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6F18E-2D19-4E13-8670-C58ECC7C0376}" type="pres">
      <dgm:prSet presAssocID="{E99BAD8C-B6AB-49DF-A9AB-D1B6F264249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06100-2F49-4113-B5BB-A810A84C208D}" type="pres">
      <dgm:prSet presAssocID="{E99BAD8C-B6AB-49DF-A9AB-D1B6F2642499}" presName="parentRect" presStyleLbl="alignNode1" presStyleIdx="2" presStyleCnt="3" custLinFactNeighborX="-231" custLinFactNeighborY="22339"/>
      <dgm:spPr/>
      <dgm:t>
        <a:bodyPr/>
        <a:lstStyle/>
        <a:p>
          <a:endParaRPr lang="ru-RU"/>
        </a:p>
      </dgm:t>
    </dgm:pt>
    <dgm:pt modelId="{BFD2E713-D8A3-4D6B-9565-F5CF5D04F361}" type="pres">
      <dgm:prSet presAssocID="{E99BAD8C-B6AB-49DF-A9AB-D1B6F2642499}" presName="adorn" presStyleLbl="fgAccFollowNode1" presStyleIdx="2" presStyleCnt="3"/>
      <dgm:spPr/>
    </dgm:pt>
  </dgm:ptLst>
  <dgm:cxnLst>
    <dgm:cxn modelId="{8AFD04E2-7C6A-4774-921B-71320377841C}" type="presOf" srcId="{8BD9E27F-DBCB-4E03-86D1-C51ACC00F79A}" destId="{DB0F535A-668F-4373-8655-ECCC3174D38E}" srcOrd="0" destOrd="0" presId="urn:microsoft.com/office/officeart/2005/8/layout/bList2"/>
    <dgm:cxn modelId="{8AFD3E94-A9AB-4E1C-8588-75CB13735E5A}" type="presOf" srcId="{93B249A2-B3BB-41E0-8F7B-A4D5131BB949}" destId="{CE5EC4FB-28E2-4473-97E5-D232F482D247}" srcOrd="0" destOrd="0" presId="urn:microsoft.com/office/officeart/2005/8/layout/bList2"/>
    <dgm:cxn modelId="{3DC86F72-C869-446B-B683-901F1EA4DDBE}" srcId="{C3925DDF-D535-42F9-B2E5-2F89AF7BA58F}" destId="{11F8FF95-8C94-48D4-844C-F71C2ABCED91}" srcOrd="0" destOrd="0" parTransId="{744D1485-766A-4712-8896-72C711A496BE}" sibTransId="{892B3F86-DCB5-4FC1-B9F4-F33616A7318E}"/>
    <dgm:cxn modelId="{B883C9FF-65AE-4F3A-BF77-39CB1E537ADB}" type="presOf" srcId="{41F85974-7233-4472-9E06-F0538B94981B}" destId="{DB0F535A-668F-4373-8655-ECCC3174D38E}" srcOrd="0" destOrd="1" presId="urn:microsoft.com/office/officeart/2005/8/layout/bList2"/>
    <dgm:cxn modelId="{9755E52D-4EC2-44F7-81BC-BE285B3D937F}" srcId="{E99BAD8C-B6AB-49DF-A9AB-D1B6F2642499}" destId="{8BD9E27F-DBCB-4E03-86D1-C51ACC00F79A}" srcOrd="0" destOrd="0" parTransId="{5C645E3A-53D2-49B8-B486-5C4D07B60DF3}" sibTransId="{F2E82F99-D09C-4B28-97DB-D9E8F58F72F0}"/>
    <dgm:cxn modelId="{3F11AE7E-04EF-4CE9-B40B-4E32440F6832}" type="presOf" srcId="{FEFBB918-E87F-4A9B-95CF-29E3BBB086A0}" destId="{6DDBEE4B-BE23-464F-A055-496C60B47FAF}" srcOrd="0" destOrd="0" presId="urn:microsoft.com/office/officeart/2005/8/layout/bList2"/>
    <dgm:cxn modelId="{79CFC2E9-47C4-4594-9C93-917D01A21420}" type="presOf" srcId="{90D60601-C703-4422-8FB1-243E994E3715}" destId="{87BC377C-9921-4EE7-92E3-D443E05A74A7}" srcOrd="1" destOrd="0" presId="urn:microsoft.com/office/officeart/2005/8/layout/bList2"/>
    <dgm:cxn modelId="{A8E11F3C-0F44-433D-B2AC-56966BFA64C6}" srcId="{E99BAD8C-B6AB-49DF-A9AB-D1B6F2642499}" destId="{5DF26AE4-2DAC-4182-8EDA-49E50D184467}" srcOrd="2" destOrd="0" parTransId="{408F54D2-1146-4F45-A3FC-66EDBEB13754}" sibTransId="{D93D6FC6-9201-46C5-BBEE-C3C6C627F938}"/>
    <dgm:cxn modelId="{3509B316-6161-4B0E-8F16-ADEDB6387893}" srcId="{84729E87-BFD9-483D-B7E5-7C290D157CD2}" destId="{C3925DDF-D535-42F9-B2E5-2F89AF7BA58F}" srcOrd="0" destOrd="0" parTransId="{12A7FED3-CA29-40CB-A7E3-19F0C9C0E08B}" sibTransId="{93B249A2-B3BB-41E0-8F7B-A4D5131BB949}"/>
    <dgm:cxn modelId="{FE03489A-0E76-42C1-8D32-0CC3FA6DE27B}" type="presOf" srcId="{5DF26AE4-2DAC-4182-8EDA-49E50D184467}" destId="{DB0F535A-668F-4373-8655-ECCC3174D38E}" srcOrd="0" destOrd="2" presId="urn:microsoft.com/office/officeart/2005/8/layout/bList2"/>
    <dgm:cxn modelId="{984C5CA6-A194-495B-B8DD-142590B47D1E}" type="presOf" srcId="{C3925DDF-D535-42F9-B2E5-2F89AF7BA58F}" destId="{5410B1DC-9367-4410-883A-5585B846D741}" srcOrd="0" destOrd="0" presId="urn:microsoft.com/office/officeart/2005/8/layout/bList2"/>
    <dgm:cxn modelId="{96FA70FA-D8AD-4ECD-8973-7048E33235A1}" srcId="{84729E87-BFD9-483D-B7E5-7C290D157CD2}" destId="{90D60601-C703-4422-8FB1-243E994E3715}" srcOrd="1" destOrd="0" parTransId="{A556EB7E-4E7E-412E-8E24-A34063BD3D98}" sibTransId="{825303A3-42AF-427C-95A8-5B502AA489FD}"/>
    <dgm:cxn modelId="{1402DFDE-66B2-4E2B-A046-8BAEC3F7C50D}" srcId="{90D60601-C703-4422-8FB1-243E994E3715}" destId="{FEFBB918-E87F-4A9B-95CF-29E3BBB086A0}" srcOrd="0" destOrd="0" parTransId="{A8D0F364-02EB-442B-B9B4-A1A63BE9858C}" sibTransId="{EE2BAD9C-2CB8-450B-AD21-571C63BFB7BC}"/>
    <dgm:cxn modelId="{F0389162-8B8B-4AC8-BA49-546F7E986BA0}" type="presOf" srcId="{E99BAD8C-B6AB-49DF-A9AB-D1B6F2642499}" destId="{66506100-2F49-4113-B5BB-A810A84C208D}" srcOrd="1" destOrd="0" presId="urn:microsoft.com/office/officeart/2005/8/layout/bList2"/>
    <dgm:cxn modelId="{74E36742-0C6B-40A7-B4F6-39945D22198F}" type="presOf" srcId="{84729E87-BFD9-483D-B7E5-7C290D157CD2}" destId="{9C92E892-1107-4FC6-873C-AEDDDCD3D473}" srcOrd="0" destOrd="0" presId="urn:microsoft.com/office/officeart/2005/8/layout/bList2"/>
    <dgm:cxn modelId="{2D9F3E2E-85F7-4DAA-93EB-4EFEAB7A61D6}" type="presOf" srcId="{E99BAD8C-B6AB-49DF-A9AB-D1B6F2642499}" destId="{3AF6F18E-2D19-4E13-8670-C58ECC7C0376}" srcOrd="0" destOrd="0" presId="urn:microsoft.com/office/officeart/2005/8/layout/bList2"/>
    <dgm:cxn modelId="{8FC0D0CC-0B21-4689-A894-6CAC8C701B7F}" type="presOf" srcId="{11F8FF95-8C94-48D4-844C-F71C2ABCED91}" destId="{8105CE6D-C616-4A9A-83DE-AD6B5C56D45D}" srcOrd="0" destOrd="0" presId="urn:microsoft.com/office/officeart/2005/8/layout/bList2"/>
    <dgm:cxn modelId="{E01476FD-CD7C-45EB-8710-80BA50A2424E}" type="presOf" srcId="{C3925DDF-D535-42F9-B2E5-2F89AF7BA58F}" destId="{5B3A9C35-D8FA-429A-8A1F-8EE488043838}" srcOrd="1" destOrd="0" presId="urn:microsoft.com/office/officeart/2005/8/layout/bList2"/>
    <dgm:cxn modelId="{7DBAC952-63C9-4335-B5A3-7884B54CBA2C}" srcId="{84729E87-BFD9-483D-B7E5-7C290D157CD2}" destId="{E99BAD8C-B6AB-49DF-A9AB-D1B6F2642499}" srcOrd="2" destOrd="0" parTransId="{07ED339C-5C76-4BAE-84AB-0AD3FE35823C}" sibTransId="{94BD19FB-003C-4D9A-A3E4-58EC43E45297}"/>
    <dgm:cxn modelId="{C462C74E-6301-4705-A5DD-5EF968927679}" type="presOf" srcId="{90D60601-C703-4422-8FB1-243E994E3715}" destId="{88BCD019-5766-4CD0-9018-6B4531AAB074}" srcOrd="0" destOrd="0" presId="urn:microsoft.com/office/officeart/2005/8/layout/bList2"/>
    <dgm:cxn modelId="{9FE0F28C-6072-427E-A492-D2D473468A64}" type="presOf" srcId="{825303A3-42AF-427C-95A8-5B502AA489FD}" destId="{8FACB046-D111-45CB-881E-51576EF0E839}" srcOrd="0" destOrd="0" presId="urn:microsoft.com/office/officeart/2005/8/layout/bList2"/>
    <dgm:cxn modelId="{240C1E39-BF17-4DB1-9E0E-7C28832581D7}" srcId="{E99BAD8C-B6AB-49DF-A9AB-D1B6F2642499}" destId="{41F85974-7233-4472-9E06-F0538B94981B}" srcOrd="1" destOrd="0" parTransId="{43DBDD9A-2BBC-4788-B1EB-8BC6AAB83386}" sibTransId="{F4AFE319-D054-40F5-9DC1-ECC87B69DAF4}"/>
    <dgm:cxn modelId="{A597D88C-27E6-46F3-A2C6-D98ABFF3AAA1}" srcId="{C3925DDF-D535-42F9-B2E5-2F89AF7BA58F}" destId="{8BA5DB7A-EA29-4DD9-A635-671BD781666E}" srcOrd="1" destOrd="0" parTransId="{B0B5FEEE-5C4B-4ED7-88D3-80AC5388C844}" sibTransId="{6AE71B51-E801-4A2B-94FA-A0609F16A0D0}"/>
    <dgm:cxn modelId="{AA8090F7-331C-4715-B04C-41DE5FC8EC89}" type="presOf" srcId="{8BA5DB7A-EA29-4DD9-A635-671BD781666E}" destId="{8105CE6D-C616-4A9A-83DE-AD6B5C56D45D}" srcOrd="0" destOrd="1" presId="urn:microsoft.com/office/officeart/2005/8/layout/bList2"/>
    <dgm:cxn modelId="{40D09FE4-C3AE-421B-92FE-D7876E3E9B8D}" type="presParOf" srcId="{9C92E892-1107-4FC6-873C-AEDDDCD3D473}" destId="{72DC0FD8-C90C-4CBD-869F-578654A04B37}" srcOrd="0" destOrd="0" presId="urn:microsoft.com/office/officeart/2005/8/layout/bList2"/>
    <dgm:cxn modelId="{7C95BA7D-C4DC-4FB0-B46F-7988BC9CB3F7}" type="presParOf" srcId="{72DC0FD8-C90C-4CBD-869F-578654A04B37}" destId="{8105CE6D-C616-4A9A-83DE-AD6B5C56D45D}" srcOrd="0" destOrd="0" presId="urn:microsoft.com/office/officeart/2005/8/layout/bList2"/>
    <dgm:cxn modelId="{7D8ED6E2-26F3-4C59-9DE7-33DE9F6A9E2F}" type="presParOf" srcId="{72DC0FD8-C90C-4CBD-869F-578654A04B37}" destId="{5410B1DC-9367-4410-883A-5585B846D741}" srcOrd="1" destOrd="0" presId="urn:microsoft.com/office/officeart/2005/8/layout/bList2"/>
    <dgm:cxn modelId="{7E525E5D-B295-4219-8BBB-D7BCBC171F49}" type="presParOf" srcId="{72DC0FD8-C90C-4CBD-869F-578654A04B37}" destId="{5B3A9C35-D8FA-429A-8A1F-8EE488043838}" srcOrd="2" destOrd="0" presId="urn:microsoft.com/office/officeart/2005/8/layout/bList2"/>
    <dgm:cxn modelId="{FE8172A4-BED1-467B-8964-2471DDC40989}" type="presParOf" srcId="{72DC0FD8-C90C-4CBD-869F-578654A04B37}" destId="{78CE9590-EA76-41BC-9E90-4B6788825108}" srcOrd="3" destOrd="0" presId="urn:microsoft.com/office/officeart/2005/8/layout/bList2"/>
    <dgm:cxn modelId="{622A02DA-F985-4937-B337-0D82AA1A8066}" type="presParOf" srcId="{9C92E892-1107-4FC6-873C-AEDDDCD3D473}" destId="{CE5EC4FB-28E2-4473-97E5-D232F482D247}" srcOrd="1" destOrd="0" presId="urn:microsoft.com/office/officeart/2005/8/layout/bList2"/>
    <dgm:cxn modelId="{7CF4DF68-314E-4A7E-AE51-88EE6C406E7F}" type="presParOf" srcId="{9C92E892-1107-4FC6-873C-AEDDDCD3D473}" destId="{813101BD-2104-41A5-B75B-3D37E90E8D03}" srcOrd="2" destOrd="0" presId="urn:microsoft.com/office/officeart/2005/8/layout/bList2"/>
    <dgm:cxn modelId="{ABB06692-E6BF-42D6-B08B-998B414DA6CC}" type="presParOf" srcId="{813101BD-2104-41A5-B75B-3D37E90E8D03}" destId="{6DDBEE4B-BE23-464F-A055-496C60B47FAF}" srcOrd="0" destOrd="0" presId="urn:microsoft.com/office/officeart/2005/8/layout/bList2"/>
    <dgm:cxn modelId="{A3ABD04D-853A-4E1C-ABEC-021B3291D703}" type="presParOf" srcId="{813101BD-2104-41A5-B75B-3D37E90E8D03}" destId="{88BCD019-5766-4CD0-9018-6B4531AAB074}" srcOrd="1" destOrd="0" presId="urn:microsoft.com/office/officeart/2005/8/layout/bList2"/>
    <dgm:cxn modelId="{32AAABE8-6B42-40F2-9FE8-4E928A66221F}" type="presParOf" srcId="{813101BD-2104-41A5-B75B-3D37E90E8D03}" destId="{87BC377C-9921-4EE7-92E3-D443E05A74A7}" srcOrd="2" destOrd="0" presId="urn:microsoft.com/office/officeart/2005/8/layout/bList2"/>
    <dgm:cxn modelId="{7EEDA141-7567-4959-BCA9-A9C33CC9A4DC}" type="presParOf" srcId="{813101BD-2104-41A5-B75B-3D37E90E8D03}" destId="{79474635-7E2F-496F-B69B-BBB521E67411}" srcOrd="3" destOrd="0" presId="urn:microsoft.com/office/officeart/2005/8/layout/bList2"/>
    <dgm:cxn modelId="{BDFD9316-D1A4-461B-89E7-3BD5C933C841}" type="presParOf" srcId="{9C92E892-1107-4FC6-873C-AEDDDCD3D473}" destId="{8FACB046-D111-45CB-881E-51576EF0E839}" srcOrd="3" destOrd="0" presId="urn:microsoft.com/office/officeart/2005/8/layout/bList2"/>
    <dgm:cxn modelId="{E9F5C33E-4885-46A9-97E8-6CEA0A404D40}" type="presParOf" srcId="{9C92E892-1107-4FC6-873C-AEDDDCD3D473}" destId="{25B09EE0-64E9-45C2-92D9-1D5B2EF4A71D}" srcOrd="4" destOrd="0" presId="urn:microsoft.com/office/officeart/2005/8/layout/bList2"/>
    <dgm:cxn modelId="{C61B41DD-26B8-46BE-BC60-FA4E88AD5ED3}" type="presParOf" srcId="{25B09EE0-64E9-45C2-92D9-1D5B2EF4A71D}" destId="{DB0F535A-668F-4373-8655-ECCC3174D38E}" srcOrd="0" destOrd="0" presId="urn:microsoft.com/office/officeart/2005/8/layout/bList2"/>
    <dgm:cxn modelId="{06FA2E9B-2CA6-43BD-90F3-503F10C3FD41}" type="presParOf" srcId="{25B09EE0-64E9-45C2-92D9-1D5B2EF4A71D}" destId="{3AF6F18E-2D19-4E13-8670-C58ECC7C0376}" srcOrd="1" destOrd="0" presId="urn:microsoft.com/office/officeart/2005/8/layout/bList2"/>
    <dgm:cxn modelId="{C0360D02-3BC6-4CCC-952D-5F594F7AB874}" type="presParOf" srcId="{25B09EE0-64E9-45C2-92D9-1D5B2EF4A71D}" destId="{66506100-2F49-4113-B5BB-A810A84C208D}" srcOrd="2" destOrd="0" presId="urn:microsoft.com/office/officeart/2005/8/layout/bList2"/>
    <dgm:cxn modelId="{397B80E8-EA73-4B15-9AF4-76D8BD2FC1C8}" type="presParOf" srcId="{25B09EE0-64E9-45C2-92D9-1D5B2EF4A71D}" destId="{BFD2E713-D8A3-4D6B-9565-F5CF5D04F361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5CE6D-C616-4A9A-83DE-AD6B5C56D45D}">
      <dsp:nvSpPr>
        <dsp:cNvPr id="0" name=""/>
        <dsp:cNvSpPr/>
      </dsp:nvSpPr>
      <dsp:spPr>
        <a:xfrm>
          <a:off x="8911" y="134921"/>
          <a:ext cx="2442136" cy="190301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питания из перечня (на очередной календарный год)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Выдача рецепта </a:t>
          </a:r>
          <a:b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148-1/У-04 </a:t>
          </a:r>
          <a:b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(по итогам аукциона)</a:t>
          </a:r>
        </a:p>
      </dsp:txBody>
      <dsp:txXfrm>
        <a:off x="53501" y="179511"/>
        <a:ext cx="2352956" cy="1858424"/>
      </dsp:txXfrm>
    </dsp:sp>
    <dsp:sp modelId="{5B3A9C35-D8FA-429A-8A1F-8EE488043838}">
      <dsp:nvSpPr>
        <dsp:cNvPr id="0" name=""/>
        <dsp:cNvSpPr/>
      </dsp:nvSpPr>
      <dsp:spPr>
        <a:xfrm>
          <a:off x="134311" y="2121794"/>
          <a:ext cx="2264151" cy="72676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Детские поликлиники, МГЦ</a:t>
          </a:r>
        </a:p>
      </dsp:txBody>
      <dsp:txXfrm>
        <a:off x="134311" y="2121794"/>
        <a:ext cx="1594472" cy="726760"/>
      </dsp:txXfrm>
    </dsp:sp>
    <dsp:sp modelId="{78CE9590-EA76-41BC-9E90-4B6788825108}">
      <dsp:nvSpPr>
        <dsp:cNvPr id="0" name=""/>
        <dsp:cNvSpPr/>
      </dsp:nvSpPr>
      <dsp:spPr>
        <a:xfrm>
          <a:off x="1756426" y="2046938"/>
          <a:ext cx="792453" cy="792453"/>
        </a:xfrm>
        <a:prstGeom prst="ellipse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BEE4B-BE23-464F-A055-496C60B47FAF}">
      <dsp:nvSpPr>
        <dsp:cNvPr id="0" name=""/>
        <dsp:cNvSpPr/>
      </dsp:nvSpPr>
      <dsp:spPr>
        <a:xfrm>
          <a:off x="2809506" y="103210"/>
          <a:ext cx="2484000" cy="188308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/>
            <a:t>Подготовка и проведение аукционов с количеством и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ассортиментом</a:t>
          </a:r>
          <a:r>
            <a:rPr lang="ru-RU" sz="1600" kern="1200" dirty="0"/>
            <a:t> продукции</a:t>
          </a:r>
        </a:p>
      </dsp:txBody>
      <dsp:txXfrm>
        <a:off x="2853629" y="147333"/>
        <a:ext cx="2395754" cy="1838964"/>
      </dsp:txXfrm>
    </dsp:sp>
    <dsp:sp modelId="{87BC377C-9921-4EE7-92E3-D443E05A74A7}">
      <dsp:nvSpPr>
        <dsp:cNvPr id="0" name=""/>
        <dsp:cNvSpPr/>
      </dsp:nvSpPr>
      <dsp:spPr>
        <a:xfrm>
          <a:off x="2870774" y="2104486"/>
          <a:ext cx="2425540" cy="72676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Комитет по здравоохранению</a:t>
          </a:r>
        </a:p>
      </dsp:txBody>
      <dsp:txXfrm>
        <a:off x="2870774" y="2104486"/>
        <a:ext cx="1708127" cy="726760"/>
      </dsp:txXfrm>
    </dsp:sp>
    <dsp:sp modelId="{79474635-7E2F-496F-B69B-BBB521E67411}">
      <dsp:nvSpPr>
        <dsp:cNvPr id="0" name=""/>
        <dsp:cNvSpPr/>
      </dsp:nvSpPr>
      <dsp:spPr>
        <a:xfrm>
          <a:off x="4513651" y="2041956"/>
          <a:ext cx="792453" cy="792453"/>
        </a:xfrm>
        <a:prstGeom prst="ellipse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0F535A-668F-4373-8655-ECCC3174D38E}">
      <dsp:nvSpPr>
        <dsp:cNvPr id="0" name=""/>
        <dsp:cNvSpPr/>
      </dsp:nvSpPr>
      <dsp:spPr>
        <a:xfrm>
          <a:off x="5502429" y="131642"/>
          <a:ext cx="2978400" cy="191613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Наличие продуктов питания в пунктах выдачи (аптеках)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Оказание услуг по выдаче питания, доставка на дом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отчетов с указанием количества и ассортимента выданных препаратов</a:t>
          </a:r>
        </a:p>
      </dsp:txBody>
      <dsp:txXfrm>
        <a:off x="5547326" y="176539"/>
        <a:ext cx="2888606" cy="1871233"/>
      </dsp:txXfrm>
    </dsp:sp>
    <dsp:sp modelId="{66506100-2F49-4113-B5BB-A810A84C208D}">
      <dsp:nvSpPr>
        <dsp:cNvPr id="0" name=""/>
        <dsp:cNvSpPr/>
      </dsp:nvSpPr>
      <dsp:spPr>
        <a:xfrm>
          <a:off x="5854324" y="2097129"/>
          <a:ext cx="2264151" cy="72676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Поставщик услуги</a:t>
          </a:r>
        </a:p>
      </dsp:txBody>
      <dsp:txXfrm>
        <a:off x="5854324" y="2097129"/>
        <a:ext cx="1594472" cy="726760"/>
      </dsp:txXfrm>
    </dsp:sp>
    <dsp:sp modelId="{BFD2E713-D8A3-4D6B-9565-F5CF5D04F361}">
      <dsp:nvSpPr>
        <dsp:cNvPr id="0" name=""/>
        <dsp:cNvSpPr/>
      </dsp:nvSpPr>
      <dsp:spPr>
        <a:xfrm>
          <a:off x="7518076" y="2050217"/>
          <a:ext cx="792453" cy="792453"/>
        </a:xfrm>
        <a:prstGeom prst="ellipse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DBBE4-BFCB-427F-A162-6E227ABD293A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4C5EC-3573-4688-A332-7377CCFB7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7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Дети, страдающие </a:t>
            </a:r>
            <a:r>
              <a:rPr lang="ru-RU" dirty="0" err="1"/>
              <a:t>орфанными</a:t>
            </a:r>
            <a:r>
              <a:rPr lang="ru-RU" dirty="0"/>
              <a:t> заболеваниями, детей-инвалиды обеспечены специализированными продуктами лечебного питания в 2023 году в полном объеме</a:t>
            </a:r>
            <a:r>
              <a:rPr lang="ru-RU" baseline="0" dirty="0"/>
              <a:t>  в соответствии с имеющимися медицинскими показаниями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B38F0-7E2B-4267-8DC2-620F23A5E0C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Здесь про редких детей, которых всего</a:t>
            </a:r>
            <a:r>
              <a:rPr lang="ru-RU" baseline="0" dirty="0"/>
              <a:t> 10 в РФ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B38F0-7E2B-4267-8DC2-620F23A5E0C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Здесь про редких детей, которых всего</a:t>
            </a:r>
            <a:r>
              <a:rPr lang="ru-RU" baseline="0" dirty="0"/>
              <a:t> 10 в РФ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B38F0-7E2B-4267-8DC2-620F23A5E0C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97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A8EC12-B1B0-4BDC-9F16-3CA41643C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D208F92-B4CD-4567-AFEE-AD3FB0F8E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692841-3BC4-4F9C-BEE9-12AB8D3C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4F5D-4C9A-487B-904D-3734C070A49F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145A6E-729D-4CD5-B55E-0B2FB040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1F19FC-D431-4051-98D2-3959C59E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E5669B-D2C1-4E5B-8032-10A76A31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B375D0-C784-4CAB-8DAC-38381AC25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F217DF-2A39-450E-9C8E-29EC3F8C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C4F3-6218-47B4-AD3B-7F23EC4E3DF3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7B1AEE-41DF-40B1-818C-61310171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B0A471-2965-4128-9162-959C5486B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4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A660BA-7391-4229-84C5-92F90E99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E15490A-371E-4D53-9042-BC2C4362C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CE8227-F454-458C-9EB1-920CD02CF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1BBF-D5EF-4807-94DD-DF02182E3B72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6C2EFF1-A2AF-4FBA-9022-42B973D39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4C19E2-35B3-4722-B8D0-014B7C8B4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9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FDF203-B5EB-434F-99E4-4E37F907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741F4E-C24B-4D77-A0A5-1EAC6BCE2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B87AF55-C6C7-426D-BD7E-2F773B6BC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51E8BE2-F54E-4176-A0ED-9F355A099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B5721-2A02-4EFF-9C12-CC03095EB9CA}" type="datetime1">
              <a:rPr lang="ru-RU" smtClean="0"/>
              <a:t>26.06.2025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961016F-73D1-49AC-AB09-8A7AC9394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5233B2-E771-408C-A59C-DA9B02DC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547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CDB23E-315F-4D4D-B399-87F95DA9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7AF29CD-B183-4021-AB32-BDADB0420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4C56BFA-065A-43BD-9E8E-414318D72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56307CD-6C3A-4268-894E-469547891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DA55B09-6C6E-495D-96D2-DF8503A5F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D429041-8758-48DE-915B-9F46D519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629BF-CC4D-4507-8462-6C460E221978}" type="datetime1">
              <a:rPr lang="ru-RU" smtClean="0"/>
              <a:t>26.06.2025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B039F2A-8AF2-4DAB-B75E-6678F337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FEBFD1A-6A76-410F-8012-0037430CA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5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26C586-11AD-4232-862B-D97EC589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DAE7370-DD74-43DC-8CF4-4984F702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80B6-1C18-4856-AD11-DB184A4A55AD}" type="datetime1">
              <a:rPr lang="ru-RU" smtClean="0"/>
              <a:t>26.06.2025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084B178-4CA7-432A-B220-57176307A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908E5D9-98B1-4622-A76A-E58130D6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75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AA24CF9-44C4-4C07-ACBE-C7BD4948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1372A-4F40-4A1B-A9B5-60A79C5AA5B8}" type="datetime1">
              <a:rPr lang="ru-RU" smtClean="0"/>
              <a:t>26.06.2025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EBAD8F-7C32-4218-92C7-8EB6CB60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63FBE5-52B8-4D20-A44D-06DDB4FE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3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F73F76-3F55-49F0-A9C3-1A29B37E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68EF32-7FC6-4106-ADB4-9022AD868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A275E1-53E5-4289-850C-7FC37B01D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36B030-D9DC-4457-93C2-5C4FF7FE2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5673-18C6-42FF-AB90-96DEC2E31DB9}" type="datetime1">
              <a:rPr lang="ru-RU" smtClean="0"/>
              <a:t>26.06.2025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CE2CA2-C541-48E0-8E55-B0CCE0CD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92BD01-8226-489A-8BAD-11F10B7A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66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790E68-A9D2-4B99-8D0D-9FE81BEC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2D15C65-0049-4B47-8E01-562139B4B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D4CD41B-E0F3-4590-A676-24765E5D2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131014B-EC36-4CFB-8E9A-31CC07B9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1F0B-36FA-41CB-BCC1-1F47A4249737}" type="datetime1">
              <a:rPr lang="ru-RU" smtClean="0"/>
              <a:t>26.06.2025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18E83B3-05F0-4069-9E69-62F84660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FFBA86-F4DB-45F2-9990-45631A13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9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5CA48F-D282-43C2-B253-16B0DFA5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7472E98-FB9A-4ABF-A698-BDD8F90C2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D78F8B8-43B0-4B3D-9802-1197BBC2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F255-2706-4BF9-B712-3EF6A470F4F7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79A1617-9A45-4CA3-8327-BCC08C91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3353C7-C59F-45F6-80F3-647CCF5B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2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4EDAE58-ED05-4921-BF28-9C83AA490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2F44970-F358-4B8F-84FC-8005DFB23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E64535-6766-4BA8-976D-23746F462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6CD1-F71D-4273-87A9-67C233C2AC33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21DA07-87C2-4EEA-B0B0-C860DC27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4C1001-C710-4176-88FA-6645D4C3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D55E2D-A611-41E5-A48A-92F36468E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2429657-02CF-448D-B916-F1DA2F19B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D12C59-197A-46F1-9D21-4C00CF833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2241F-C8A4-41BE-B6EA-BDCEE9BBE99F}" type="datetime1">
              <a:rPr lang="ru-RU" smtClean="0"/>
              <a:t>26.06.2025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BE8E93-2C7B-415D-B056-14BE4722E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5B9E09-2426-4F5F-BC7E-2D295BD57B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8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5" Type="http://schemas.openxmlformats.org/officeDocument/2006/relationships/oleObject" Target="../embeddings/oleObject1.bin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1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.png"/><Relationship Id="rId18" Type="http://schemas.openxmlformats.org/officeDocument/2006/relationships/image" Target="../media/image23.wmf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11" Type="http://schemas.openxmlformats.org/officeDocument/2006/relationships/image" Target="../media/image25.png"/><Relationship Id="rId5" Type="http://schemas.openxmlformats.org/officeDocument/2006/relationships/image" Target="../media/image6.png"/><Relationship Id="rId10" Type="http://schemas.openxmlformats.org/officeDocument/2006/relationships/image" Target="../media/image24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6213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Sorokina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54" y="3742552"/>
            <a:ext cx="4055705" cy="313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341" y="2931981"/>
            <a:ext cx="52637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детей специализированными продуктами </a:t>
            </a: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лечебного </a:t>
            </a: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питания в Санкт-Петербурге </a:t>
            </a: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3980" y="4639581"/>
            <a:ext cx="49421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2D4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ПАНЮТИНА ЯНА ВИКТОРОВНА</a:t>
            </a:r>
            <a:endParaRPr lang="en-US" sz="2000" b="1" dirty="0">
              <a:solidFill>
                <a:srgbClr val="2D4C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 по организации</a:t>
            </a:r>
          </a:p>
          <a:p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медицинской помощи матерям и детям</a:t>
            </a:r>
            <a:endParaRPr lang="ru-RU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OSorokina\Desktop\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698"/>
            <a:ext cx="3594538" cy="27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7341" y="4686303"/>
            <a:ext cx="45719" cy="2218419"/>
          </a:xfrm>
          <a:prstGeom prst="rect">
            <a:avLst/>
          </a:prstGeom>
          <a:solidFill>
            <a:srgbClr val="2D4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OSorokina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349" y="20624"/>
            <a:ext cx="7111652" cy="629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907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6015244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1579" y="516522"/>
            <a:ext cx="9056144" cy="43704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2D4CFD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НОРМАТИВНОЕ РЕГУЛИРОВАНИЕ</a:t>
            </a:r>
            <a:endParaRPr lang="ru-RU" sz="2800" b="1" dirty="0">
              <a:solidFill>
                <a:srgbClr val="2D4CFD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057" name="Picture 9" descr="C:\Users\OSorokina\Desktop\авпап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39">
            <a:extLst>
              <a:ext uri="{FF2B5EF4-FFF2-40B4-BE49-F238E27FC236}">
                <a16:creationId xmlns:a16="http://schemas.microsoft.com/office/drawing/2014/main" xmlns="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31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873734" y="1600199"/>
            <a:ext cx="10058400" cy="453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3000" dirty="0" smtClean="0">
                <a:solidFill>
                  <a:srgbClr val="0070C0"/>
                </a:solidFill>
              </a:rPr>
              <a:t>Обеспечение детей-инвалидов специализированными продуктами лечебного питания </a:t>
            </a:r>
            <a:r>
              <a:rPr lang="ru-RU" sz="3000" b="1" dirty="0" smtClean="0">
                <a:solidFill>
                  <a:srgbClr val="0070C0"/>
                </a:solidFill>
              </a:rPr>
              <a:t>в соответствии со стандартами медицинской помощи</a:t>
            </a:r>
            <a:r>
              <a:rPr lang="ru-RU" sz="3000" dirty="0" smtClean="0">
                <a:solidFill>
                  <a:srgbClr val="0070C0"/>
                </a:solidFill>
              </a:rPr>
              <a:t> предусмотрено в составе набора социальных услуг: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3000" dirty="0" smtClean="0">
                <a:solidFill>
                  <a:srgbClr val="0070C0"/>
                </a:solidFill>
              </a:rPr>
              <a:t>  </a:t>
            </a:r>
            <a:r>
              <a:rPr lang="ru-RU" sz="3000" u="sng" dirty="0" smtClean="0">
                <a:solidFill>
                  <a:srgbClr val="0070C0"/>
                </a:solidFill>
              </a:rPr>
              <a:t>статья 6.2 Федерального закона от 17.07.1999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3000" u="sng" dirty="0" smtClean="0">
                <a:solidFill>
                  <a:srgbClr val="0070C0"/>
                </a:solidFill>
              </a:rPr>
              <a:t>  № 178-ФЗ «О государственной социальной помощи». </a:t>
            </a:r>
          </a:p>
          <a:p>
            <a:pPr algn="just"/>
            <a:r>
              <a:rPr lang="ru-RU" sz="3000" dirty="0" smtClean="0">
                <a:solidFill>
                  <a:srgbClr val="0070C0"/>
                </a:solidFill>
              </a:rPr>
              <a:t>Перечень специализированных продуктов утверждается Правительством Российской Федерации ежегодно.</a:t>
            </a:r>
            <a:endParaRPr lang="ru-RU" sz="3000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67FCA03-A0F5-4EBE-BADB-6D4A1F933D52}"/>
              </a:ext>
            </a:extLst>
          </p:cNvPr>
          <p:cNvSpPr/>
          <p:nvPr/>
        </p:nvSpPr>
        <p:spPr>
          <a:xfrm>
            <a:off x="10004192" y="257300"/>
            <a:ext cx="1487970" cy="922792"/>
          </a:xfrm>
          <a:prstGeom prst="rect">
            <a:avLst/>
          </a:prstGeom>
          <a:solidFill>
            <a:srgbClr val="2D4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9" descr="C:\Users\OSorokina\Desktop\3к2.png">
            <a:extLst>
              <a:ext uri="{FF2B5EF4-FFF2-40B4-BE49-F238E27FC236}">
                <a16:creationId xmlns:a16="http://schemas.microsoft.com/office/drawing/2014/main" xmlns="" id="{1578EAE1-97C8-464C-A71B-8B90087A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789" y="369476"/>
            <a:ext cx="1278775" cy="80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64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6015244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1579" y="516522"/>
            <a:ext cx="9056144" cy="5909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2D4CFD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УСЛОВИЯ ОБЕСПЕЧЕНИЯ ДЕТЕЙ-ИНВАЛИДОВ СПЕЦИАЛИЗИРОВАННЫМИ ПРОДУКТАМИ ЛЕЧЕБНОГО ПИТАНИЯ</a:t>
            </a:r>
            <a:endParaRPr lang="ru-RU" sz="2000" b="1" dirty="0">
              <a:solidFill>
                <a:srgbClr val="2D4CFD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057" name="Picture 9" descr="C:\Users\OSorokina\Desktop\авпа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39">
            <a:extLst>
              <a:ext uri="{FF2B5EF4-FFF2-40B4-BE49-F238E27FC236}">
                <a16:creationId xmlns:a16="http://schemas.microsoft.com/office/drawing/2014/main" xmlns="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31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1033169" y="1127309"/>
            <a:ext cx="10058400" cy="541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itchFamily="2" charset="2"/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algn="just"/>
            <a:r>
              <a:rPr lang="ru-RU" sz="2800" dirty="0" smtClean="0">
                <a:solidFill>
                  <a:srgbClr val="0070C0"/>
                </a:solidFill>
              </a:rPr>
              <a:t>установление категории </a:t>
            </a:r>
            <a:r>
              <a:rPr lang="ru-RU" sz="2800" b="1" dirty="0" smtClean="0">
                <a:solidFill>
                  <a:srgbClr val="0070C0"/>
                </a:solidFill>
              </a:rPr>
              <a:t>«ребенок-инвалид»</a:t>
            </a:r>
          </a:p>
          <a:p>
            <a:pPr algn="just"/>
            <a:r>
              <a:rPr lang="ru-RU" sz="2800" dirty="0" smtClean="0">
                <a:solidFill>
                  <a:srgbClr val="0070C0"/>
                </a:solidFill>
              </a:rPr>
              <a:t>ребенок является получателем </a:t>
            </a:r>
            <a:r>
              <a:rPr lang="ru-RU" sz="2800" b="1" dirty="0" smtClean="0">
                <a:solidFill>
                  <a:srgbClr val="0070C0"/>
                </a:solidFill>
              </a:rPr>
              <a:t>набора социальных услуг </a:t>
            </a:r>
            <a:r>
              <a:rPr lang="ru-RU" sz="2800" dirty="0" smtClean="0">
                <a:solidFill>
                  <a:srgbClr val="0070C0"/>
                </a:solidFill>
              </a:rPr>
              <a:t>(далее- НСУ) в части, предусматривающей обеспечение специализированным питанием, то есть от НСУ в части лекарств и питания родитель не отказывался в пользу денежной выплаты</a:t>
            </a:r>
          </a:p>
          <a:p>
            <a:pPr algn="just"/>
            <a:r>
              <a:rPr lang="ru-RU" sz="2800" dirty="0" smtClean="0">
                <a:solidFill>
                  <a:srgbClr val="0070C0"/>
                </a:solidFill>
              </a:rPr>
              <a:t>продукт включен в </a:t>
            </a:r>
            <a:r>
              <a:rPr lang="ru-RU" sz="2800" b="1" dirty="0" smtClean="0">
                <a:solidFill>
                  <a:srgbClr val="0070C0"/>
                </a:solidFill>
              </a:rPr>
              <a:t>Перечень (утверждается Правительством РФ)</a:t>
            </a:r>
          </a:p>
          <a:p>
            <a:pPr algn="just"/>
            <a:r>
              <a:rPr lang="ru-RU" sz="2800" b="1" dirty="0" smtClean="0">
                <a:solidFill>
                  <a:srgbClr val="0070C0"/>
                </a:solidFill>
              </a:rPr>
              <a:t>Правила формирования Перечня – при лечении детей инвалидов, больных </a:t>
            </a:r>
            <a:r>
              <a:rPr lang="ru-RU" sz="2800" b="1" dirty="0" err="1" smtClean="0">
                <a:solidFill>
                  <a:srgbClr val="0070C0"/>
                </a:solidFill>
              </a:rPr>
              <a:t>орфанными</a:t>
            </a:r>
            <a:r>
              <a:rPr lang="ru-RU" sz="2800" b="1" dirty="0" smtClean="0">
                <a:solidFill>
                  <a:srgbClr val="0070C0"/>
                </a:solidFill>
              </a:rPr>
              <a:t> заболеваниями (</a:t>
            </a:r>
            <a:r>
              <a:rPr lang="ru-RU" sz="2800" b="1" dirty="0" err="1" smtClean="0">
                <a:solidFill>
                  <a:srgbClr val="0070C0"/>
                </a:solidFill>
              </a:rPr>
              <a:t>фенилкетонурия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галактоземия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тирозинемия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гомоцистинурия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глютарикацидурия</a:t>
            </a:r>
            <a:r>
              <a:rPr lang="ru-RU" sz="2800" b="1" dirty="0" smtClean="0">
                <a:solidFill>
                  <a:srgbClr val="0070C0"/>
                </a:solidFill>
              </a:rPr>
              <a:t>, болезнь «кленового сиропа», изовалериановая, </a:t>
            </a:r>
            <a:r>
              <a:rPr lang="ru-RU" sz="2800" b="1" dirty="0" err="1" smtClean="0">
                <a:solidFill>
                  <a:srgbClr val="0070C0"/>
                </a:solidFill>
              </a:rPr>
              <a:t>метилмалоновая</a:t>
            </a:r>
            <a:r>
              <a:rPr lang="ru-RU" sz="2800" b="1" dirty="0" smtClean="0">
                <a:solidFill>
                  <a:srgbClr val="0070C0"/>
                </a:solidFill>
              </a:rPr>
              <a:t> и </a:t>
            </a:r>
            <a:r>
              <a:rPr lang="ru-RU" sz="2800" b="1" dirty="0" err="1" smtClean="0">
                <a:solidFill>
                  <a:srgbClr val="0070C0"/>
                </a:solidFill>
              </a:rPr>
              <a:t>пропионовая</a:t>
            </a:r>
            <a:r>
              <a:rPr lang="ru-RU" sz="2800" b="1" dirty="0" smtClean="0">
                <a:solidFill>
                  <a:srgbClr val="0070C0"/>
                </a:solidFill>
              </a:rPr>
              <a:t>  </a:t>
            </a:r>
            <a:r>
              <a:rPr lang="ru-RU" sz="2800" b="1" dirty="0" err="1" smtClean="0">
                <a:solidFill>
                  <a:srgbClr val="0070C0"/>
                </a:solidFill>
              </a:rPr>
              <a:t>ацидемии</a:t>
            </a:r>
            <a:r>
              <a:rPr lang="ru-RU" sz="2800" b="1" dirty="0" smtClean="0">
                <a:solidFill>
                  <a:srgbClr val="0070C0"/>
                </a:solidFill>
              </a:rPr>
              <a:t>, нарушение обмена жирных кислот, </a:t>
            </a:r>
            <a:r>
              <a:rPr lang="ru-RU" sz="2800" b="1" dirty="0" err="1" smtClean="0">
                <a:solidFill>
                  <a:srgbClr val="0070C0"/>
                </a:solidFill>
              </a:rPr>
              <a:t>целиакия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муковисцидоз</a:t>
            </a:r>
            <a:r>
              <a:rPr lang="ru-RU" sz="2800" b="1" dirty="0" smtClean="0">
                <a:solidFill>
                  <a:srgbClr val="0070C0"/>
                </a:solidFill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</a:rPr>
              <a:t>гистидинемия</a:t>
            </a:r>
            <a:r>
              <a:rPr lang="ru-RU" sz="2800" b="1" dirty="0" smtClean="0">
                <a:solidFill>
                  <a:srgbClr val="0070C0"/>
                </a:solidFill>
              </a:rPr>
              <a:t>).</a:t>
            </a:r>
          </a:p>
          <a:p>
            <a:pPr algn="just"/>
            <a:r>
              <a:rPr lang="ru-RU" sz="2800" dirty="0" smtClean="0">
                <a:solidFill>
                  <a:srgbClr val="0070C0"/>
                </a:solidFill>
              </a:rPr>
              <a:t>специализированное лечебное питание предусмотрено </a:t>
            </a:r>
            <a:r>
              <a:rPr lang="ru-RU" sz="2800" b="1" dirty="0" smtClean="0">
                <a:solidFill>
                  <a:srgbClr val="0070C0"/>
                </a:solidFill>
              </a:rPr>
              <a:t>стандартом медицинской помощи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32665B47-918D-421D-9392-11409927B827}"/>
              </a:ext>
            </a:extLst>
          </p:cNvPr>
          <p:cNvGrpSpPr/>
          <p:nvPr/>
        </p:nvGrpSpPr>
        <p:grpSpPr>
          <a:xfrm>
            <a:off x="10837723" y="294481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Picture 24" descr="C:\Users\OSorokina\Desktop\Иконки чб\79.png">
              <a:extLst>
                <a:ext uri="{FF2B5EF4-FFF2-40B4-BE49-F238E27FC236}">
                  <a16:creationId xmlns:a16="http://schemas.microsoft.com/office/drawing/2014/main" xmlns="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</p:spTree>
    <p:extLst>
      <p:ext uri="{BB962C8B-B14F-4D97-AF65-F5344CB8AC3E}">
        <p14:creationId xmlns:p14="http://schemas.microsoft.com/office/powerpoint/2010/main" val="381564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5992666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OSorokina\Desktop\авпа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3518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FF17C371-879D-41FF-9F47-10E6CBDFA5BC}"/>
              </a:ext>
            </a:extLst>
          </p:cNvPr>
          <p:cNvSpPr/>
          <p:nvPr/>
        </p:nvSpPr>
        <p:spPr>
          <a:xfrm>
            <a:off x="2547509" y="5430656"/>
            <a:ext cx="1050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81579" y="469224"/>
            <a:ext cx="9056144" cy="5909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2D4CFD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ПОЛНОМОЧИЯ КОМИТЕТА ПО ОБЕСПЕЧЕНИЮ ГРАЖДАН СПЕЦИАЛИЗИРОВАННЫМИ ПРОДУКТАМИ ЛЕЧЕБНОГО ПИТАНИЯ</a:t>
            </a:r>
            <a:endParaRPr lang="ru-RU" sz="2000" b="1" dirty="0">
              <a:solidFill>
                <a:srgbClr val="2D4CFD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Picture 8" descr="C:\Users\OSorokina\Desktop\19.png">
            <a:extLst>
              <a:ext uri="{FF2B5EF4-FFF2-40B4-BE49-F238E27FC236}">
                <a16:creationId xmlns:a16="http://schemas.microsoft.com/office/drawing/2014/main" xmlns="" id="{4C96D575-761E-4829-B720-DBAE4D5D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6" y="3685462"/>
            <a:ext cx="750275" cy="8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C:\Users\OSorokina\Desktop\Иконки пнг\4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392" y="2093747"/>
            <a:ext cx="750275" cy="6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OSorokina\Desktop\Иконки чб\71.png">
            <a:extLst>
              <a:ext uri="{FF2B5EF4-FFF2-40B4-BE49-F238E27FC236}">
                <a16:creationId xmlns:a16="http://schemas.microsoft.com/office/drawing/2014/main" xmlns="" id="{2C49E723-263C-4DCA-8699-05619557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05" y="1945869"/>
            <a:ext cx="643939" cy="9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OSorokina\Desktop\Иконки чб\63.png">
            <a:extLst>
              <a:ext uri="{FF2B5EF4-FFF2-40B4-BE49-F238E27FC236}">
                <a16:creationId xmlns:a16="http://schemas.microsoft.com/office/drawing/2014/main" xmlns="" id="{F8E50833-78B6-4FCA-B967-6C9A8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01" y="3511034"/>
            <a:ext cx="651241" cy="9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OSorokina\Desktop\Иконки чб\69.png">
            <a:extLst>
              <a:ext uri="{FF2B5EF4-FFF2-40B4-BE49-F238E27FC236}">
                <a16:creationId xmlns:a16="http://schemas.microsoft.com/office/drawing/2014/main" xmlns="" id="{3724B99C-EAAC-446E-9978-D241B7C8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95" y="2540873"/>
            <a:ext cx="704229" cy="97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OSorokina\Desktop\23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16" y="2844311"/>
            <a:ext cx="702374" cy="7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val 39">
            <a:extLst>
              <a:ext uri="{FF2B5EF4-FFF2-40B4-BE49-F238E27FC236}">
                <a16:creationId xmlns:a16="http://schemas.microsoft.com/office/drawing/2014/main" xmlns="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72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Объект 2"/>
          <p:cNvSpPr>
            <a:spLocks noGrp="1"/>
          </p:cNvSpPr>
          <p:nvPr>
            <p:ph idx="1"/>
          </p:nvPr>
        </p:nvSpPr>
        <p:spPr>
          <a:xfrm>
            <a:off x="875076" y="1406185"/>
            <a:ext cx="10058400" cy="4505088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</a:rPr>
              <a:t>Согласно по 10 ч. 1  ст.16 Федерального закона № 323-ФЗ и п.3.7 постановления Правительства Санкт-Петербурга «О комитете по здравоохранению» от 27.12.2013 № 1070 К ПОЛНОМОЧИЯМ Комитета относится организация обеспечения граждан специализированными продуктами лечебного питания для лечения заболеваний, включенных в перечень </a:t>
            </a:r>
            <a:r>
              <a:rPr lang="ru-RU" b="1" dirty="0" err="1" smtClean="0">
                <a:solidFill>
                  <a:srgbClr val="0070C0"/>
                </a:solidFill>
              </a:rPr>
              <a:t>жизнеугрожающих</a:t>
            </a:r>
            <a:r>
              <a:rPr lang="ru-RU" b="1" dirty="0" smtClean="0">
                <a:solidFill>
                  <a:srgbClr val="0070C0"/>
                </a:solidFill>
              </a:rPr>
              <a:t> и хронических прогрессирующих редких (</a:t>
            </a:r>
            <a:r>
              <a:rPr lang="ru-RU" b="1" dirty="0" err="1" smtClean="0">
                <a:solidFill>
                  <a:srgbClr val="0070C0"/>
                </a:solidFill>
              </a:rPr>
              <a:t>орфанных</a:t>
            </a:r>
            <a:r>
              <a:rPr lang="ru-RU" b="1" dirty="0" smtClean="0">
                <a:solidFill>
                  <a:srgbClr val="0070C0"/>
                </a:solidFill>
              </a:rPr>
              <a:t>) заболеваний,</a:t>
            </a:r>
            <a:r>
              <a:rPr lang="ru-RU" dirty="0" smtClean="0">
                <a:solidFill>
                  <a:srgbClr val="0070C0"/>
                </a:solidFill>
              </a:rPr>
              <a:t> приводящих к инвалидности (перечень утвержден </a:t>
            </a:r>
            <a:r>
              <a:rPr lang="ru-RU" b="1" dirty="0" smtClean="0">
                <a:solidFill>
                  <a:srgbClr val="0070C0"/>
                </a:solidFill>
              </a:rPr>
              <a:t>постановление Правительства РФ от 26.04.2012 № 403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32665B47-918D-421D-9392-11409927B827}"/>
              </a:ext>
            </a:extLst>
          </p:cNvPr>
          <p:cNvGrpSpPr/>
          <p:nvPr/>
        </p:nvGrpSpPr>
        <p:grpSpPr>
          <a:xfrm>
            <a:off x="10997849" y="333729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Picture 24" descr="C:\Users\OSorokina\Desktop\Иконки чб\79.png">
              <a:extLst>
                <a:ext uri="{FF2B5EF4-FFF2-40B4-BE49-F238E27FC236}">
                  <a16:creationId xmlns:a16="http://schemas.microsoft.com/office/drawing/2014/main" xmlns="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</p:spTree>
    <p:extLst>
      <p:ext uri="{BB962C8B-B14F-4D97-AF65-F5344CB8AC3E}">
        <p14:creationId xmlns:p14="http://schemas.microsoft.com/office/powerpoint/2010/main" val="68486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5992666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OSorokina\Desktop\авпа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3518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FF17C371-879D-41FF-9F47-10E6CBDFA5BC}"/>
              </a:ext>
            </a:extLst>
          </p:cNvPr>
          <p:cNvSpPr/>
          <p:nvPr/>
        </p:nvSpPr>
        <p:spPr>
          <a:xfrm>
            <a:off x="2547509" y="5430656"/>
            <a:ext cx="1050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81579" y="469224"/>
            <a:ext cx="9056144" cy="5909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2D4CFD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ДОПОЛНИТЕЛЬНЫЕ МЕРЫ ПО ОБЕСПЕЧЕНИЮ ГРАЖДАН СПЕЦИАЛИЗИРОВАННЫМИ ПРОДУКТАМИ ЛЕЧЕБНОГО ПИТАНИЯ</a:t>
            </a:r>
            <a:endParaRPr lang="ru-RU" sz="2000" b="1" dirty="0">
              <a:solidFill>
                <a:srgbClr val="2D4CFD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Picture 8" descr="C:\Users\OSorokina\Desktop\19.png">
            <a:extLst>
              <a:ext uri="{FF2B5EF4-FFF2-40B4-BE49-F238E27FC236}">
                <a16:creationId xmlns:a16="http://schemas.microsoft.com/office/drawing/2014/main" xmlns="" id="{4C96D575-761E-4829-B720-DBAE4D5D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6" y="3685462"/>
            <a:ext cx="750275" cy="8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C:\Users\OSorokina\Desktop\Иконки пнг\4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392" y="2093747"/>
            <a:ext cx="750275" cy="6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OSorokina\Desktop\Иконки чб\71.png">
            <a:extLst>
              <a:ext uri="{FF2B5EF4-FFF2-40B4-BE49-F238E27FC236}">
                <a16:creationId xmlns:a16="http://schemas.microsoft.com/office/drawing/2014/main" xmlns="" id="{2C49E723-263C-4DCA-8699-05619557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05" y="1945869"/>
            <a:ext cx="643939" cy="9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OSorokina\Desktop\Иконки чб\63.png">
            <a:extLst>
              <a:ext uri="{FF2B5EF4-FFF2-40B4-BE49-F238E27FC236}">
                <a16:creationId xmlns:a16="http://schemas.microsoft.com/office/drawing/2014/main" xmlns="" id="{F8E50833-78B6-4FCA-B967-6C9A8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01" y="3511034"/>
            <a:ext cx="651241" cy="9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OSorokina\Desktop\Иконки чб\69.png">
            <a:extLst>
              <a:ext uri="{FF2B5EF4-FFF2-40B4-BE49-F238E27FC236}">
                <a16:creationId xmlns:a16="http://schemas.microsoft.com/office/drawing/2014/main" xmlns="" id="{3724B99C-EAAC-446E-9978-D241B7C8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95" y="2540873"/>
            <a:ext cx="704229" cy="97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OSorokina\Desktop\23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16" y="2844311"/>
            <a:ext cx="702374" cy="7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val 39">
            <a:extLst>
              <a:ext uri="{FF2B5EF4-FFF2-40B4-BE49-F238E27FC236}">
                <a16:creationId xmlns:a16="http://schemas.microsoft.com/office/drawing/2014/main" xmlns="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72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Объект 2"/>
          <p:cNvSpPr>
            <a:spLocks noGrp="1"/>
          </p:cNvSpPr>
          <p:nvPr>
            <p:ph idx="1"/>
          </p:nvPr>
        </p:nvSpPr>
        <p:spPr>
          <a:xfrm>
            <a:off x="875076" y="1406185"/>
            <a:ext cx="10058400" cy="4505088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Пунктом 8, ст. 79 Закона Санкт-Петербурга № 728-132 от 22.11.2011 «Социальный кодекс Санкт-Петербурга» установлена дополнительная мера социальной поддержки за счет средств бюджета города: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Синдром короткой кишки</a:t>
            </a:r>
          </a:p>
          <a:p>
            <a:pPr algn="just"/>
            <a:r>
              <a:rPr lang="ru-RU" b="1" dirty="0" err="1" smtClean="0">
                <a:solidFill>
                  <a:srgbClr val="0070C0"/>
                </a:solidFill>
              </a:rPr>
              <a:t>Муковисцидоз</a:t>
            </a:r>
            <a:r>
              <a:rPr lang="ru-RU" b="1" dirty="0" smtClean="0">
                <a:solidFill>
                  <a:srgbClr val="0070C0"/>
                </a:solidFill>
              </a:rPr>
              <a:t> до 18 лет, не имеющие инвалидность и (или) нуждающиеся в ДКП в виде </a:t>
            </a:r>
            <a:r>
              <a:rPr lang="ru-RU" b="1" dirty="0" err="1" smtClean="0">
                <a:solidFill>
                  <a:srgbClr val="0070C0"/>
                </a:solidFill>
              </a:rPr>
              <a:t>безлактозных</a:t>
            </a:r>
            <a:r>
              <a:rPr lang="ru-RU" b="1" dirty="0" smtClean="0">
                <a:solidFill>
                  <a:srgbClr val="0070C0"/>
                </a:solidFill>
              </a:rPr>
              <a:t> смесей.</a:t>
            </a:r>
            <a:endParaRPr lang="ru-RU" b="1" dirty="0">
              <a:solidFill>
                <a:srgbClr val="0070C0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32665B47-918D-421D-9392-11409927B827}"/>
              </a:ext>
            </a:extLst>
          </p:cNvPr>
          <p:cNvGrpSpPr/>
          <p:nvPr/>
        </p:nvGrpSpPr>
        <p:grpSpPr>
          <a:xfrm>
            <a:off x="10823586" y="332592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24" descr="C:\Users\OSorokina\Desktop\Иконки чб\79.png">
              <a:extLst>
                <a:ext uri="{FF2B5EF4-FFF2-40B4-BE49-F238E27FC236}">
                  <a16:creationId xmlns:a16="http://schemas.microsoft.com/office/drawing/2014/main" xmlns="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</p:spTree>
    <p:extLst>
      <p:ext uri="{BB962C8B-B14F-4D97-AF65-F5344CB8AC3E}">
        <p14:creationId xmlns:p14="http://schemas.microsoft.com/office/powerpoint/2010/main" val="231920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030968"/>
            <a:ext cx="8229600" cy="8389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325689" y="284793"/>
            <a:ext cx="5847315" cy="351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ru-RU" sz="2400" b="1" dirty="0">
                <a:solidFill>
                  <a:srgbClr val="3052E4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Обеспечение специализированным лечебным питанием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59671145"/>
              </p:ext>
            </p:extLst>
          </p:nvPr>
        </p:nvGraphicFramePr>
        <p:xfrm>
          <a:off x="1798313" y="811214"/>
          <a:ext cx="8489742" cy="297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053" y="2780428"/>
            <a:ext cx="1051628" cy="987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306" y="2770066"/>
            <a:ext cx="1062665" cy="99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15" y="2770067"/>
            <a:ext cx="1040999" cy="986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99949" y="3767819"/>
            <a:ext cx="848673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Российской Федерации ежегодно утверждает перечень специализированных продуктов лечебного питания (Распоряжение о перечне на 2023 год №3731-р от 05.12.2022)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Санкт-Петербурге организована современная система обеспечения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мера социальной поддержки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предусмотренная в пункте 8 статьи 79, предоставляется гражданам, имеющим место жительства в Санкт-Петербурге, нуждающимся по  жизненным показаниям в клиническом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энтеральном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питании или парентеральном питании в домашних условиях (далее ДКП), состоящим на диспансерном учете в медицинских организациях, подведомственных  ИОГВ Санкт-Петербурга, страдающим следующими заболеваниями: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Синдромом короткой кишки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Муковисцидозом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18 лет, не имеющим инвалидности и (или) нуждающимся в ДКП  в виде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базлактозных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смесей</a:t>
            </a:r>
          </a:p>
        </p:txBody>
      </p:sp>
      <p:pic>
        <p:nvPicPr>
          <p:cNvPr id="11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6015244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3"/>
          <p:cNvSpPr txBox="1">
            <a:spLocks/>
          </p:cNvSpPr>
          <p:nvPr/>
        </p:nvSpPr>
        <p:spPr>
          <a:xfrm>
            <a:off x="8610853" y="6441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15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9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0"/>
    </mc:Choice>
    <mc:Fallback xmlns="">
      <p:transition spd="slow" advTm="458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3" y="342400"/>
            <a:ext cx="8860086" cy="642725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Обеспечение детей, страдающих </a:t>
            </a:r>
            <a:r>
              <a:rPr lang="ru-RU" sz="2400" b="1" dirty="0" err="1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орфанными</a:t>
            </a:r>
            <a:r>
              <a:rPr lang="ru-RU" sz="2400" b="1" dirty="0">
                <a:solidFill>
                  <a:srgbClr val="3052E4"/>
                </a:solidFill>
                <a:latin typeface="+mn-lt"/>
                <a:cs typeface="Times New Roman" pitchFamily="18" charset="0"/>
              </a:rPr>
              <a:t> заболеваниями, детей-инвалидов специализированными продуктами лечебного питания в </a:t>
            </a:r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itchFamily="18" charset="0"/>
              </a:rPr>
              <a:t>2024 </a:t>
            </a:r>
            <a:r>
              <a:rPr lang="ru-RU" sz="2400" b="1" dirty="0">
                <a:solidFill>
                  <a:srgbClr val="3052E4"/>
                </a:solidFill>
                <a:latin typeface="+mn-lt"/>
                <a:cs typeface="Times New Roman" pitchFamily="18" charset="0"/>
              </a:rPr>
              <a:t>году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505528" y="1331634"/>
            <a:ext cx="8950035" cy="132080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Фенилкетонурия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ребенка-инвалида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118,50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руб.,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детей, не являющихся инвалидами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13,822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 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Скругленный прямоугольник 30">
            <a:extLst>
              <a:ext uri="{FF2B5EF4-FFF2-40B4-BE49-F238E27FC236}">
                <a16:creationId xmlns="" xmlns:a16="http://schemas.microsoft.com/office/drawing/2014/main" id="{65A15CD0-82A9-864F-AD8E-5EC91C69C775}"/>
              </a:ext>
            </a:extLst>
          </p:cNvPr>
          <p:cNvSpPr/>
          <p:nvPr/>
        </p:nvSpPr>
        <p:spPr>
          <a:xfrm>
            <a:off x="1427017" y="5316846"/>
            <a:ext cx="8950035" cy="129614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дети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 и Б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Крона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ребенок-инвалид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81,45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 руб.</a:t>
            </a:r>
          </a:p>
          <a:p>
            <a:pPr algn="just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30">
            <a:extLst>
              <a:ext uri="{FF2B5EF4-FFF2-40B4-BE49-F238E27FC236}">
                <a16:creationId xmlns="" xmlns:a16="http://schemas.microsoft.com/office/drawing/2014/main" id="{65A15CD0-82A9-864F-AD8E-5EC91C69C775}"/>
              </a:ext>
            </a:extLst>
          </p:cNvPr>
          <p:cNvSpPr/>
          <p:nvPr/>
        </p:nvSpPr>
        <p:spPr>
          <a:xfrm>
            <a:off x="1422400" y="2906655"/>
            <a:ext cx="8950035" cy="2255520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Метилмалоновая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пропионовая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ацидемии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детей-инвалидов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7,55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Тирозинемия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ребенок-инвалид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1,215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 руб.</a:t>
            </a:r>
          </a:p>
          <a:p>
            <a:pPr algn="just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Глютарикацидурия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ребенок-инвалид -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1,390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  руб. </a:t>
            </a:r>
          </a:p>
        </p:txBody>
      </p:sp>
      <p:pic>
        <p:nvPicPr>
          <p:cNvPr id="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6015244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Номер слайда 3"/>
          <p:cNvSpPr txBox="1">
            <a:spLocks/>
          </p:cNvSpPr>
          <p:nvPr/>
        </p:nvSpPr>
        <p:spPr>
          <a:xfrm>
            <a:off x="8610853" y="6441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13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341776"/>
      </p:ext>
    </p:extLst>
  </p:cSld>
  <p:clrMapOvr>
    <a:masterClrMapping/>
  </p:clrMapOvr>
  <p:transition advTm="210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5992666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3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OSorokina\Desktop\авпа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3518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FF17C371-879D-41FF-9F47-10E6CBDFA5BC}"/>
              </a:ext>
            </a:extLst>
          </p:cNvPr>
          <p:cNvSpPr/>
          <p:nvPr/>
        </p:nvSpPr>
        <p:spPr>
          <a:xfrm>
            <a:off x="2547509" y="5430656"/>
            <a:ext cx="1050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81579" y="469224"/>
            <a:ext cx="9056144" cy="59093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2D4CFD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ДОПОЛНИТЕЛЬНЫЕ МЕРЫ ПО ОБЕСПЕЧЕНИЮ ГРАЖДАН СПЕЦИАЛИЗИРОВАННЫМИ ПРОДУКТАМИ ЛЕЧЕБНОГО ПИТАНИЯ</a:t>
            </a:r>
            <a:endParaRPr lang="ru-RU" sz="2000" b="1" dirty="0">
              <a:solidFill>
                <a:srgbClr val="2D4CFD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Picture 8" descr="C:\Users\OSorokina\Desktop\19.png">
            <a:extLst>
              <a:ext uri="{FF2B5EF4-FFF2-40B4-BE49-F238E27FC236}">
                <a16:creationId xmlns:a16="http://schemas.microsoft.com/office/drawing/2014/main" xmlns="" id="{4C96D575-761E-4829-B720-DBAE4D5D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6" y="3685462"/>
            <a:ext cx="750275" cy="8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C:\Users\OSorokina\Desktop\Иконки пнг\4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392" y="2093747"/>
            <a:ext cx="750275" cy="6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OSorokina\Desktop\Иконки чб\71.png">
            <a:extLst>
              <a:ext uri="{FF2B5EF4-FFF2-40B4-BE49-F238E27FC236}">
                <a16:creationId xmlns:a16="http://schemas.microsoft.com/office/drawing/2014/main" xmlns="" id="{2C49E723-263C-4DCA-8699-05619557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05" y="1945869"/>
            <a:ext cx="643939" cy="9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OSorokina\Desktop\Иконки чб\63.png">
            <a:extLst>
              <a:ext uri="{FF2B5EF4-FFF2-40B4-BE49-F238E27FC236}">
                <a16:creationId xmlns:a16="http://schemas.microsoft.com/office/drawing/2014/main" xmlns="" id="{F8E50833-78B6-4FCA-B967-6C9A8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01" y="3511034"/>
            <a:ext cx="651241" cy="9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OSorokina\Desktop\Иконки чб\69.png">
            <a:extLst>
              <a:ext uri="{FF2B5EF4-FFF2-40B4-BE49-F238E27FC236}">
                <a16:creationId xmlns:a16="http://schemas.microsoft.com/office/drawing/2014/main" xmlns="" id="{3724B99C-EAAC-446E-9978-D241B7C8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95" y="2540873"/>
            <a:ext cx="704229" cy="97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OSorokina\Desktop\23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16" y="2844311"/>
            <a:ext cx="702374" cy="7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val 39">
            <a:extLst>
              <a:ext uri="{FF2B5EF4-FFF2-40B4-BE49-F238E27FC236}">
                <a16:creationId xmlns:a16="http://schemas.microsoft.com/office/drawing/2014/main" xmlns="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72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Объект 2"/>
          <p:cNvSpPr>
            <a:spLocks noGrp="1"/>
          </p:cNvSpPr>
          <p:nvPr>
            <p:ph idx="1"/>
          </p:nvPr>
        </p:nvSpPr>
        <p:spPr>
          <a:xfrm>
            <a:off x="875076" y="1406185"/>
            <a:ext cx="10058400" cy="4505088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Закон </a:t>
            </a:r>
            <a:r>
              <a:rPr lang="ru-RU" b="1" dirty="0">
                <a:solidFill>
                  <a:srgbClr val="0070C0"/>
                </a:solidFill>
              </a:rPr>
              <a:t>Санкт-Петербурга от 03.11.2023 № 616-125 «О внесении изменений в Закон Санкт-Петербурга «Социальный кодекс Санкт-Петербурга» </a:t>
            </a:r>
            <a:r>
              <a:rPr lang="ru-RU" b="1" dirty="0" smtClean="0">
                <a:solidFill>
                  <a:srgbClr val="0070C0"/>
                </a:solidFill>
              </a:rPr>
              <a:t>внесены </a:t>
            </a:r>
            <a:r>
              <a:rPr lang="ru-RU" b="1" dirty="0">
                <a:solidFill>
                  <a:srgbClr val="0070C0"/>
                </a:solidFill>
              </a:rPr>
              <a:t>изменения, предусматривающие дополнительную меру социальной поддержки детям-инвалидам, нуждающимся по жизненным показаниям в специализированных продуктах лечебного питания, не входящих в соответствующий стандарт медицинской помощи или не предусмотренных соответствующей клинической </a:t>
            </a:r>
            <a:r>
              <a:rPr lang="ru-RU" b="1" dirty="0" smtClean="0">
                <a:solidFill>
                  <a:srgbClr val="0070C0"/>
                </a:solidFill>
              </a:rPr>
              <a:t>рекомендацией. Вступил в силу 01.01.2024 года</a:t>
            </a:r>
          </a:p>
          <a:p>
            <a:pPr algn="just"/>
            <a:endParaRPr lang="ru-RU" b="1" dirty="0" smtClean="0">
              <a:solidFill>
                <a:srgbClr val="0070C0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32665B47-918D-421D-9392-11409927B827}"/>
              </a:ext>
            </a:extLst>
          </p:cNvPr>
          <p:cNvGrpSpPr/>
          <p:nvPr/>
        </p:nvGrpSpPr>
        <p:grpSpPr>
          <a:xfrm>
            <a:off x="10823586" y="332592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24" descr="C:\Users\OSorokina\Desktop\Иконки чб\79.png">
              <a:extLst>
                <a:ext uri="{FF2B5EF4-FFF2-40B4-BE49-F238E27FC236}">
                  <a16:creationId xmlns:a16="http://schemas.microsoft.com/office/drawing/2014/main" xmlns="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</p:spTree>
    <p:extLst>
      <p:ext uri="{BB962C8B-B14F-4D97-AF65-F5344CB8AC3E}">
        <p14:creationId xmlns:p14="http://schemas.microsoft.com/office/powerpoint/2010/main" val="252862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6" descr="C:\Users\OSorokina\Desktop\43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994"/>
            <a:ext cx="12198213" cy="690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5992666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66556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OSorokina\Desktop\авпап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3518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4" name="Picture 8" descr="C:\Users\OSorokina\Desktop\19.png">
            <a:extLst>
              <a:ext uri="{FF2B5EF4-FFF2-40B4-BE49-F238E27FC236}">
                <a16:creationId xmlns="" xmlns:a16="http://schemas.microsoft.com/office/drawing/2014/main" id="{4C96D575-761E-4829-B720-DBAE4D5D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6" y="3685462"/>
            <a:ext cx="750275" cy="8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C:\Users\OSorokina\Desktop\Иконки пнг\4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392" y="2093747"/>
            <a:ext cx="750275" cy="6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OSorokina\Desktop\Иконки чб\71.png">
            <a:extLst>
              <a:ext uri="{FF2B5EF4-FFF2-40B4-BE49-F238E27FC236}">
                <a16:creationId xmlns="" xmlns:a16="http://schemas.microsoft.com/office/drawing/2014/main" id="{2C49E723-263C-4DCA-8699-05619557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05" y="1945869"/>
            <a:ext cx="643939" cy="9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OSorokina\Desktop\Иконки чб\63.png">
            <a:extLst>
              <a:ext uri="{FF2B5EF4-FFF2-40B4-BE49-F238E27FC236}">
                <a16:creationId xmlns="" xmlns:a16="http://schemas.microsoft.com/office/drawing/2014/main" id="{F8E50833-78B6-4FCA-B967-6C9A8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01" y="3511034"/>
            <a:ext cx="651241" cy="9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OSorokina\Desktop\Иконки чб\69.png">
            <a:extLst>
              <a:ext uri="{FF2B5EF4-FFF2-40B4-BE49-F238E27FC236}">
                <a16:creationId xmlns="" xmlns:a16="http://schemas.microsoft.com/office/drawing/2014/main" id="{3724B99C-EAAC-446E-9978-D241B7C8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95" y="2540873"/>
            <a:ext cx="704229" cy="97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OSorokina\Desktop\23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16" y="2844311"/>
            <a:ext cx="702374" cy="7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9426" y="242497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72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3" y="295437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Объект 2"/>
          <p:cNvSpPr>
            <a:spLocks noGrp="1"/>
          </p:cNvSpPr>
          <p:nvPr>
            <p:ph idx="1"/>
          </p:nvPr>
        </p:nvSpPr>
        <p:spPr>
          <a:xfrm>
            <a:off x="1075895" y="1280186"/>
            <a:ext cx="5096305" cy="44616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Закон </a:t>
            </a:r>
            <a:r>
              <a:rPr lang="ru-RU" sz="2000" b="1" dirty="0">
                <a:solidFill>
                  <a:srgbClr val="0070C0"/>
                </a:solidFill>
              </a:rPr>
              <a:t>Санкт-Петербурга от 03.11.2023 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№ </a:t>
            </a:r>
            <a:r>
              <a:rPr lang="ru-RU" sz="2000" b="1" dirty="0">
                <a:solidFill>
                  <a:srgbClr val="0070C0"/>
                </a:solidFill>
              </a:rPr>
              <a:t>616-125 «О внесении изменений в Закон Санкт-Петербурга «Социальный кодекс Санкт-Петербурга» </a:t>
            </a:r>
            <a:r>
              <a:rPr lang="ru-RU" sz="2000" b="1" dirty="0" smtClean="0">
                <a:solidFill>
                  <a:srgbClr val="0070C0"/>
                </a:solidFill>
              </a:rPr>
              <a:t>внесены </a:t>
            </a:r>
            <a:r>
              <a:rPr lang="ru-RU" sz="2000" b="1" dirty="0">
                <a:solidFill>
                  <a:srgbClr val="0070C0"/>
                </a:solidFill>
              </a:rPr>
              <a:t>изменения, предусматривающие дополнительную меру социальной поддержки детям-инвалидам, нуждающимся по жизненным показаниям в специализированных продуктах лечебного питания, не входящих в соответствующий стандарт медицинской помощи или не предусмотренных соответствующей клинической </a:t>
            </a:r>
            <a:r>
              <a:rPr lang="ru-RU" sz="2000" b="1" dirty="0" smtClean="0">
                <a:solidFill>
                  <a:srgbClr val="0070C0"/>
                </a:solidFill>
              </a:rPr>
              <a:t>рекомендацией. </a:t>
            </a:r>
          </a:p>
          <a:p>
            <a:pPr marL="0" indent="0" algn="just"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Вступил в силу 01.01.2024 года.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32665B47-918D-421D-9392-11409927B827}"/>
              </a:ext>
            </a:extLst>
          </p:cNvPr>
          <p:cNvGrpSpPr/>
          <p:nvPr/>
        </p:nvGrpSpPr>
        <p:grpSpPr>
          <a:xfrm>
            <a:off x="11156799" y="196194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24" descr="C:\Users\OSorokina\Desktop\Иконки чб\79.png">
              <a:extLst>
                <a:ext uri="{FF2B5EF4-FFF2-40B4-BE49-F238E27FC236}">
                  <a16:creationId xmlns="" xmlns:a16="http://schemas.microsoft.com/office/drawing/2014/main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434120"/>
              </p:ext>
            </p:extLst>
          </p:nvPr>
        </p:nvGraphicFramePr>
        <p:xfrm>
          <a:off x="7021807" y="1021278"/>
          <a:ext cx="3952875" cy="497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DF" r:id="rId15" imgW="0" imgH="360" progId="FoxitReader.Document">
                  <p:embed/>
                </p:oleObj>
              </mc:Choice>
              <mc:Fallback>
                <p:oleObj name="PDF" r:id="rId15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21807" y="1021278"/>
                        <a:ext cx="3952875" cy="497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2066338" y="62028"/>
            <a:ext cx="8451273" cy="114300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Дополнительные меры по обеспечению граждан специализированными продуктами лечебного питания</a:t>
            </a:r>
            <a:endParaRPr lang="ru-RU" sz="2400" b="1" dirty="0">
              <a:solidFill>
                <a:srgbClr val="3052E4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1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7"/>
    </mc:Choice>
    <mc:Fallback xmlns="">
      <p:transition spd="slow" advTm="315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6" descr="C:\Users\OSorokina\Desktop\43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" y="244357"/>
            <a:ext cx="11941295" cy="662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375456" y="5992666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0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OSorokina\Desktop\авпап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43518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4" name="Picture 8" descr="C:\Users\OSorokina\Desktop\19.png">
            <a:extLst>
              <a:ext uri="{FF2B5EF4-FFF2-40B4-BE49-F238E27FC236}">
                <a16:creationId xmlns="" xmlns:a16="http://schemas.microsoft.com/office/drawing/2014/main" id="{4C96D575-761E-4829-B720-DBAE4D5D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6" y="3685462"/>
            <a:ext cx="750275" cy="8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C:\Users\OSorokina\Desktop\Иконки пнг\4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392" y="2093747"/>
            <a:ext cx="750275" cy="6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OSorokina\Desktop\Иконки чб\71.png">
            <a:extLst>
              <a:ext uri="{FF2B5EF4-FFF2-40B4-BE49-F238E27FC236}">
                <a16:creationId xmlns="" xmlns:a16="http://schemas.microsoft.com/office/drawing/2014/main" id="{2C49E723-263C-4DCA-8699-05619557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05" y="1945869"/>
            <a:ext cx="643939" cy="9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OSorokina\Desktop\Иконки чб\63.png">
            <a:extLst>
              <a:ext uri="{FF2B5EF4-FFF2-40B4-BE49-F238E27FC236}">
                <a16:creationId xmlns="" xmlns:a16="http://schemas.microsoft.com/office/drawing/2014/main" id="{F8E50833-78B6-4FCA-B967-6C9A8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01" y="3511034"/>
            <a:ext cx="651241" cy="9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OSorokina\Desktop\Иконки чб\69.png">
            <a:extLst>
              <a:ext uri="{FF2B5EF4-FFF2-40B4-BE49-F238E27FC236}">
                <a16:creationId xmlns="" xmlns:a16="http://schemas.microsoft.com/office/drawing/2014/main" id="{3724B99C-EAAC-446E-9978-D241B7C8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95" y="2540873"/>
            <a:ext cx="704229" cy="97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OSorokina\Desktop\23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16" y="2844311"/>
            <a:ext cx="702374" cy="7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1200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72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2" y="305777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Объект 2"/>
          <p:cNvSpPr>
            <a:spLocks noGrp="1"/>
          </p:cNvSpPr>
          <p:nvPr>
            <p:ph idx="1"/>
          </p:nvPr>
        </p:nvSpPr>
        <p:spPr>
          <a:xfrm>
            <a:off x="1033169" y="1632445"/>
            <a:ext cx="3415546" cy="37571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>
                <a:solidFill>
                  <a:srgbClr val="0070C0"/>
                </a:solidFill>
              </a:rPr>
              <a:t>Постановлением Правительства </a:t>
            </a:r>
            <a:r>
              <a:rPr lang="ru-RU" sz="1600" b="1" dirty="0" smtClean="0">
                <a:solidFill>
                  <a:srgbClr val="0070C0"/>
                </a:solidFill>
              </a:rPr>
              <a:t/>
            </a:r>
            <a:br>
              <a:rPr lang="ru-RU" sz="1600" b="1" dirty="0" smtClean="0">
                <a:solidFill>
                  <a:srgbClr val="0070C0"/>
                </a:solidFill>
              </a:rPr>
            </a:br>
            <a:r>
              <a:rPr lang="ru-RU" sz="1600" b="1" dirty="0" smtClean="0">
                <a:solidFill>
                  <a:srgbClr val="0070C0"/>
                </a:solidFill>
              </a:rPr>
              <a:t>Санкт-Петербурга </a:t>
            </a:r>
            <a:r>
              <a:rPr lang="ru-RU" sz="1600" b="1" dirty="0">
                <a:solidFill>
                  <a:srgbClr val="0070C0"/>
                </a:solidFill>
              </a:rPr>
              <a:t>от 22.04.2024 </a:t>
            </a:r>
            <a:r>
              <a:rPr lang="ru-RU" sz="1600" b="1" dirty="0" smtClean="0">
                <a:solidFill>
                  <a:srgbClr val="0070C0"/>
                </a:solidFill>
              </a:rPr>
              <a:t/>
            </a:r>
            <a:br>
              <a:rPr lang="ru-RU" sz="1600" b="1" dirty="0" smtClean="0">
                <a:solidFill>
                  <a:srgbClr val="0070C0"/>
                </a:solidFill>
              </a:rPr>
            </a:br>
            <a:r>
              <a:rPr lang="ru-RU" sz="1600" b="1" dirty="0" smtClean="0">
                <a:solidFill>
                  <a:srgbClr val="0070C0"/>
                </a:solidFill>
              </a:rPr>
              <a:t>№ </a:t>
            </a:r>
            <a:r>
              <a:rPr lang="ru-RU" sz="1600" b="1" dirty="0">
                <a:solidFill>
                  <a:srgbClr val="0070C0"/>
                </a:solidFill>
              </a:rPr>
              <a:t>260 </a:t>
            </a:r>
            <a:r>
              <a:rPr lang="ru-RU" sz="1600" b="1" dirty="0" smtClean="0">
                <a:solidFill>
                  <a:srgbClr val="0070C0"/>
                </a:solidFill>
              </a:rPr>
              <a:t>внесены </a:t>
            </a:r>
            <a:r>
              <a:rPr lang="ru-RU" sz="1600" b="1" dirty="0">
                <a:solidFill>
                  <a:srgbClr val="0070C0"/>
                </a:solidFill>
              </a:rPr>
              <a:t>изменения </a:t>
            </a:r>
            <a:br>
              <a:rPr lang="ru-RU" sz="1600" b="1" dirty="0">
                <a:solidFill>
                  <a:srgbClr val="0070C0"/>
                </a:solidFill>
              </a:rPr>
            </a:br>
            <a:r>
              <a:rPr lang="ru-RU" sz="1600" b="1" dirty="0" smtClean="0">
                <a:solidFill>
                  <a:srgbClr val="0070C0"/>
                </a:solidFill>
              </a:rPr>
              <a:t>в </a:t>
            </a:r>
            <a:r>
              <a:rPr lang="ru-RU" sz="1600" b="1" dirty="0">
                <a:solidFill>
                  <a:srgbClr val="0070C0"/>
                </a:solidFill>
              </a:rPr>
              <a:t>постановление Правительства Санкт-Петербурга </a:t>
            </a:r>
            <a:r>
              <a:rPr lang="ru-RU" sz="1600" b="1" dirty="0" smtClean="0">
                <a:solidFill>
                  <a:srgbClr val="0070C0"/>
                </a:solidFill>
              </a:rPr>
              <a:t>от </a:t>
            </a:r>
            <a:r>
              <a:rPr lang="ru-RU" sz="1600" b="1" dirty="0">
                <a:solidFill>
                  <a:srgbClr val="0070C0"/>
                </a:solidFill>
              </a:rPr>
              <a:t>09.07.2015 </a:t>
            </a:r>
            <a:br>
              <a:rPr lang="ru-RU" sz="1600" b="1" dirty="0">
                <a:solidFill>
                  <a:srgbClr val="0070C0"/>
                </a:solidFill>
              </a:rPr>
            </a:br>
            <a:r>
              <a:rPr lang="ru-RU" sz="1600" b="1" dirty="0" smtClean="0">
                <a:solidFill>
                  <a:srgbClr val="0070C0"/>
                </a:solidFill>
              </a:rPr>
              <a:t>№ </a:t>
            </a:r>
            <a:r>
              <a:rPr lang="ru-RU" sz="1600" b="1" dirty="0">
                <a:solidFill>
                  <a:srgbClr val="0070C0"/>
                </a:solidFill>
              </a:rPr>
              <a:t>563 «О мерах </a:t>
            </a:r>
            <a:r>
              <a:rPr lang="ru-RU" sz="1600" b="1" dirty="0" smtClean="0">
                <a:solidFill>
                  <a:srgbClr val="0070C0"/>
                </a:solidFill>
              </a:rPr>
              <a:t>по </a:t>
            </a:r>
            <a:r>
              <a:rPr lang="ru-RU" sz="1600" b="1" dirty="0">
                <a:solidFill>
                  <a:srgbClr val="0070C0"/>
                </a:solidFill>
              </a:rPr>
              <a:t>реализации главы 17 «Социальная поддержка </a:t>
            </a:r>
            <a:r>
              <a:rPr lang="ru-RU" sz="1600" b="1" dirty="0" smtClean="0">
                <a:solidFill>
                  <a:srgbClr val="0070C0"/>
                </a:solidFill>
              </a:rPr>
              <a:t>отдельных категорий </a:t>
            </a:r>
            <a:r>
              <a:rPr lang="ru-RU" sz="1600" b="1" dirty="0">
                <a:solidFill>
                  <a:srgbClr val="0070C0"/>
                </a:solidFill>
              </a:rPr>
              <a:t>лиц </a:t>
            </a:r>
            <a:r>
              <a:rPr lang="ru-RU" sz="1600" b="1" dirty="0" smtClean="0">
                <a:solidFill>
                  <a:srgbClr val="0070C0"/>
                </a:solidFill>
              </a:rPr>
              <a:t>в </a:t>
            </a:r>
            <a:r>
              <a:rPr lang="ru-RU" sz="1600" b="1" dirty="0">
                <a:solidFill>
                  <a:srgbClr val="0070C0"/>
                </a:solidFill>
              </a:rPr>
              <a:t>части обеспечения лекарственными препаратами, медицинскими изделиями, </a:t>
            </a:r>
            <a:r>
              <a:rPr lang="ru-RU" sz="1600" b="1" dirty="0" smtClean="0">
                <a:solidFill>
                  <a:srgbClr val="0070C0"/>
                </a:solidFill>
              </a:rPr>
              <a:t>а </a:t>
            </a:r>
            <a:r>
              <a:rPr lang="ru-RU" sz="1600" b="1" dirty="0">
                <a:solidFill>
                  <a:srgbClr val="0070C0"/>
                </a:solidFill>
              </a:rPr>
              <a:t>также бесплатного изготовления </a:t>
            </a:r>
            <a:r>
              <a:rPr lang="ru-RU" sz="1600" b="1" dirty="0" smtClean="0">
                <a:solidFill>
                  <a:srgbClr val="0070C0"/>
                </a:solidFill>
              </a:rPr>
              <a:t>и </a:t>
            </a:r>
            <a:r>
              <a:rPr lang="ru-RU" sz="1600" b="1" dirty="0">
                <a:solidFill>
                  <a:srgbClr val="0070C0"/>
                </a:solidFill>
              </a:rPr>
              <a:t>ремонта зубных протезов» Закона </a:t>
            </a:r>
            <a:r>
              <a:rPr lang="ru-RU" sz="1600" b="1" dirty="0" smtClean="0">
                <a:solidFill>
                  <a:srgbClr val="0070C0"/>
                </a:solidFill>
              </a:rPr>
              <a:t>Санкт-Петербурга </a:t>
            </a:r>
            <a:r>
              <a:rPr lang="ru-RU" sz="1600" b="1" dirty="0">
                <a:solidFill>
                  <a:srgbClr val="0070C0"/>
                </a:solidFill>
              </a:rPr>
              <a:t>«Социальный кодекс </a:t>
            </a:r>
            <a:r>
              <a:rPr lang="ru-RU" sz="1600" b="1" dirty="0" smtClean="0">
                <a:solidFill>
                  <a:srgbClr val="0070C0"/>
                </a:solidFill>
              </a:rPr>
              <a:t/>
            </a:r>
            <a:br>
              <a:rPr lang="ru-RU" sz="1600" b="1" dirty="0" smtClean="0">
                <a:solidFill>
                  <a:srgbClr val="0070C0"/>
                </a:solidFill>
              </a:rPr>
            </a:br>
            <a:r>
              <a:rPr lang="ru-RU" sz="1600" b="1" dirty="0" smtClean="0">
                <a:solidFill>
                  <a:srgbClr val="0070C0"/>
                </a:solidFill>
              </a:rPr>
              <a:t>Санкт-Петербурга</a:t>
            </a:r>
            <a:r>
              <a:rPr lang="ru-RU" sz="1600" b="1" dirty="0">
                <a:solidFill>
                  <a:srgbClr val="0070C0"/>
                </a:solidFill>
              </a:rPr>
              <a:t>».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32665B47-918D-421D-9392-11409927B827}"/>
              </a:ext>
            </a:extLst>
          </p:cNvPr>
          <p:cNvGrpSpPr/>
          <p:nvPr/>
        </p:nvGrpSpPr>
        <p:grpSpPr>
          <a:xfrm>
            <a:off x="11275078" y="226368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24" descr="C:\Users\OSorokina\Desktop\Иконки чб\79.png">
              <a:extLst>
                <a:ext uri="{FF2B5EF4-FFF2-40B4-BE49-F238E27FC236}">
                  <a16:creationId xmlns="" xmlns:a16="http://schemas.microsoft.com/office/drawing/2014/main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290159"/>
              </p:ext>
            </p:extLst>
          </p:nvPr>
        </p:nvGraphicFramePr>
        <p:xfrm>
          <a:off x="4686300" y="1241362"/>
          <a:ext cx="3459364" cy="476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PDF" r:id="rId15" imgW="0" imgH="360" progId="FoxitReader.Document">
                  <p:embed/>
                </p:oleObj>
              </mc:Choice>
              <mc:Fallback>
                <p:oleObj name="PDF" r:id="rId15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86300" y="1241362"/>
                        <a:ext cx="3459364" cy="4768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163783"/>
              </p:ext>
            </p:extLst>
          </p:nvPr>
        </p:nvGraphicFramePr>
        <p:xfrm>
          <a:off x="8081323" y="1260750"/>
          <a:ext cx="3318112" cy="4694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DF" r:id="rId17" imgW="0" imgH="360" progId="FoxitReader.Document">
                  <p:embed/>
                </p:oleObj>
              </mc:Choice>
              <mc:Fallback>
                <p:oleObj name="PDF" r:id="rId17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081323" y="1260750"/>
                        <a:ext cx="3318112" cy="4694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066338" y="62028"/>
            <a:ext cx="8451273" cy="114300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Дополнительные меры по обеспечению граждан специализированными продуктами лечебного питания</a:t>
            </a:r>
            <a:endParaRPr lang="ru-RU" sz="2400" b="1" dirty="0">
              <a:solidFill>
                <a:srgbClr val="3052E4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0"/>
    </mc:Choice>
    <mc:Fallback xmlns="">
      <p:transition spd="slow" advTm="442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:\Users\OSorokina\Desktop\43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0"/>
            <a:ext cx="11911332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572997" y="5989128"/>
            <a:ext cx="1619003" cy="8688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29010" y="0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7" name="Picture 9" descr="C:\Users\OSorokina\Desktop\авпап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" y="6258836"/>
            <a:ext cx="1502470" cy="3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645905" y="153261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31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34" y="18680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2795891" y="1071247"/>
            <a:ext cx="3668595" cy="110974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itchFamily="2" charset="2"/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</a:rPr>
              <a:t>В рамках реализации </a:t>
            </a:r>
            <a:r>
              <a:rPr lang="ru-RU" dirty="0" smtClean="0">
                <a:solidFill>
                  <a:srgbClr val="0070C0"/>
                </a:solidFill>
              </a:rPr>
              <a:t>постановления Правительства </a:t>
            </a:r>
            <a:r>
              <a:rPr lang="ru-RU" dirty="0">
                <a:solidFill>
                  <a:srgbClr val="0070C0"/>
                </a:solidFill>
              </a:rPr>
              <a:t>Санкт-Петербурга 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от </a:t>
            </a:r>
            <a:r>
              <a:rPr lang="ru-RU" dirty="0">
                <a:solidFill>
                  <a:srgbClr val="0070C0"/>
                </a:solidFill>
              </a:rPr>
              <a:t>22.04.2024 № </a:t>
            </a:r>
            <a:r>
              <a:rPr lang="ru-RU" dirty="0" smtClean="0">
                <a:solidFill>
                  <a:srgbClr val="0070C0"/>
                </a:solidFill>
              </a:rPr>
              <a:t>260 Комитетом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по здравоохранению утверждено </a:t>
            </a:r>
            <a:r>
              <a:rPr lang="ru-RU" dirty="0">
                <a:solidFill>
                  <a:srgbClr val="0070C0"/>
                </a:solidFill>
              </a:rPr>
              <a:t>распоряжение от 08.05.2024 № 249-р.</a:t>
            </a:r>
            <a:endParaRPr lang="ru-RU" b="1" dirty="0">
              <a:solidFill>
                <a:srgbClr val="0070C0"/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32665B47-918D-421D-9392-11409927B827}"/>
              </a:ext>
            </a:extLst>
          </p:cNvPr>
          <p:cNvGrpSpPr/>
          <p:nvPr/>
        </p:nvGrpSpPr>
        <p:grpSpPr>
          <a:xfrm>
            <a:off x="11295766" y="34315"/>
            <a:ext cx="698693" cy="661481"/>
            <a:chOff x="3468025" y="3883782"/>
            <a:chExt cx="698693" cy="661481"/>
          </a:xfrm>
          <a:solidFill>
            <a:srgbClr val="2D4CFD"/>
          </a:solidFill>
        </p:grpSpPr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B531675D-8694-41A5-AFB1-13DC06596BEC}"/>
                </a:ext>
              </a:extLst>
            </p:cNvPr>
            <p:cNvSpPr/>
            <p:nvPr/>
          </p:nvSpPr>
          <p:spPr>
            <a:xfrm>
              <a:off x="3468025" y="3883782"/>
              <a:ext cx="698693" cy="6614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Picture 24" descr="C:\Users\OSorokina\Desktop\Иконки чб\79.png">
              <a:extLst>
                <a:ext uri="{FF2B5EF4-FFF2-40B4-BE49-F238E27FC236}">
                  <a16:creationId xmlns="" xmlns:a16="http://schemas.microsoft.com/office/drawing/2014/main" id="{CD0FB460-E472-48BE-A2D5-E2039F516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121" y="4002859"/>
              <a:ext cx="511682" cy="396894"/>
            </a:xfrm>
            <a:prstGeom prst="rect">
              <a:avLst/>
            </a:prstGeom>
            <a:grpFill/>
            <a:extLst/>
          </p:spPr>
        </p:pic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274235"/>
              </p:ext>
            </p:extLst>
          </p:nvPr>
        </p:nvGraphicFramePr>
        <p:xfrm>
          <a:off x="6651486" y="1042700"/>
          <a:ext cx="4186237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PDF" r:id="rId9" imgW="0" imgH="360" progId="FoxitReader.Document">
                  <p:embed/>
                </p:oleObj>
              </mc:Choice>
              <mc:Fallback>
                <p:oleObj name="PDF" r:id="rId9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51486" y="1042700"/>
                        <a:ext cx="4186237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Объект 2"/>
          <p:cNvSpPr txBox="1">
            <a:spLocks/>
          </p:cNvSpPr>
          <p:nvPr/>
        </p:nvSpPr>
        <p:spPr>
          <a:xfrm>
            <a:off x="870548" y="3172663"/>
            <a:ext cx="4942114" cy="284258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itchFamily="2" charset="2"/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rgbClr val="0070C0"/>
                </a:solidFill>
              </a:rPr>
              <a:t>установление категории </a:t>
            </a:r>
            <a:r>
              <a:rPr lang="ru-RU" sz="3300" b="1" dirty="0" smtClean="0">
                <a:solidFill>
                  <a:srgbClr val="0070C0"/>
                </a:solidFill>
              </a:rPr>
              <a:t>«ребенок-инвалид»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300" b="1" dirty="0" smtClean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300" dirty="0">
                <a:solidFill>
                  <a:srgbClr val="0070C0"/>
                </a:solidFill>
              </a:rPr>
              <a:t>я</a:t>
            </a:r>
            <a:r>
              <a:rPr lang="ru-RU" sz="3300" dirty="0" smtClean="0">
                <a:solidFill>
                  <a:srgbClr val="0070C0"/>
                </a:solidFill>
              </a:rPr>
              <a:t>вляется </a:t>
            </a:r>
            <a:r>
              <a:rPr lang="ru-RU" sz="3300" dirty="0">
                <a:solidFill>
                  <a:srgbClr val="0070C0"/>
                </a:solidFill>
              </a:rPr>
              <a:t>жителем Санкт-Петербурга и </a:t>
            </a:r>
            <a:r>
              <a:rPr lang="ru-RU" sz="3300" dirty="0" smtClean="0">
                <a:solidFill>
                  <a:srgbClr val="0070C0"/>
                </a:solidFill>
              </a:rPr>
              <a:t>состоит на </a:t>
            </a:r>
            <a:r>
              <a:rPr lang="ru-RU" sz="3300" dirty="0">
                <a:solidFill>
                  <a:srgbClr val="0070C0"/>
                </a:solidFill>
              </a:rPr>
              <a:t>диспансерном учете в </a:t>
            </a:r>
            <a:r>
              <a:rPr lang="ru-RU" sz="3300" dirty="0" smtClean="0">
                <a:solidFill>
                  <a:srgbClr val="0070C0"/>
                </a:solidFill>
              </a:rPr>
              <a:t>медицинской организации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300" dirty="0" smtClean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300" dirty="0">
                <a:solidFill>
                  <a:srgbClr val="0070C0"/>
                </a:solidFill>
              </a:rPr>
              <a:t>специализированное лечебное питание предусмотрено </a:t>
            </a:r>
            <a:r>
              <a:rPr lang="ru-RU" sz="3300" b="1" dirty="0">
                <a:solidFill>
                  <a:srgbClr val="0070C0"/>
                </a:solidFill>
              </a:rPr>
              <a:t>при наличии жизненных </a:t>
            </a:r>
            <a:r>
              <a:rPr lang="ru-RU" sz="3300" b="1" dirty="0" smtClean="0">
                <a:solidFill>
                  <a:srgbClr val="0070C0"/>
                </a:solidFill>
              </a:rPr>
              <a:t>показаний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300" b="1" dirty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rgbClr val="0070C0"/>
                </a:solidFill>
              </a:rPr>
              <a:t>продукт включен в </a:t>
            </a:r>
            <a:r>
              <a:rPr lang="ru-RU" sz="3300" b="1" dirty="0" smtClean="0">
                <a:solidFill>
                  <a:srgbClr val="0070C0"/>
                </a:solidFill>
              </a:rPr>
              <a:t>Перечень (утвержденный постановлением Правительством Санкт-Петербурга от 22.04.2024 №</a:t>
            </a:r>
            <a:r>
              <a:rPr lang="ru-RU" sz="3300" b="1" dirty="0">
                <a:solidFill>
                  <a:srgbClr val="0070C0"/>
                </a:solidFill>
              </a:rPr>
              <a:t> </a:t>
            </a:r>
            <a:r>
              <a:rPr lang="ru-RU" sz="3300" b="1" dirty="0" smtClean="0">
                <a:solidFill>
                  <a:srgbClr val="0070C0"/>
                </a:solidFill>
              </a:rPr>
              <a:t>260)</a:t>
            </a:r>
          </a:p>
          <a:p>
            <a:pPr marL="0" indent="0" algn="just">
              <a:buNone/>
            </a:pP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35" y="1804922"/>
            <a:ext cx="755744" cy="143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1" r="23105"/>
          <a:stretch/>
        </p:blipFill>
        <p:spPr bwMode="auto">
          <a:xfrm>
            <a:off x="722695" y="1526553"/>
            <a:ext cx="830777" cy="130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172" y="1661211"/>
            <a:ext cx="1348316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2180173" y="124296"/>
            <a:ext cx="8451273" cy="114300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Дополнительные меры по обеспечению граждан специализированными продуктами лечебного питания</a:t>
            </a:r>
            <a:endParaRPr lang="ru-RU" sz="2400" b="1" dirty="0">
              <a:solidFill>
                <a:srgbClr val="3052E4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3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6"/>
    </mc:Choice>
    <mc:Fallback xmlns="">
      <p:transition spd="slow" advTm="200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3"/>
          <a:stretch/>
        </p:blipFill>
        <p:spPr bwMode="auto">
          <a:xfrm>
            <a:off x="9120336" y="1628800"/>
            <a:ext cx="2880320" cy="3074534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07525"/>
              </p:ext>
            </p:extLst>
          </p:nvPr>
        </p:nvGraphicFramePr>
        <p:xfrm>
          <a:off x="119336" y="188644"/>
          <a:ext cx="8856983" cy="6532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  <a:gridCol w="8568952"/>
              </a:tblGrid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специализированного продукта лечебного питания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пищевой продукт, </a:t>
                      </a:r>
                      <a:r>
                        <a:rPr lang="ru-RU" sz="1000" dirty="0" smtClean="0">
                          <a:effectLst/>
                        </a:rPr>
                        <a:t>полноценная </a:t>
                      </a:r>
                      <a:r>
                        <a:rPr lang="ru-RU" sz="1000" dirty="0">
                          <a:effectLst/>
                        </a:rPr>
                        <a:t>сбалансированная смесь </a:t>
                      </a:r>
                      <a:r>
                        <a:rPr lang="ru-RU" sz="1000" dirty="0" smtClean="0">
                          <a:effectLst/>
                        </a:rPr>
                        <a:t>на </a:t>
                      </a:r>
                      <a:r>
                        <a:rPr lang="ru-RU" sz="1000" dirty="0">
                          <a:effectLst/>
                        </a:rPr>
                        <a:t>основе гидролизованного белка молочной сыворотки для диетического лечебного </a:t>
                      </a:r>
                      <a:r>
                        <a:rPr lang="ru-RU" sz="1000" dirty="0" smtClean="0">
                          <a:effectLst/>
                        </a:rPr>
                        <a:t>питания </a:t>
                      </a:r>
                      <a:r>
                        <a:rPr lang="ru-RU" sz="1000" dirty="0">
                          <a:effectLst/>
                        </a:rPr>
                        <a:t>детей от 1 года до 10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Лечебная смесь на основе гидролизованных белков для </a:t>
                      </a:r>
                      <a:r>
                        <a:rPr lang="ru-RU" sz="1000" dirty="0" err="1">
                          <a:effectLst/>
                        </a:rPr>
                        <a:t>энтерального</a:t>
                      </a:r>
                      <a:r>
                        <a:rPr lang="ru-RU" sz="1000" dirty="0">
                          <a:effectLst/>
                        </a:rPr>
                        <a:t> зондового </a:t>
                      </a:r>
                      <a:r>
                        <a:rPr lang="ru-RU" sz="1000" dirty="0" smtClean="0">
                          <a:effectLst/>
                        </a:rPr>
                        <a:t>и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перорального </a:t>
                      </a:r>
                      <a:r>
                        <a:rPr lang="ru-RU" sz="1000" dirty="0">
                          <a:effectLst/>
                        </a:rPr>
                        <a:t>питания  детей с 10 лет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56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для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питания </a:t>
                      </a:r>
                      <a:r>
                        <a:rPr lang="ru-RU" sz="1000" dirty="0" smtClean="0">
                          <a:effectLst/>
                        </a:rPr>
                        <a:t>детей </a:t>
                      </a:r>
                      <a:r>
                        <a:rPr lang="ru-RU" sz="1000" dirty="0">
                          <a:effectLst/>
                        </a:rPr>
                        <a:t>старше 1 года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019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Продукт </a:t>
                      </a:r>
                      <a:r>
                        <a:rPr lang="ru-RU" sz="1000" dirty="0" smtClean="0">
                          <a:effectLst/>
                        </a:rPr>
                        <a:t>стерилизованный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специализированный </a:t>
                      </a:r>
                      <a:r>
                        <a:rPr lang="ru-RU" sz="1000" dirty="0">
                          <a:effectLst/>
                        </a:rPr>
                        <a:t>для диетического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детей старше 1 года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Продукт сухой специализированный </a:t>
                      </a:r>
                      <a:r>
                        <a:rPr lang="ru-RU" sz="1000" dirty="0" smtClean="0">
                          <a:effectLst/>
                        </a:rPr>
                        <a:t>с </a:t>
                      </a:r>
                      <a:r>
                        <a:rPr lang="ru-RU" sz="1000" dirty="0">
                          <a:effectLst/>
                        </a:rPr>
                        <a:t>пищевыми волокнами для диетического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детей старше 1 года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Продукт специализированный </a:t>
                      </a:r>
                      <a:r>
                        <a:rPr lang="ru-RU" sz="1000" dirty="0" smtClean="0">
                          <a:effectLst/>
                        </a:rPr>
                        <a:t>стерилизованный  </a:t>
                      </a:r>
                      <a:r>
                        <a:rPr lang="ru-RU" sz="1000" dirty="0">
                          <a:effectLst/>
                        </a:rPr>
                        <a:t>с пищевыми волокнами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диетического лечебного питания </a:t>
                      </a:r>
                      <a:r>
                        <a:rPr lang="ru-RU" sz="1000" dirty="0" smtClean="0">
                          <a:effectLst/>
                        </a:rPr>
                        <a:t>детей </a:t>
                      </a:r>
                      <a:r>
                        <a:rPr lang="ru-RU" sz="1000" dirty="0">
                          <a:effectLst/>
                        </a:rPr>
                        <a:t>старше 1 года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для 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питание детей </a:t>
                      </a:r>
                      <a:r>
                        <a:rPr lang="ru-RU" sz="1000" dirty="0" smtClean="0">
                          <a:effectLst/>
                        </a:rPr>
                        <a:t>старше </a:t>
                      </a:r>
                      <a:r>
                        <a:rPr lang="ru-RU" sz="1000" dirty="0">
                          <a:effectLst/>
                        </a:rPr>
                        <a:t>1 года с синдромом нарушения </a:t>
                      </a:r>
                      <a:r>
                        <a:rPr lang="ru-RU" sz="1000" dirty="0" smtClean="0">
                          <a:effectLst/>
                        </a:rPr>
                        <a:t>всасывания </a:t>
                      </a:r>
                      <a:r>
                        <a:rPr lang="ru-RU" sz="1000" dirty="0">
                          <a:effectLst/>
                        </a:rPr>
                        <a:t>и пищевой непереносимостью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стерилизованный </a:t>
                      </a:r>
                      <a:r>
                        <a:rPr lang="ru-RU" sz="1000" dirty="0" smtClean="0">
                          <a:effectLst/>
                        </a:rPr>
                        <a:t>пищевой </a:t>
                      </a:r>
                      <a:r>
                        <a:rPr lang="ru-RU" sz="1000" dirty="0">
                          <a:effectLst/>
                        </a:rPr>
                        <a:t>продукт  с пищевыми волокнами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восполнения повышенной </a:t>
                      </a:r>
                      <a:r>
                        <a:rPr lang="ru-RU" sz="1000" dirty="0" smtClean="0">
                          <a:effectLst/>
                        </a:rPr>
                        <a:t>потребности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калориях и белке для диетического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детей старше 3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стерилизованный </a:t>
                      </a:r>
                      <a:r>
                        <a:rPr lang="ru-RU" sz="1000" dirty="0" smtClean="0">
                          <a:effectLst/>
                        </a:rPr>
                        <a:t>пищевой </a:t>
                      </a:r>
                      <a:r>
                        <a:rPr lang="ru-RU" sz="1000" dirty="0">
                          <a:effectLst/>
                        </a:rPr>
                        <a:t>продукт для диетического лечебного питания детей старше 3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</a:t>
                      </a:r>
                      <a:r>
                        <a:rPr lang="ru-RU" sz="1000" dirty="0" smtClean="0">
                          <a:effectLst/>
                        </a:rPr>
                        <a:t>детского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питания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детей старше 1 года,  высококалорийная смесь для </a:t>
                      </a:r>
                      <a:r>
                        <a:rPr lang="ru-RU" sz="1000" dirty="0" err="1">
                          <a:effectLst/>
                        </a:rPr>
                        <a:t>энтерального</a:t>
                      </a:r>
                      <a:r>
                        <a:rPr lang="ru-RU" sz="1000" dirty="0">
                          <a:effectLst/>
                        </a:rPr>
                        <a:t> питания с пищевыми волокнами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для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питания - сухая </a:t>
                      </a:r>
                      <a:r>
                        <a:rPr lang="ru-RU" sz="1000" dirty="0" smtClean="0">
                          <a:effectLst/>
                        </a:rPr>
                        <a:t>полноценная </a:t>
                      </a:r>
                      <a:r>
                        <a:rPr lang="ru-RU" sz="1000" dirty="0" err="1">
                          <a:effectLst/>
                        </a:rPr>
                        <a:t>низколактозная</a:t>
                      </a:r>
                      <a:r>
                        <a:rPr lang="ru-RU" sz="1000" dirty="0">
                          <a:effectLst/>
                        </a:rPr>
                        <a:t> смесь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пищевой </a:t>
                      </a:r>
                      <a:r>
                        <a:rPr lang="ru-RU" sz="1000" dirty="0" smtClean="0">
                          <a:effectLst/>
                        </a:rPr>
                        <a:t>продукт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питания, </a:t>
                      </a:r>
                      <a:r>
                        <a:rPr lang="ru-RU" sz="1000" dirty="0" err="1" smtClean="0">
                          <a:effectLst/>
                        </a:rPr>
                        <a:t>гипоаллергенная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смесь на </a:t>
                      </a:r>
                      <a:r>
                        <a:rPr lang="ru-RU" sz="1000" dirty="0" smtClean="0">
                          <a:effectLst/>
                        </a:rPr>
                        <a:t>основе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аминокислот</a:t>
                      </a:r>
                      <a:r>
                        <a:rPr lang="ru-RU" sz="1000" dirty="0">
                          <a:effectLst/>
                        </a:rPr>
                        <a:t>, для детей от 1 года до 10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</a:t>
                      </a:r>
                      <a:r>
                        <a:rPr lang="ru-RU" sz="1000" dirty="0" smtClean="0">
                          <a:effectLst/>
                        </a:rPr>
                        <a:t>для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диетического </a:t>
                      </a:r>
                      <a:r>
                        <a:rPr lang="ru-RU" sz="1000" dirty="0">
                          <a:effectLst/>
                        </a:rPr>
                        <a:t>лечебного питания </a:t>
                      </a:r>
                      <a:r>
                        <a:rPr lang="ru-RU" sz="1000" dirty="0" smtClean="0">
                          <a:effectLst/>
                        </a:rPr>
                        <a:t>на </a:t>
                      </a:r>
                      <a:r>
                        <a:rPr lang="ru-RU" sz="1000" dirty="0">
                          <a:effectLst/>
                        </a:rPr>
                        <a:t>основе аминокислот, для детей раннего возраста 0 – 12 месяцев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для лечебного питания для детей с рождения,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устранения </a:t>
                      </a:r>
                      <a:r>
                        <a:rPr lang="ru-RU" sz="1000" dirty="0" err="1">
                          <a:effectLst/>
                        </a:rPr>
                        <a:t>срыгиваний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7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</a:t>
                      </a:r>
                      <a:r>
                        <a:rPr lang="ru-RU" sz="1000" dirty="0" smtClean="0">
                          <a:effectLst/>
                        </a:rPr>
                        <a:t>продукт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для  </a:t>
                      </a:r>
                      <a:r>
                        <a:rPr lang="ru-RU" sz="1000" dirty="0">
                          <a:effectLst/>
                        </a:rPr>
                        <a:t>диетического лечебного питания детей старше 1 года  с нарушениями всасывания </a:t>
                      </a:r>
                      <a:r>
                        <a:rPr lang="ru-RU" sz="1000" dirty="0" smtClean="0">
                          <a:effectLst/>
                        </a:rPr>
                        <a:t>и </a:t>
                      </a:r>
                      <a:r>
                        <a:rPr lang="ru-RU" sz="1000" dirty="0">
                          <a:effectLst/>
                        </a:rPr>
                        <a:t>усвоения жиров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7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Полноценная смесь с пищевыми </a:t>
                      </a:r>
                      <a:r>
                        <a:rPr lang="ru-RU" sz="1000" dirty="0" smtClean="0">
                          <a:effectLst/>
                        </a:rPr>
                        <a:t>волокнами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и </a:t>
                      </a:r>
                      <a:r>
                        <a:rPr lang="ru-RU" sz="1000" dirty="0" err="1">
                          <a:effectLst/>
                        </a:rPr>
                        <a:t>пробиотиками</a:t>
                      </a:r>
                      <a:r>
                        <a:rPr lang="ru-RU" sz="1000" dirty="0">
                          <a:effectLst/>
                        </a:rPr>
                        <a:t> для перорального </a:t>
                      </a:r>
                      <a:r>
                        <a:rPr lang="ru-RU" sz="1000" dirty="0" smtClean="0">
                          <a:effectLst/>
                        </a:rPr>
                        <a:t>и </a:t>
                      </a:r>
                      <a:r>
                        <a:rPr lang="ru-RU" sz="1000" dirty="0">
                          <a:effectLst/>
                        </a:rPr>
                        <a:t>зондового питания детей от 1 года до 10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7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сухой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диетического лечебного питания </a:t>
                      </a:r>
                      <a:r>
                        <a:rPr lang="ru-RU" sz="1000" dirty="0" smtClean="0">
                          <a:effectLst/>
                        </a:rPr>
                        <a:t>детей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с </a:t>
                      </a:r>
                      <a:r>
                        <a:rPr lang="ru-RU" sz="1000" dirty="0">
                          <a:effectLst/>
                        </a:rPr>
                        <a:t>олигосахаридами грудного молока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184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Высококалорийная смесь с пищевыми </a:t>
                      </a:r>
                      <a:r>
                        <a:rPr lang="ru-RU" sz="1000" dirty="0" smtClean="0">
                          <a:effectLst/>
                        </a:rPr>
                        <a:t>волокнами  </a:t>
                      </a:r>
                      <a:r>
                        <a:rPr lang="ru-RU" sz="1000" dirty="0">
                          <a:effectLst/>
                        </a:rPr>
                        <a:t>лечебного питания с пищевыми волокнами для детей с 3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7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продукт </a:t>
                      </a:r>
                      <a:r>
                        <a:rPr lang="ru-RU" sz="1000" dirty="0" smtClean="0">
                          <a:effectLst/>
                        </a:rPr>
                        <a:t>сухой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диетического лечебного </a:t>
                      </a:r>
                      <a:r>
                        <a:rPr lang="ru-RU" sz="1000" dirty="0" smtClean="0">
                          <a:effectLst/>
                        </a:rPr>
                        <a:t>питания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детей </a:t>
                      </a:r>
                      <a:r>
                        <a:rPr lang="ru-RU" sz="1000" dirty="0">
                          <a:effectLst/>
                        </a:rPr>
                        <a:t>с 7 лет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27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Специализированное лечебное питание </a:t>
                      </a:r>
                      <a:r>
                        <a:rPr lang="ru-RU" sz="1000" dirty="0" smtClean="0">
                          <a:effectLst/>
                        </a:rPr>
                        <a:t>на </a:t>
                      </a:r>
                      <a:r>
                        <a:rPr lang="ru-RU" sz="1000" dirty="0">
                          <a:effectLst/>
                        </a:rPr>
                        <a:t>основе цельного молочного белка казеина при воспалительных заболеваниях кишечника для детей с 5 лет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Специализированный продукт диетического лечебного питания для детей с рождения при дефектах окисления длинноцепочных жирных кислот, хилотораксе и лимфангиэктазии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281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пищевой  продукт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для диетотерапии </a:t>
                      </a:r>
                      <a:r>
                        <a:rPr lang="ru-RU" sz="1000" dirty="0" smtClean="0">
                          <a:effectLst/>
                        </a:rPr>
                        <a:t>пациентов </a:t>
                      </a:r>
                      <a:r>
                        <a:rPr lang="ru-RU" sz="1000" dirty="0">
                          <a:effectLst/>
                        </a:rPr>
                        <a:t>с диагнозом </a:t>
                      </a:r>
                      <a:r>
                        <a:rPr lang="ru-RU" sz="1000" dirty="0" err="1">
                          <a:effectLst/>
                        </a:rPr>
                        <a:t>митохондриальная</a:t>
                      </a:r>
                      <a:r>
                        <a:rPr lang="ru-RU" sz="1000" dirty="0">
                          <a:effectLst/>
                        </a:rPr>
                        <a:t> миопатия и синдромами, сопровождающимися недостаточностью </a:t>
                      </a:r>
                      <a:r>
                        <a:rPr lang="ru-RU" sz="1000" dirty="0" err="1">
                          <a:effectLst/>
                        </a:rPr>
                        <a:t>тимидина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детей с 1 месяца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1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пищевой продукт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для </a:t>
                      </a:r>
                      <a:r>
                        <a:rPr lang="ru-RU" sz="1000" dirty="0" smtClean="0">
                          <a:effectLst/>
                        </a:rPr>
                        <a:t>диетотерапии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пациентов </a:t>
                      </a:r>
                      <a:r>
                        <a:rPr lang="ru-RU" sz="1000" dirty="0">
                          <a:effectLst/>
                        </a:rPr>
                        <a:t>с диагнозом </a:t>
                      </a:r>
                      <a:r>
                        <a:rPr lang="ru-RU" sz="1000" dirty="0" err="1">
                          <a:effectLst/>
                        </a:rPr>
                        <a:t>митохондриальная</a:t>
                      </a:r>
                      <a:r>
                        <a:rPr lang="ru-RU" sz="1000" dirty="0">
                          <a:effectLst/>
                        </a:rPr>
                        <a:t> миопатия и синдромами, сопровождающимися недостаточностью </a:t>
                      </a:r>
                      <a:r>
                        <a:rPr lang="ru-RU" sz="1000" dirty="0" err="1">
                          <a:effectLst/>
                        </a:rPr>
                        <a:t>дезоксицитидина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smtClean="0">
                          <a:effectLst/>
                        </a:rPr>
                        <a:t>для </a:t>
                      </a:r>
                      <a:r>
                        <a:rPr lang="ru-RU" sz="1000" dirty="0">
                          <a:effectLst/>
                        </a:rPr>
                        <a:t>детей с 1 месяца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  <a:tr h="3598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Специализированный пищевой продукт </a:t>
                      </a:r>
                      <a:r>
                        <a:rPr lang="ru-RU" sz="1000" dirty="0" smtClean="0">
                          <a:effectLst/>
                        </a:rPr>
                        <a:t>лечебного </a:t>
                      </a:r>
                      <a:r>
                        <a:rPr lang="ru-RU" sz="1000" dirty="0">
                          <a:effectLst/>
                        </a:rPr>
                        <a:t>питания для диетотерапии </a:t>
                      </a:r>
                      <a:r>
                        <a:rPr lang="ru-RU" sz="1000" dirty="0" smtClean="0">
                          <a:effectLst/>
                        </a:rPr>
                        <a:t>пациентов </a:t>
                      </a:r>
                      <a:r>
                        <a:rPr lang="ru-RU" sz="1000" dirty="0">
                          <a:effectLst/>
                        </a:rPr>
                        <a:t>с диагнозом недостаточность </a:t>
                      </a:r>
                      <a:r>
                        <a:rPr lang="ru-RU" sz="1000" dirty="0" err="1" smtClean="0">
                          <a:effectLst/>
                        </a:rPr>
                        <a:t>биотинидазы</a:t>
                      </a:r>
                      <a:r>
                        <a:rPr lang="ru-RU" sz="1000" dirty="0">
                          <a:effectLst/>
                        </a:rPr>
                        <a:t>, а также для пациентов </a:t>
                      </a:r>
                      <a:r>
                        <a:rPr lang="ru-RU" sz="1000" dirty="0" smtClean="0">
                          <a:effectLst/>
                        </a:rPr>
                        <a:t>с </a:t>
                      </a:r>
                      <a:r>
                        <a:rPr lang="ru-RU" sz="1000" dirty="0">
                          <a:effectLst/>
                        </a:rPr>
                        <a:t>другими заболеваниями и синдромами, </a:t>
                      </a:r>
                      <a:r>
                        <a:rPr lang="ru-RU" sz="1000" dirty="0" smtClean="0">
                          <a:effectLst/>
                        </a:rPr>
                        <a:t>сопровождающимися недостаточностью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</a:rPr>
                        <a:t>биотинидазы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620" marR="15620" marT="0" marB="0" anchor="ctr"/>
                </a:tc>
              </a:tr>
            </a:tbl>
          </a:graphicData>
        </a:graphic>
      </p:graphicFrame>
      <p:pic>
        <p:nvPicPr>
          <p:cNvPr id="5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507487" y="6206630"/>
            <a:ext cx="1619003" cy="664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32304" y="6360886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93"/>
          <a:stretch/>
        </p:blipFill>
        <p:spPr bwMode="auto">
          <a:xfrm flipV="1">
            <a:off x="9564832" y="3875"/>
            <a:ext cx="2210089" cy="14698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 descr="C:\Users\OSorokina\Desktop\Иконки чб\77.png">
            <a:extLst>
              <a:ext uri="{FF2B5EF4-FFF2-40B4-BE49-F238E27FC236}">
                <a16:creationId xmlns:a16="http://schemas.microsoft.com/office/drawing/2014/main" xmlns="" id="{BED3ACFA-089E-4F50-AC7B-76FBFF5FB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474" y="261518"/>
            <a:ext cx="599619" cy="53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OSorokina\Desktop\2341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37"/>
          <a:stretch/>
        </p:blipFill>
        <p:spPr bwMode="auto">
          <a:xfrm>
            <a:off x="1014160" y="447077"/>
            <a:ext cx="199642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B3CBA03-6F06-4C40-86C2-A2D9DECF584B}"/>
              </a:ext>
            </a:extLst>
          </p:cNvPr>
          <p:cNvSpPr txBox="1"/>
          <p:nvPr/>
        </p:nvSpPr>
        <p:spPr>
          <a:xfrm>
            <a:off x="1113981" y="64009"/>
            <a:ext cx="1066094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ФОРМА </a:t>
            </a:r>
            <a:endParaRPr lang="ru-RU" sz="1600" b="1" dirty="0" smtClean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ЗАЯВЛЕНИЯ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О ПРЕДОСТАВЛЕНИИ МЕРЫ СОЦИАЛЬНОЙ 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ПОДДЕРЖКИ</a:t>
            </a:r>
          </a:p>
          <a:p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ФОРМА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Заключение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врачебной комиссии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о нуждаемости ребенка-инвалида по жизненным показаниям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в специализированных продуктах лечебного питания, не входящих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в соответствующий стандарт медицинской помощи или не предусмотренных соответствующей клинической рекомендацией, находящегося на диспансерном учете в медицинских 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организациях</a:t>
            </a:r>
          </a:p>
          <a:p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ФОРМА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Заявка на приобретение специализированных продуктов лечебного питания, не входящих в соответствующий стандарт медицинской помощи или не предусмотренных соответствующей клинической рекомендацией</a:t>
            </a:r>
          </a:p>
          <a:p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Порядок и сроки принятия решения об обеспечении ребенка-инвалида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по жизненным показаниям в специализированных продуктах лечебного питания,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не входящих в соответствующий стандарт медицинской помощи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или не предусмотренных соответствующей клинической рекомендацией,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находящегося на диспансерном учете</a:t>
            </a:r>
          </a:p>
          <a:p>
            <a:endParaRPr lang="ru-RU" sz="1600" b="1" dirty="0" smtClean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ФОРМА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Направление на отпуск специализированных продуктов лечебного питания,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не входящих в соответствующий стандарт медицинской помощи или 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не предусмотренных соответствующей клинической 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рекомендацией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556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10000" y="-7721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-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1" t="29461" r="38186" b="25954"/>
          <a:stretch/>
        </p:blipFill>
        <p:spPr bwMode="auto">
          <a:xfrm>
            <a:off x="8196349" y="1447031"/>
            <a:ext cx="3332482" cy="293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6" t="28798" r="27531" b="24567"/>
          <a:stretch/>
        </p:blipFill>
        <p:spPr bwMode="auto">
          <a:xfrm>
            <a:off x="307571" y="1743210"/>
            <a:ext cx="4483801" cy="283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3940233" y="3333404"/>
            <a:ext cx="5070764" cy="32087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Санкт-Петербурге </a:t>
            </a:r>
            <a:r>
              <a:rPr lang="ru-RU" b="1" dirty="0">
                <a:solidFill>
                  <a:schemeClr val="tx1"/>
                </a:solidFill>
              </a:rPr>
              <a:t>четверо</a:t>
            </a:r>
            <a:r>
              <a:rPr lang="ru-RU" dirty="0">
                <a:solidFill>
                  <a:schemeClr val="tx1"/>
                </a:solidFill>
              </a:rPr>
              <a:t> детей из 10 по всей РФ с </a:t>
            </a:r>
            <a:r>
              <a:rPr lang="ru-RU" dirty="0" err="1">
                <a:solidFill>
                  <a:schemeClr val="tx1"/>
                </a:solidFill>
              </a:rPr>
              <a:t>митохондриальной</a:t>
            </a:r>
            <a:r>
              <a:rPr lang="ru-RU" dirty="0">
                <a:solidFill>
                  <a:schemeClr val="tx1"/>
                </a:solidFill>
              </a:rPr>
              <a:t> миопатией,  вызванной мутацией в гене ТК2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СПЛП - энергетический модуль </a:t>
            </a:r>
            <a:r>
              <a:rPr lang="ru-RU" b="1" dirty="0" err="1">
                <a:solidFill>
                  <a:schemeClr val="tx1"/>
                </a:solidFill>
              </a:rPr>
              <a:t>Тимидин</a:t>
            </a:r>
            <a:r>
              <a:rPr lang="ru-RU" b="1" dirty="0">
                <a:solidFill>
                  <a:schemeClr val="tx1"/>
                </a:solidFill>
              </a:rPr>
              <a:t> 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Дезоксицитидин</a:t>
            </a:r>
            <a:r>
              <a:rPr lang="ru-RU" b="1" dirty="0">
                <a:solidFill>
                  <a:schemeClr val="tx1"/>
                </a:solidFill>
              </a:rPr>
              <a:t>-единственное патогенетическое лечение</a:t>
            </a:r>
          </a:p>
        </p:txBody>
      </p:sp>
      <p:pic>
        <p:nvPicPr>
          <p:cNvPr id="8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11223" y="-12121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800" dirty="0">
              <a:solidFill>
                <a:prstClr val="white"/>
              </a:solidFill>
              <a:latin typeface="Open Sans Light"/>
            </a:endParaRPr>
          </a:p>
        </p:txBody>
      </p:sp>
      <p:pic>
        <p:nvPicPr>
          <p:cNvPr id="11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092999" y="198791"/>
            <a:ext cx="845127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Дополнительные меры по обеспечению детей-инвалидов специализированными продуктами лечебного питания</a:t>
            </a:r>
            <a:endParaRPr lang="ru-RU" sz="2400" b="1" dirty="0">
              <a:solidFill>
                <a:srgbClr val="3052E4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507487" y="6206630"/>
            <a:ext cx="1619003" cy="664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32304" y="6360886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830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10000" y="-7721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6240" y="1524152"/>
            <a:ext cx="56997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- терапия оказывает значимое положительное влияние на выживаемость пациентов с ранним дебютом TK2 дефицита</a:t>
            </a:r>
          </a:p>
          <a:p>
            <a:r>
              <a:rPr lang="ru-RU" sz="1600" dirty="0"/>
              <a:t>- раннее начало терапии нуклеозидами может обратить вспять симптомы мышечной слабости</a:t>
            </a:r>
          </a:p>
          <a:p>
            <a:r>
              <a:rPr lang="ru-RU" sz="1600" dirty="0"/>
              <a:t>- на фоне терапии показаны значительные функциональные улучшения у пациентов с дебютом в детском возрасте:</a:t>
            </a:r>
          </a:p>
          <a:p>
            <a:r>
              <a:rPr lang="ru-RU" sz="1600" dirty="0"/>
              <a:t> положительные эффекты терапии были подтверждены функциональными тестами (тест с 6 минутной ходьбой, система амбулаторной оценки </a:t>
            </a:r>
            <a:r>
              <a:rPr lang="ru-RU" sz="1600" dirty="0" err="1"/>
              <a:t>The</a:t>
            </a:r>
            <a:r>
              <a:rPr lang="ru-RU" sz="1600" dirty="0"/>
              <a:t> </a:t>
            </a:r>
            <a:r>
              <a:rPr lang="ru-RU" sz="1600" dirty="0" err="1"/>
              <a:t>North</a:t>
            </a:r>
            <a:r>
              <a:rPr lang="ru-RU" sz="1600" dirty="0"/>
              <a:t> </a:t>
            </a:r>
            <a:r>
              <a:rPr lang="ru-RU" sz="1600" dirty="0" err="1"/>
              <a:t>Star</a:t>
            </a:r>
            <a:r>
              <a:rPr lang="ru-RU" sz="1600" dirty="0"/>
              <a:t>, шкала </a:t>
            </a:r>
            <a:r>
              <a:rPr lang="ru-RU" sz="1600" dirty="0" err="1"/>
              <a:t>Хаммерсмит</a:t>
            </a:r>
            <a:r>
              <a:rPr lang="ru-RU" sz="1600" dirty="0"/>
              <a:t> (HFMSE)) </a:t>
            </a:r>
          </a:p>
          <a:p>
            <a:r>
              <a:rPr lang="ru-RU" sz="1600" dirty="0"/>
              <a:t>- терапия позволяет снизить зависимость от респираторной поддержки, вплоть до полной ее отмены</a:t>
            </a:r>
          </a:p>
          <a:p>
            <a:r>
              <a:rPr lang="ru-RU" sz="1600" dirty="0"/>
              <a:t>- у пациентов с поздним началом эффект терапии менее выражен, однако во всех случаях удавалось достичь стабилизации состояния, в том числе дыхательной функции + снижение частоты и тяжести респираторных инфекций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720735" y="342400"/>
            <a:ext cx="9792392" cy="1203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2D4CFD"/>
                </a:solidFill>
                <a:latin typeface="+mn-lt"/>
                <a:cs typeface="Times New Roman" panose="02020603050405020304" pitchFamily="18" charset="0"/>
              </a:rPr>
              <a:t>Обеспечение детей, детей-инвалидов специализированными продуктами лечебного питания в рамках </a:t>
            </a:r>
            <a:r>
              <a:rPr lang="ru-RU" sz="2400" b="1" dirty="0">
                <a:solidFill>
                  <a:srgbClr val="2D4CFD"/>
                </a:solidFill>
                <a:latin typeface="+mn-lt"/>
              </a:rPr>
              <a:t>Постановления Правительства Санкт-Петербурга от 22.04.2024 № 260 </a:t>
            </a:r>
            <a:endParaRPr lang="ru-RU" sz="2400" b="1" dirty="0">
              <a:solidFill>
                <a:srgbClr val="2D4CFD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97CEF9-CA80-45B1-B012-66D7D9DFF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652" y="1635018"/>
            <a:ext cx="5835797" cy="3363455"/>
          </a:xfrm>
          <a:prstGeom prst="rect">
            <a:avLst/>
          </a:prstGeom>
        </p:spPr>
      </p:pic>
      <p:pic>
        <p:nvPicPr>
          <p:cNvPr id="7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11223" y="-12121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1202" y="257300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800" dirty="0">
              <a:solidFill>
                <a:prstClr val="white"/>
              </a:solidFill>
              <a:latin typeface="Open Sans Light"/>
            </a:endParaRPr>
          </a:p>
        </p:txBody>
      </p:sp>
      <p:pic>
        <p:nvPicPr>
          <p:cNvPr id="9" name="Picture 25" descr="C:\Users\OSorokina\Desktop\Иконки чб\80.png">
            <a:extLst>
              <a:ext uri="{FF2B5EF4-FFF2-40B4-BE49-F238E27FC236}">
                <a16:creationId xmlns="" xmlns:a16="http://schemas.microsoft.com/office/drawing/2014/main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507487" y="6206630"/>
            <a:ext cx="1619003" cy="664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32304" y="6360886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6795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3057" y="6346572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>
                <a:solidFill>
                  <a:prstClr val="white"/>
                </a:solidFill>
              </a:rPr>
              <a:pPr/>
              <a:t>16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8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10507487" y="6206630"/>
            <a:ext cx="1619003" cy="664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Номер слайда 3"/>
          <p:cNvSpPr txBox="1">
            <a:spLocks/>
          </p:cNvSpPr>
          <p:nvPr/>
        </p:nvSpPr>
        <p:spPr>
          <a:xfrm>
            <a:off x="8832304" y="639759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7A6987-EA0F-4B1A-A671-409CA29CDE91}" type="slidenum">
              <a:rPr lang="ru-RU" smtClean="0">
                <a:solidFill>
                  <a:prstClr val="white"/>
                </a:solidFill>
              </a:rPr>
              <a:pPr/>
              <a:t>16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45721"/>
              </p:ext>
            </p:extLst>
          </p:nvPr>
        </p:nvGraphicFramePr>
        <p:xfrm>
          <a:off x="3648456" y="1556792"/>
          <a:ext cx="4535776" cy="3990298"/>
        </p:xfrm>
        <a:graphic>
          <a:graphicData uri="http://schemas.openxmlformats.org/drawingml/2006/table">
            <a:tbl>
              <a:tblPr firstRow="1" firstCol="1" bandRow="1"/>
              <a:tblGrid>
                <a:gridCol w="4535776"/>
              </a:tblGrid>
              <a:tr h="181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Вопрос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Значительное сокращение трат семейного бюджета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Сокращение времени приготовления питания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Усвоение специализированного продукта лучше? (если ранее употребляли другое питание)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Симптомы отрыжки, газообразования стали меньше на данном питании?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Изменения со стороны общего самочувствия: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Изменения со стороны кожных покровов: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Изменения со стороны массы ребенка: 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Другие изменения на фоне введения специализированного питания (указать какие в дополнении)</a:t>
                      </a: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4804756"/>
              </p:ext>
            </p:extLst>
          </p:nvPr>
        </p:nvGraphicFramePr>
        <p:xfrm>
          <a:off x="9048328" y="380231"/>
          <a:ext cx="2886300" cy="236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Овал 10"/>
          <p:cNvSpPr/>
          <p:nvPr/>
        </p:nvSpPr>
        <p:spPr>
          <a:xfrm>
            <a:off x="502332" y="2950628"/>
            <a:ext cx="1296144" cy="1191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 100%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1006388" y="4605289"/>
            <a:ext cx="158417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 100%</a:t>
            </a:r>
            <a:endParaRPr lang="ru-RU" dirty="0"/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170118965"/>
              </p:ext>
            </p:extLst>
          </p:nvPr>
        </p:nvGraphicFramePr>
        <p:xfrm>
          <a:off x="9406646" y="3935949"/>
          <a:ext cx="2433053" cy="210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772440366"/>
              </p:ext>
            </p:extLst>
          </p:nvPr>
        </p:nvGraphicFramePr>
        <p:xfrm>
          <a:off x="530683" y="578581"/>
          <a:ext cx="3071307" cy="225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7" name="Прямая со стрелкой 26"/>
          <p:cNvCxnSpPr>
            <a:endCxn id="11" idx="7"/>
          </p:cNvCxnSpPr>
          <p:nvPr/>
        </p:nvCxnSpPr>
        <p:spPr>
          <a:xfrm flipH="1">
            <a:off x="1608660" y="1916832"/>
            <a:ext cx="2049718" cy="1208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" idx="1"/>
          </p:cNvCxnSpPr>
          <p:nvPr/>
        </p:nvCxnSpPr>
        <p:spPr>
          <a:xfrm flipH="1" flipV="1">
            <a:off x="1703512" y="3212976"/>
            <a:ext cx="1944944" cy="338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495600" y="4293096"/>
            <a:ext cx="115212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8184232" y="4653136"/>
            <a:ext cx="1949698" cy="277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8184232" y="2276872"/>
            <a:ext cx="1800200" cy="16088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8184232" y="1988841"/>
            <a:ext cx="1555746" cy="754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2855640" y="1645842"/>
            <a:ext cx="802738" cy="7200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-1" y="0"/>
            <a:ext cx="2066338" cy="1391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526646" y="213757"/>
            <a:ext cx="698693" cy="657191"/>
          </a:xfrm>
          <a:prstGeom prst="ellipse">
            <a:avLst/>
          </a:prstGeom>
          <a:solidFill>
            <a:srgbClr val="00BE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2155745" y="0"/>
            <a:ext cx="9419759" cy="87094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3052E4"/>
                </a:solidFill>
                <a:latin typeface="+mn-lt"/>
                <a:cs typeface="Times New Roman" panose="02020603050405020304" pitchFamily="18" charset="0"/>
              </a:rPr>
              <a:t>Анкетирование родителей пациентов с паллиативным статусом, получивших специализированное лечебное питание</a:t>
            </a:r>
            <a:endParaRPr lang="ru-RU" sz="2400" b="1" dirty="0">
              <a:solidFill>
                <a:srgbClr val="3052E4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0" name="Picture 25" descr="C:\Users\OSorokina\Desktop\Иконки чб\80.png">
            <a:extLst>
              <a:ext uri="{FF2B5EF4-FFF2-40B4-BE49-F238E27FC236}">
                <a16:creationId xmlns:a16="http://schemas.microsoft.com/office/drawing/2014/main" xmlns="" id="{8C0D235C-033C-4B5E-BDFA-5B765DC36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8" y="333729"/>
            <a:ext cx="40163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95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OSorokina\Desktop\234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37"/>
          <a:stretch/>
        </p:blipFill>
        <p:spPr bwMode="auto">
          <a:xfrm>
            <a:off x="1014160" y="447077"/>
            <a:ext cx="199642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OSorokina\Desktop\78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6305"/>
            <a:ext cx="5565228" cy="36306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B3CBA03-6F06-4C40-86C2-A2D9DECF584B}"/>
              </a:ext>
            </a:extLst>
          </p:cNvPr>
          <p:cNvSpPr txBox="1"/>
          <p:nvPr/>
        </p:nvSpPr>
        <p:spPr>
          <a:xfrm>
            <a:off x="-169313" y="447077"/>
            <a:ext cx="82028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A2B1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УВАЖАЕМЫЕ КОЛЛЕГИ!</a:t>
            </a:r>
          </a:p>
          <a:p>
            <a:pPr algn="ctr"/>
            <a:r>
              <a:rPr lang="ru-RU" sz="1600" dirty="0" smtClean="0">
                <a:solidFill>
                  <a:srgbClr val="2D4CFD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Берегите </a:t>
            </a:r>
            <a:r>
              <a:rPr lang="ru-RU" sz="1600" dirty="0">
                <a:solidFill>
                  <a:srgbClr val="2D4CFD"/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себя и будьте здоровы!</a:t>
            </a:r>
          </a:p>
        </p:txBody>
      </p:sp>
      <p:pic>
        <p:nvPicPr>
          <p:cNvPr id="15" name="Picture 2" descr="C:\Users\OSorokina\Desktop\11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170" y="121273"/>
            <a:ext cx="7109980" cy="629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"/>
    </mc:Choice>
    <mc:Fallback xmlns="">
      <p:transition spd="slow" advTm="163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24271</TotalTime>
  <Words>1592</Words>
  <Application>Microsoft Office PowerPoint</Application>
  <PresentationFormat>Произвольный</PresentationFormat>
  <Paragraphs>201</Paragraphs>
  <Slides>17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PDF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Обеспечение детей, страдающих орфанными заболеваниями, детей-инвалидов специализированными продуктами лечебного питания в 2024 году</vt:lpstr>
      <vt:lpstr>Презентация PowerPoint</vt:lpstr>
      <vt:lpstr>Дополнительные меры по обеспечению граждан специализированными продуктами лечебного питания</vt:lpstr>
      <vt:lpstr>Дополнительные меры по обеспечению граждан специализированными продуктами лечебного питания</vt:lpstr>
      <vt:lpstr>Дополнительные меры по обеспечению граждан специализированными продуктами лечебного питания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Анкетирование родителей пациентов с паллиативным статусом, получивших специализированное лечебное питание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TAVDI</dc:creator>
  <cp:lastModifiedBy>Панютина Яна Викторовна</cp:lastModifiedBy>
  <cp:revision>74</cp:revision>
  <dcterms:created xsi:type="dcterms:W3CDTF">2023-01-24T07:45:53Z</dcterms:created>
  <dcterms:modified xsi:type="dcterms:W3CDTF">2025-06-26T12:01:57Z</dcterms:modified>
</cp:coreProperties>
</file>