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1" r:id="rId6"/>
    <p:sldId id="276" r:id="rId7"/>
    <p:sldId id="260" r:id="rId8"/>
    <p:sldId id="262" r:id="rId9"/>
    <p:sldId id="263" r:id="rId10"/>
    <p:sldId id="264" r:id="rId11"/>
    <p:sldId id="265" r:id="rId12"/>
    <p:sldId id="268" r:id="rId13"/>
    <p:sldId id="266" r:id="rId14"/>
    <p:sldId id="267" r:id="rId15"/>
    <p:sldId id="269" r:id="rId16"/>
    <p:sldId id="270" r:id="rId17"/>
    <p:sldId id="271" r:id="rId18"/>
    <p:sldId id="273" r:id="rId19"/>
    <p:sldId id="272" r:id="rId20"/>
    <p:sldId id="274" r:id="rId21"/>
    <p:sldId id="278" r:id="rId22"/>
    <p:sldId id="275" r:id="rId23"/>
    <p:sldId id="279" r:id="rId24"/>
    <p:sldId id="280"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Причины ОПЦНС</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2-AF65-40C4-87EE-DEBEFCF090C4}"/>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1-AF65-40C4-87EE-DEBEFCF090C4}"/>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6-AF65-40C4-87EE-DEBEFCF090C4}"/>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5-AF65-40C4-87EE-DEBEFCF090C4}"/>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4-AF65-40C4-87EE-DEBEFCF090C4}"/>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3-AF65-40C4-87EE-DEBEFCF090C4}"/>
              </c:ext>
            </c:extLst>
          </c:dPt>
          <c:dLbls>
            <c:dLbl>
              <c:idx val="0"/>
              <c:layout/>
              <c:tx>
                <c:rich>
                  <a:bodyPr/>
                  <a:lstStyle/>
                  <a:p>
                    <a:fld id="{53D4607D-D0B4-47AA-A89B-62F34441741E}" type="VALUE">
                      <a:rPr lang="en-US" smtClean="0"/>
                      <a:pPr/>
                      <a:t>[ЗНАЧЕНИЕ]</a:t>
                    </a:fld>
                    <a:endParaRPr lang="ru-RU"/>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2-AF65-40C4-87EE-DEBEFCF090C4}"/>
                </c:ext>
                <c:ext xmlns:c15="http://schemas.microsoft.com/office/drawing/2012/chart" uri="{CE6537A1-D6FC-4f65-9D91-7224C49458BB}">
                  <c15:layout/>
                  <c15:dlblFieldTable/>
                  <c15:showDataLabelsRange val="0"/>
                </c:ext>
              </c:extLst>
            </c:dLbl>
            <c:dLbl>
              <c:idx val="1"/>
              <c:layout/>
              <c:tx>
                <c:rich>
                  <a:bodyPr/>
                  <a:lstStyle/>
                  <a:p>
                    <a:fld id="{CD499845-C864-4180-8F2A-1E2C43B726CA}" type="VALUE">
                      <a:rPr lang="en-US" smtClean="0"/>
                      <a:pPr/>
                      <a:t>[ЗНАЧЕНИЕ]</a:t>
                    </a:fld>
                    <a:endParaRPr lang="ru-RU"/>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AF65-40C4-87EE-DEBEFCF090C4}"/>
                </c:ext>
                <c:ext xmlns:c15="http://schemas.microsoft.com/office/drawing/2012/chart" uri="{CE6537A1-D6FC-4f65-9D91-7224C49458BB}">
                  <c15:layout/>
                  <c15:dlblFieldTable/>
                  <c15:showDataLabelsRange val="0"/>
                </c:ext>
              </c:extLst>
            </c:dLbl>
            <c:dLbl>
              <c:idx val="2"/>
              <c:layout/>
              <c:tx>
                <c:rich>
                  <a:bodyPr/>
                  <a:lstStyle/>
                  <a:p>
                    <a:fld id="{BB46D44C-361F-4165-BF60-2156AE91F232}" type="VALUE">
                      <a:rPr lang="en-US" smtClean="0"/>
                      <a:pPr/>
                      <a:t>[ЗНАЧЕНИЕ]</a:t>
                    </a:fld>
                    <a:endParaRPr lang="ru-RU"/>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6-AF65-40C4-87EE-DEBEFCF090C4}"/>
                </c:ext>
                <c:ext xmlns:c15="http://schemas.microsoft.com/office/drawing/2012/chart" uri="{CE6537A1-D6FC-4f65-9D91-7224C49458BB}">
                  <c15:layout/>
                  <c15:dlblFieldTable/>
                  <c15:showDataLabelsRange val="0"/>
                </c:ext>
              </c:extLst>
            </c:dLbl>
            <c:dLbl>
              <c:idx val="3"/>
              <c:layout/>
              <c:tx>
                <c:rich>
                  <a:bodyPr/>
                  <a:lstStyle/>
                  <a:p>
                    <a:fld id="{FC666D8F-509B-4CA1-B48D-A99491F4D3D9}" type="VALUE">
                      <a:rPr lang="en-US"/>
                      <a:pPr/>
                      <a:t>[ЗНАЧЕНИЕ]</a:t>
                    </a:fld>
                    <a:endParaRPr lang="ru-RU"/>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AF65-40C4-87EE-DEBEFCF090C4}"/>
                </c:ext>
                <c:ext xmlns:c15="http://schemas.microsoft.com/office/drawing/2012/chart" uri="{CE6537A1-D6FC-4f65-9D91-7224C49458BB}">
                  <c15:layout/>
                  <c15:dlblFieldTable/>
                  <c15:showDataLabelsRange val="0"/>
                </c:ext>
              </c:extLst>
            </c:dLbl>
            <c:dLbl>
              <c:idx val="4"/>
              <c:layout/>
              <c:tx>
                <c:rich>
                  <a:bodyPr/>
                  <a:lstStyle/>
                  <a:p>
                    <a:fld id="{A0B032D1-590D-420A-9F78-E2BE762A2EC4}" type="VALUE">
                      <a:rPr lang="en-US" smtClean="0"/>
                      <a:pPr/>
                      <a:t>[ЗНАЧЕНИЕ]</a:t>
                    </a:fld>
                    <a:endParaRPr lang="ru-RU"/>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4-AF65-40C4-87EE-DEBEFCF090C4}"/>
                </c:ext>
                <c:ext xmlns:c15="http://schemas.microsoft.com/office/drawing/2012/chart" uri="{CE6537A1-D6FC-4f65-9D91-7224C49458BB}">
                  <c15:layout/>
                  <c15:dlblFieldTable/>
                  <c15:showDataLabelsRange val="0"/>
                </c:ext>
              </c:extLst>
            </c:dLbl>
            <c:dLbl>
              <c:idx val="5"/>
              <c:layout/>
              <c:tx>
                <c:rich>
                  <a:bodyPr/>
                  <a:lstStyle/>
                  <a:p>
                    <a:fld id="{E7C91E00-55D0-4D23-AC0F-55609BC5A29B}" type="VALUE">
                      <a:rPr lang="en-US"/>
                      <a:pPr/>
                      <a:t>[ЗНАЧЕНИЕ]</a:t>
                    </a:fld>
                    <a:endParaRPr lang="ru-RU"/>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AF65-40C4-87EE-DEBEFCF090C4}"/>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Лист1!$A$2:$A$7</c:f>
              <c:strCache>
                <c:ptCount val="6"/>
                <c:pt idx="0">
                  <c:v>неуточненные</c:v>
                </c:pt>
                <c:pt idx="1">
                  <c:v>гипоксически-ишемические</c:v>
                </c:pt>
                <c:pt idx="2">
                  <c:v>травмы</c:v>
                </c:pt>
                <c:pt idx="3">
                  <c:v>инфекции</c:v>
                </c:pt>
                <c:pt idx="4">
                  <c:v>врожденные пороки развития</c:v>
                </c:pt>
                <c:pt idx="5">
                  <c:v>синдром Дауна</c:v>
                </c:pt>
              </c:strCache>
            </c:strRef>
          </c:cat>
          <c:val>
            <c:numRef>
              <c:f>Лист1!$B$2:$B$7</c:f>
              <c:numCache>
                <c:formatCode>General</c:formatCode>
                <c:ptCount val="6"/>
                <c:pt idx="0">
                  <c:v>2</c:v>
                </c:pt>
                <c:pt idx="1">
                  <c:v>14</c:v>
                </c:pt>
                <c:pt idx="2">
                  <c:v>1</c:v>
                </c:pt>
                <c:pt idx="3">
                  <c:v>1</c:v>
                </c:pt>
                <c:pt idx="4">
                  <c:v>4</c:v>
                </c:pt>
                <c:pt idx="5">
                  <c:v>4</c:v>
                </c:pt>
              </c:numCache>
            </c:numRef>
          </c:val>
          <c:extLst xmlns:c16r2="http://schemas.microsoft.com/office/drawing/2015/06/chart">
            <c:ext xmlns:c16="http://schemas.microsoft.com/office/drawing/2014/chart" uri="{C3380CC4-5D6E-409C-BE32-E72D297353CC}">
              <c16:uniqueId val="{00000000-AF65-40C4-87EE-DEBEFCF090C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smtClean="0"/>
              <a:t>GMFCS</a:t>
            </a:r>
            <a:endParaRPr lang="ru-RU" dirty="0"/>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ДЦП</c:v>
                </c:pt>
              </c:strCache>
            </c:strRef>
          </c:tx>
          <c:dPt>
            <c:idx val="0"/>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4-3D4C-4B25-8285-C66D5015F6B5}"/>
              </c:ext>
            </c:extLst>
          </c:dPt>
          <c:dPt>
            <c:idx val="1"/>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3D4C-4B25-8285-C66D5015F6B5}"/>
              </c:ext>
            </c:extLst>
          </c:dPt>
          <c:dPt>
            <c:idx val="2"/>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3D4C-4B25-8285-C66D5015F6B5}"/>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3D4C-4B25-8285-C66D5015F6B5}"/>
              </c:ext>
            </c:extLst>
          </c:dPt>
          <c:dPt>
            <c:idx val="4"/>
            <c:bubble3D val="0"/>
            <c:spPr>
              <a:solidFill>
                <a:schemeClr val="accent4">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3D4C-4B25-8285-C66D5015F6B5}"/>
              </c:ext>
            </c:extLst>
          </c:dPt>
          <c:dLbls>
            <c:dLbl>
              <c:idx val="0"/>
              <c:layout/>
              <c:tx>
                <c:rich>
                  <a:bodyPr/>
                  <a:lstStyle/>
                  <a:p>
                    <a:r>
                      <a:rPr lang="en-US" smtClean="0"/>
                      <a:t>1</a:t>
                    </a:r>
                    <a:endParaRPr lang="en-US"/>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4-3D4C-4B25-8285-C66D5015F6B5}"/>
                </c:ext>
                <c:ext xmlns:c15="http://schemas.microsoft.com/office/drawing/2012/chart" uri="{CE6537A1-D6FC-4f65-9D91-7224C49458BB}">
                  <c15:layout/>
                </c:ext>
              </c:extLst>
            </c:dLbl>
            <c:dLbl>
              <c:idx val="1"/>
              <c:layout/>
              <c:tx>
                <c:rich>
                  <a:bodyPr/>
                  <a:lstStyle/>
                  <a:p>
                    <a:r>
                      <a:rPr lang="en-US" smtClean="0"/>
                      <a:t>1</a:t>
                    </a:r>
                    <a:endParaRPr lang="en-US"/>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3D4C-4B25-8285-C66D5015F6B5}"/>
                </c:ext>
                <c:ext xmlns:c15="http://schemas.microsoft.com/office/drawing/2012/chart" uri="{CE6537A1-D6FC-4f65-9D91-7224C49458BB}">
                  <c15:layout/>
                </c:ext>
              </c:extLst>
            </c:dLbl>
            <c:dLbl>
              <c:idx val="2"/>
              <c:layout/>
              <c:tx>
                <c:rich>
                  <a:bodyPr/>
                  <a:lstStyle/>
                  <a:p>
                    <a:r>
                      <a:rPr lang="en-US" smtClean="0"/>
                      <a:t>1</a:t>
                    </a:r>
                    <a:endParaRPr lang="en-US"/>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2-3D4C-4B25-8285-C66D5015F6B5}"/>
                </c:ext>
                <c:ext xmlns:c15="http://schemas.microsoft.com/office/drawing/2012/chart" uri="{CE6537A1-D6FC-4f65-9D91-7224C49458BB}">
                  <c15:layout/>
                </c:ext>
              </c:extLst>
            </c:dLbl>
            <c:dLbl>
              <c:idx val="3"/>
              <c:layout/>
              <c:tx>
                <c:rich>
                  <a:bodyPr/>
                  <a:lstStyle/>
                  <a:p>
                    <a:r>
                      <a:rPr lang="en-US" smtClean="0"/>
                      <a:t>2</a:t>
                    </a:r>
                    <a:endParaRPr lang="en-US"/>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3D4C-4B25-8285-C66D5015F6B5}"/>
                </c:ext>
                <c:ext xmlns:c15="http://schemas.microsoft.com/office/drawing/2012/chart" uri="{CE6537A1-D6FC-4f65-9D91-7224C49458BB}">
                  <c15:layout/>
                </c:ext>
              </c:extLst>
            </c:dLbl>
            <c:dLbl>
              <c:idx val="4"/>
              <c:layout/>
              <c:tx>
                <c:rich>
                  <a:bodyPr/>
                  <a:lstStyle/>
                  <a:p>
                    <a:r>
                      <a:rPr lang="en-US" smtClean="0"/>
                      <a:t>32</a:t>
                    </a:r>
                    <a:endParaRPr lang="en-US"/>
                  </a:p>
                </c:rich>
              </c:tx>
              <c:dLblPos val="ct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3D4C-4B25-8285-C66D5015F6B5}"/>
                </c:ex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Лист1!$A$2:$A$6</c:f>
              <c:strCache>
                <c:ptCount val="5"/>
                <c:pt idx="0">
                  <c:v>I</c:v>
                </c:pt>
                <c:pt idx="1">
                  <c:v>II</c:v>
                </c:pt>
                <c:pt idx="2">
                  <c:v>III</c:v>
                </c:pt>
                <c:pt idx="3">
                  <c:v>IV</c:v>
                </c:pt>
                <c:pt idx="4">
                  <c:v>V</c:v>
                </c:pt>
              </c:strCache>
            </c:strRef>
          </c:cat>
          <c:val>
            <c:numRef>
              <c:f>Лист1!$B$2:$B$6</c:f>
              <c:numCache>
                <c:formatCode>General</c:formatCode>
                <c:ptCount val="5"/>
                <c:pt idx="0">
                  <c:v>1</c:v>
                </c:pt>
                <c:pt idx="1">
                  <c:v>1</c:v>
                </c:pt>
                <c:pt idx="2">
                  <c:v>1</c:v>
                </c:pt>
                <c:pt idx="3">
                  <c:v>2</c:v>
                </c:pt>
                <c:pt idx="4">
                  <c:v>32</c:v>
                </c:pt>
              </c:numCache>
            </c:numRef>
          </c:val>
          <c:extLst xmlns:c16r2="http://schemas.microsoft.com/office/drawing/2015/06/chart">
            <c:ext xmlns:c16="http://schemas.microsoft.com/office/drawing/2014/chart" uri="{C3380CC4-5D6E-409C-BE32-E72D297353CC}">
              <c16:uniqueId val="{00000000-3D4C-4B25-8285-C66D5015F6B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3314324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2800206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1539549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738540D-E908-48A0-894D-44776FFBB7F0}" type="datetimeFigureOut">
              <a:rPr lang="ru-RU" smtClean="0"/>
              <a:t>27.06.2025</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3973807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738540D-E908-48A0-894D-44776FFBB7F0}" type="datetimeFigureOut">
              <a:rPr lang="ru-RU" smtClean="0"/>
              <a:t>27.06.2025</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1108491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738540D-E908-48A0-894D-44776FFBB7F0}" type="datetimeFigureOut">
              <a:rPr lang="ru-RU" smtClean="0"/>
              <a:t>27.06.2025</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2969340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8540D-E908-48A0-894D-44776FFBB7F0}" type="datetimeFigureOut">
              <a:rPr lang="ru-RU" smtClean="0"/>
              <a:t>27.06.2025</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393282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738540D-E908-48A0-894D-44776FFBB7F0}" type="datetimeFigureOut">
              <a:rPr lang="ru-RU" smtClean="0"/>
              <a:t>27.06.2025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1784158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738540D-E908-48A0-894D-44776FFBB7F0}" type="datetimeFigureOut">
              <a:rPr lang="ru-RU" smtClean="0"/>
              <a:t>27.06.2025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315279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4204039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1B42662-AEC8-400A-AF9B-2174CDF63ADF}"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64198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738540D-E908-48A0-894D-44776FFBB7F0}" type="datetimeFigureOut">
              <a:rPr lang="ru-RU" smtClean="0"/>
              <a:t>27.06.2025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552084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738540D-E908-48A0-894D-44776FFBB7F0}" type="datetimeFigureOut">
              <a:rPr lang="ru-RU" smtClean="0"/>
              <a:t>27.06.2025</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1B42662-AEC8-400A-AF9B-2174CDF63ADF}"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08114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738540D-E908-48A0-894D-44776FFBB7F0}" type="datetimeFigureOut">
              <a:rPr lang="ru-RU" smtClean="0"/>
              <a:t>27.06.2025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2084635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161238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738540D-E908-48A0-894D-44776FFBB7F0}" type="datetimeFigureOut">
              <a:rPr lang="ru-RU" smtClean="0"/>
              <a:t>27.06.2025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B42662-AEC8-400A-AF9B-2174CDF63ADF}" type="slidenum">
              <a:rPr lang="ru-RU" smtClean="0"/>
              <a:t>‹#›</a:t>
            </a:fld>
            <a:endParaRPr lang="ru-RU"/>
          </a:p>
        </p:txBody>
      </p:sp>
    </p:spTree>
    <p:extLst>
      <p:ext uri="{BB962C8B-B14F-4D97-AF65-F5344CB8AC3E}">
        <p14:creationId xmlns:p14="http://schemas.microsoft.com/office/powerpoint/2010/main" val="394011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738540D-E908-48A0-894D-44776FFBB7F0}" type="datetimeFigureOut">
              <a:rPr lang="ru-RU" smtClean="0"/>
              <a:t>27.06.2025</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1B42662-AEC8-400A-AF9B-2174CDF63ADF}" type="slidenum">
              <a:rPr lang="ru-RU" smtClean="0"/>
              <a:t>‹#›</a:t>
            </a:fld>
            <a:endParaRPr lang="ru-RU"/>
          </a:p>
        </p:txBody>
      </p:sp>
    </p:spTree>
    <p:extLst>
      <p:ext uri="{BB962C8B-B14F-4D97-AF65-F5344CB8AC3E}">
        <p14:creationId xmlns:p14="http://schemas.microsoft.com/office/powerpoint/2010/main" val="377460022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pediasure.ru/lenta/?ysclid=mc3ij870pg781893966"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docs.cntd.ru/document/822404350#6560IO"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docs.cntd.ru/document/822404350#6560IO"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313792" y="2049137"/>
            <a:ext cx="8915399" cy="2155367"/>
          </a:xfrm>
        </p:spPr>
        <p:txBody>
          <a:bodyPr>
            <a:normAutofit/>
          </a:bodyPr>
          <a:lstStyle/>
          <a:p>
            <a:r>
              <a:rPr lang="ru-RU" b="1" dirty="0" smtClean="0"/>
              <a:t>Организация питания детей в «ДСО Вместе»</a:t>
            </a:r>
            <a:br>
              <a:rPr lang="ru-RU" b="1" dirty="0" smtClean="0"/>
            </a:br>
            <a:r>
              <a:rPr lang="ru-RU" sz="1600" b="1" dirty="0" smtClean="0"/>
              <a:t>На Примере детей </a:t>
            </a:r>
            <a:r>
              <a:rPr lang="en-US" sz="1600" b="1" dirty="0" smtClean="0"/>
              <a:t>IV</a:t>
            </a:r>
            <a:r>
              <a:rPr lang="ru-RU" sz="1600" b="1" dirty="0" smtClean="0"/>
              <a:t> корпуса (7,8,9 отделения)</a:t>
            </a:r>
            <a:endParaRPr lang="ru-RU" b="1" dirty="0"/>
          </a:p>
        </p:txBody>
      </p:sp>
      <p:sp>
        <p:nvSpPr>
          <p:cNvPr id="3" name="Подзаголовок 2"/>
          <p:cNvSpPr>
            <a:spLocks noGrp="1"/>
          </p:cNvSpPr>
          <p:nvPr>
            <p:ph type="subTitle" idx="1"/>
          </p:nvPr>
        </p:nvSpPr>
        <p:spPr>
          <a:xfrm>
            <a:off x="3276601" y="5731717"/>
            <a:ext cx="8915399" cy="1126283"/>
          </a:xfrm>
        </p:spPr>
        <p:txBody>
          <a:bodyPr/>
          <a:lstStyle/>
          <a:p>
            <a:r>
              <a:rPr lang="ru-RU" sz="2000" dirty="0" smtClean="0"/>
              <a:t>Зав</a:t>
            </a:r>
            <a:r>
              <a:rPr lang="ru-RU" dirty="0" smtClean="0"/>
              <a:t>. Отделением врач-педиатр Качалова М.Н.</a:t>
            </a:r>
            <a:endParaRPr lang="ru-RU" dirty="0"/>
          </a:p>
        </p:txBody>
      </p:sp>
    </p:spTree>
    <p:extLst>
      <p:ext uri="{BB962C8B-B14F-4D97-AF65-F5344CB8AC3E}">
        <p14:creationId xmlns:p14="http://schemas.microsoft.com/office/powerpoint/2010/main" val="97299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Структура и состав 7,8,9 отделения ДСО</a:t>
            </a:r>
            <a:endParaRPr lang="ru-RU" b="1" dirty="0"/>
          </a:p>
        </p:txBody>
      </p:sp>
      <p:sp>
        <p:nvSpPr>
          <p:cNvPr id="3" name="Объект 2"/>
          <p:cNvSpPr>
            <a:spLocks noGrp="1"/>
          </p:cNvSpPr>
          <p:nvPr>
            <p:ph idx="1"/>
          </p:nvPr>
        </p:nvSpPr>
        <p:spPr/>
        <p:txBody>
          <a:bodyPr>
            <a:noAutofit/>
          </a:bodyPr>
          <a:lstStyle/>
          <a:p>
            <a:r>
              <a:rPr lang="ru-RU" sz="2400" b="1" dirty="0" smtClean="0"/>
              <a:t>Общее количество воспитанников - 65 человек.</a:t>
            </a:r>
            <a:endParaRPr lang="ru-RU" sz="2400" b="1" dirty="0"/>
          </a:p>
          <a:p>
            <a:r>
              <a:rPr lang="ru-RU" sz="2400" b="1" dirty="0" smtClean="0"/>
              <a:t>Дети с 4 до 7 лет – 9 человек</a:t>
            </a:r>
          </a:p>
          <a:p>
            <a:r>
              <a:rPr lang="ru-RU" sz="2400" b="1" dirty="0" smtClean="0"/>
              <a:t>Дети с 8 до 12 лет – 19 человек</a:t>
            </a:r>
          </a:p>
          <a:p>
            <a:r>
              <a:rPr lang="ru-RU" sz="2400" b="1" dirty="0"/>
              <a:t>Д</a:t>
            </a:r>
            <a:r>
              <a:rPr lang="ru-RU" sz="2400" b="1" dirty="0" smtClean="0"/>
              <a:t>ети с 13 до 18 лет – 23 человека</a:t>
            </a:r>
          </a:p>
          <a:p>
            <a:r>
              <a:rPr lang="ru-RU" sz="2400" b="1" dirty="0" smtClean="0"/>
              <a:t>Старше 18 лет – 14 человек</a:t>
            </a:r>
          </a:p>
          <a:p>
            <a:endParaRPr lang="ru-RU" sz="2400" b="1" dirty="0"/>
          </a:p>
          <a:p>
            <a:pPr marL="0" indent="0">
              <a:buNone/>
            </a:pPr>
            <a:r>
              <a:rPr lang="ru-RU" sz="2400" b="1" dirty="0" smtClean="0"/>
              <a:t>3 отделения, в каждом по 22 воспитанника. С различной патологией нервной системы.</a:t>
            </a:r>
          </a:p>
        </p:txBody>
      </p:sp>
    </p:spTree>
    <p:extLst>
      <p:ext uri="{BB962C8B-B14F-4D97-AF65-F5344CB8AC3E}">
        <p14:creationId xmlns:p14="http://schemas.microsoft.com/office/powerpoint/2010/main" val="305736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8351" y="499419"/>
            <a:ext cx="8911687" cy="1280890"/>
          </a:xfrm>
        </p:spPr>
        <p:txBody>
          <a:bodyPr>
            <a:normAutofit fontScale="90000"/>
          </a:bodyPr>
          <a:lstStyle/>
          <a:p>
            <a:r>
              <a:rPr lang="ru-RU" b="1" dirty="0" smtClean="0"/>
              <a:t>Типы патологии нервной системы, влияющие на тактику выбора кормления ребенка.</a:t>
            </a:r>
            <a:endParaRPr lang="ru-RU" b="1" dirty="0"/>
          </a:p>
        </p:txBody>
      </p:sp>
      <p:sp>
        <p:nvSpPr>
          <p:cNvPr id="3" name="Объект 2"/>
          <p:cNvSpPr>
            <a:spLocks noGrp="1"/>
          </p:cNvSpPr>
          <p:nvPr>
            <p:ph idx="1"/>
          </p:nvPr>
        </p:nvSpPr>
        <p:spPr/>
        <p:txBody>
          <a:bodyPr/>
          <a:lstStyle/>
          <a:p>
            <a:pPr marL="514350" indent="-514350">
              <a:buFont typeface="+mj-lt"/>
              <a:buAutoNum type="arabicPeriod"/>
            </a:pPr>
            <a:endParaRPr lang="ru-RU" dirty="0" smtClean="0"/>
          </a:p>
          <a:p>
            <a:pPr marL="514350" indent="-514350">
              <a:buFont typeface="+mj-lt"/>
              <a:buAutoNum type="arabicPeriod"/>
            </a:pPr>
            <a:r>
              <a:rPr lang="ru-RU" sz="2000" b="1" dirty="0" smtClean="0"/>
              <a:t>Органическое поражение головного мозга, не сопровождающееся </a:t>
            </a:r>
            <a:r>
              <a:rPr lang="ru-RU" sz="2000" b="1" dirty="0" err="1" smtClean="0"/>
              <a:t>синдромокомплексом</a:t>
            </a:r>
            <a:r>
              <a:rPr lang="ru-RU" sz="2000" b="1" dirty="0" smtClean="0"/>
              <a:t> детского церебрального паралича (далее группа ОПЦНС). Всего 28 человек.</a:t>
            </a:r>
          </a:p>
          <a:p>
            <a:pPr marL="0" indent="0">
              <a:buNone/>
            </a:pPr>
            <a:endParaRPr lang="ru-RU" sz="2000" dirty="0"/>
          </a:p>
        </p:txBody>
      </p:sp>
      <p:graphicFrame>
        <p:nvGraphicFramePr>
          <p:cNvPr id="7" name="Диаграмма 6"/>
          <p:cNvGraphicFramePr/>
          <p:nvPr>
            <p:extLst>
              <p:ext uri="{D42A27DB-BD31-4B8C-83A1-F6EECF244321}">
                <p14:modId xmlns:p14="http://schemas.microsoft.com/office/powerpoint/2010/main" val="2246672146"/>
              </p:ext>
            </p:extLst>
          </p:nvPr>
        </p:nvGraphicFramePr>
        <p:xfrm>
          <a:off x="4367696" y="3597965"/>
          <a:ext cx="6217478" cy="32600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9048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Типы патологии нервной системы, влияющие на тактику выбора кормления ребенка.</a:t>
            </a:r>
            <a:endParaRPr lang="ru-RU" b="1" dirty="0"/>
          </a:p>
        </p:txBody>
      </p:sp>
      <p:sp>
        <p:nvSpPr>
          <p:cNvPr id="3" name="Объект 2"/>
          <p:cNvSpPr>
            <a:spLocks noGrp="1"/>
          </p:cNvSpPr>
          <p:nvPr>
            <p:ph idx="1"/>
          </p:nvPr>
        </p:nvSpPr>
        <p:spPr/>
        <p:txBody>
          <a:bodyPr/>
          <a:lstStyle/>
          <a:p>
            <a:pPr marL="0" indent="0">
              <a:buNone/>
            </a:pPr>
            <a:r>
              <a:rPr lang="ru-RU" sz="2800" dirty="0" smtClean="0"/>
              <a:t>2. </a:t>
            </a:r>
            <a:r>
              <a:rPr lang="ru-RU" sz="2800" b="1" dirty="0" smtClean="0"/>
              <a:t>ОПЦНС, проявляющееся комплексом детского церебрального паралича (далее группа ДЦП).</a:t>
            </a:r>
          </a:p>
          <a:p>
            <a:pPr marL="0" indent="0">
              <a:buNone/>
            </a:pPr>
            <a:endParaRPr lang="ru-RU" sz="2800" dirty="0" smtClean="0"/>
          </a:p>
          <a:p>
            <a:pPr marL="0" indent="0">
              <a:buNone/>
            </a:pPr>
            <a:endParaRPr lang="ru-RU" sz="2800" dirty="0"/>
          </a:p>
          <a:p>
            <a:pPr marL="0" indent="0">
              <a:buNone/>
            </a:pPr>
            <a:endParaRPr lang="ru-RU" dirty="0" smtClean="0"/>
          </a:p>
          <a:p>
            <a:pPr marL="0" indent="0">
              <a:buNone/>
            </a:pPr>
            <a:endParaRPr lang="ru-RU" dirty="0"/>
          </a:p>
          <a:p>
            <a:pPr marL="0" indent="0">
              <a:buNone/>
            </a:pPr>
            <a:endParaRPr lang="ru-RU" dirty="0" smtClean="0"/>
          </a:p>
          <a:p>
            <a:pPr marL="0" indent="0">
              <a:buNone/>
            </a:pPr>
            <a:endParaRPr lang="ru-RU" dirty="0"/>
          </a:p>
          <a:p>
            <a:pPr marL="0" indent="0">
              <a:buNone/>
            </a:pPr>
            <a:endParaRPr lang="ru-RU" dirty="0" smtClean="0"/>
          </a:p>
          <a:p>
            <a:pPr marL="0" indent="0">
              <a:buNone/>
            </a:pPr>
            <a:endParaRPr lang="ru-RU" dirty="0"/>
          </a:p>
        </p:txBody>
      </p:sp>
      <p:graphicFrame>
        <p:nvGraphicFramePr>
          <p:cNvPr id="6" name="Диаграмма 5"/>
          <p:cNvGraphicFramePr/>
          <p:nvPr>
            <p:extLst>
              <p:ext uri="{D42A27DB-BD31-4B8C-83A1-F6EECF244321}">
                <p14:modId xmlns:p14="http://schemas.microsoft.com/office/powerpoint/2010/main" val="4193754098"/>
              </p:ext>
            </p:extLst>
          </p:nvPr>
        </p:nvGraphicFramePr>
        <p:xfrm>
          <a:off x="2743200" y="3582940"/>
          <a:ext cx="5357091" cy="32750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7261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Алгоритм индивидуального выбора питания для воспитанника</a:t>
            </a:r>
            <a:endParaRPr lang="ru-RU" b="1" dirty="0"/>
          </a:p>
        </p:txBody>
      </p:sp>
      <p:sp>
        <p:nvSpPr>
          <p:cNvPr id="3" name="Объект 2"/>
          <p:cNvSpPr>
            <a:spLocks noGrp="1"/>
          </p:cNvSpPr>
          <p:nvPr>
            <p:ph idx="1"/>
          </p:nvPr>
        </p:nvSpPr>
        <p:spPr/>
        <p:txBody>
          <a:bodyPr>
            <a:normAutofit lnSpcReduction="10000"/>
          </a:bodyPr>
          <a:lstStyle/>
          <a:p>
            <a:pPr marL="514350" indent="-514350">
              <a:buFont typeface="+mj-lt"/>
              <a:buAutoNum type="arabicPeriod"/>
            </a:pPr>
            <a:r>
              <a:rPr lang="ru-RU" sz="2400" b="1" dirty="0" smtClean="0"/>
              <a:t>Антропометрия (правильная техника выполнения!).</a:t>
            </a:r>
          </a:p>
          <a:p>
            <a:pPr marL="514350" indent="-514350">
              <a:buFont typeface="+mj-lt"/>
              <a:buAutoNum type="arabicPeriod"/>
            </a:pPr>
            <a:r>
              <a:rPr lang="ru-RU" sz="2400" b="1" dirty="0" smtClean="0"/>
              <a:t>Оценка антропометрических данных</a:t>
            </a:r>
          </a:p>
          <a:p>
            <a:pPr marL="514350" indent="-514350">
              <a:buFont typeface="+mj-lt"/>
              <a:buAutoNum type="arabicPeriod"/>
            </a:pPr>
            <a:r>
              <a:rPr lang="ru-RU" sz="2400" b="1" dirty="0" err="1" smtClean="0"/>
              <a:t>Биоимпедансометрия</a:t>
            </a:r>
            <a:r>
              <a:rPr lang="ru-RU" sz="2400" b="1" dirty="0" smtClean="0"/>
              <a:t>.</a:t>
            </a:r>
          </a:p>
          <a:p>
            <a:pPr marL="514350" indent="-514350">
              <a:buFont typeface="+mj-lt"/>
              <a:buAutoNum type="arabicPeriod"/>
            </a:pPr>
            <a:r>
              <a:rPr lang="ru-RU" sz="2400" b="1" dirty="0" smtClean="0"/>
              <a:t>Комплексная оценка </a:t>
            </a:r>
            <a:r>
              <a:rPr lang="ru-RU" sz="2400" b="1" dirty="0" err="1" smtClean="0"/>
              <a:t>нутритивного</a:t>
            </a:r>
            <a:r>
              <a:rPr lang="ru-RU" sz="2400" b="1" dirty="0" smtClean="0"/>
              <a:t> статуса с учетом данных состава тела.</a:t>
            </a:r>
          </a:p>
          <a:p>
            <a:pPr marL="514350" indent="-514350">
              <a:buFont typeface="+mj-lt"/>
              <a:buAutoNum type="arabicPeriod"/>
            </a:pPr>
            <a:r>
              <a:rPr lang="ru-RU" sz="2400" b="1" dirty="0" smtClean="0"/>
              <a:t>Выбор способа кормления.</a:t>
            </a:r>
          </a:p>
          <a:p>
            <a:pPr marL="514350" indent="-514350">
              <a:buFont typeface="+mj-lt"/>
              <a:buAutoNum type="arabicPeriod"/>
            </a:pPr>
            <a:r>
              <a:rPr lang="ru-RU" sz="2400" b="1" dirty="0" smtClean="0"/>
              <a:t>Выбор вида диеты </a:t>
            </a:r>
          </a:p>
          <a:p>
            <a:pPr marL="514350" indent="-514350">
              <a:buFont typeface="+mj-lt"/>
              <a:buAutoNum type="arabicPeriod"/>
            </a:pPr>
            <a:r>
              <a:rPr lang="ru-RU" sz="2400" b="1" dirty="0" smtClean="0"/>
              <a:t>Расчет объема и частоты кормлений.</a:t>
            </a:r>
          </a:p>
          <a:p>
            <a:pPr marL="514350" indent="-514350">
              <a:buFont typeface="+mj-lt"/>
              <a:buAutoNum type="arabicPeriod"/>
            </a:pPr>
            <a:endParaRPr lang="ru-RU" sz="2400" dirty="0" smtClean="0"/>
          </a:p>
          <a:p>
            <a:pPr marL="514350" indent="-514350">
              <a:buFont typeface="+mj-lt"/>
              <a:buAutoNum type="arabicPeriod"/>
            </a:pPr>
            <a:endParaRPr lang="ru-RU" dirty="0" smtClean="0"/>
          </a:p>
          <a:p>
            <a:pPr marL="514350" indent="-514350">
              <a:buFont typeface="+mj-lt"/>
              <a:buAutoNum type="arabicPeriod"/>
            </a:pPr>
            <a:endParaRPr lang="ru-RU" dirty="0" smtClean="0"/>
          </a:p>
          <a:p>
            <a:pPr marL="514350" indent="-514350">
              <a:buFont typeface="+mj-lt"/>
              <a:buAutoNum type="arabicPeriod"/>
            </a:pPr>
            <a:endParaRPr lang="ru-RU" dirty="0" smtClean="0"/>
          </a:p>
          <a:p>
            <a:pPr marL="514350" indent="-514350">
              <a:buFont typeface="+mj-lt"/>
              <a:buAutoNum type="arabicPeriod"/>
            </a:pPr>
            <a:endParaRPr lang="ru-RU" dirty="0"/>
          </a:p>
        </p:txBody>
      </p:sp>
    </p:spTree>
    <p:extLst>
      <p:ext uri="{BB962C8B-B14F-4D97-AF65-F5344CB8AC3E}">
        <p14:creationId xmlns:p14="http://schemas.microsoft.com/office/powerpoint/2010/main" val="715611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Диагностика недостаточности питания</a:t>
            </a:r>
            <a:endParaRPr lang="ru-RU" b="1" dirty="0"/>
          </a:p>
        </p:txBody>
      </p:sp>
      <p:sp>
        <p:nvSpPr>
          <p:cNvPr id="3" name="Объект 2"/>
          <p:cNvSpPr>
            <a:spLocks noGrp="1"/>
          </p:cNvSpPr>
          <p:nvPr>
            <p:ph idx="1"/>
          </p:nvPr>
        </p:nvSpPr>
        <p:spPr/>
        <p:txBody>
          <a:bodyPr>
            <a:normAutofit/>
          </a:bodyPr>
          <a:lstStyle/>
          <a:p>
            <a:r>
              <a:rPr lang="ru-RU" sz="2400" b="1" dirty="0" smtClean="0"/>
              <a:t>Оценка данных</a:t>
            </a:r>
          </a:p>
          <a:p>
            <a:pPr marL="0" indent="0">
              <a:buNone/>
            </a:pPr>
            <a:r>
              <a:rPr lang="ru-RU" sz="2400" b="1" dirty="0" smtClean="0"/>
              <a:t> дневника питания</a:t>
            </a:r>
          </a:p>
          <a:p>
            <a:pPr marL="0" indent="0">
              <a:buNone/>
            </a:pPr>
            <a:r>
              <a:rPr lang="ru-RU" sz="2400" b="1" dirty="0" smtClean="0"/>
              <a:t> </a:t>
            </a:r>
            <a:endParaRPr lang="ru-RU" sz="2400" b="1"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8377" y="1454227"/>
            <a:ext cx="4057504" cy="5403773"/>
          </a:xfrm>
          <a:prstGeom prst="rect">
            <a:avLst/>
          </a:prstGeom>
        </p:spPr>
      </p:pic>
    </p:spTree>
    <p:extLst>
      <p:ext uri="{BB962C8B-B14F-4D97-AF65-F5344CB8AC3E}">
        <p14:creationId xmlns:p14="http://schemas.microsoft.com/office/powerpoint/2010/main" val="4055683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 </a:t>
            </a:r>
            <a:r>
              <a:rPr lang="ru-RU" b="1" dirty="0"/>
              <a:t>Антропометрия</a:t>
            </a:r>
          </a:p>
        </p:txBody>
      </p:sp>
      <p:sp>
        <p:nvSpPr>
          <p:cNvPr id="3" name="Объект 2"/>
          <p:cNvSpPr>
            <a:spLocks noGrp="1"/>
          </p:cNvSpPr>
          <p:nvPr>
            <p:ph idx="1"/>
          </p:nvPr>
        </p:nvSpPr>
        <p:spPr>
          <a:xfrm>
            <a:off x="2589212" y="1293962"/>
            <a:ext cx="8915400" cy="4617260"/>
          </a:xfrm>
        </p:spPr>
        <p:txBody>
          <a:bodyPr>
            <a:normAutofit fontScale="70000" lnSpcReduction="20000"/>
          </a:bodyPr>
          <a:lstStyle/>
          <a:p>
            <a:pPr marL="0" indent="0">
              <a:buNone/>
            </a:pPr>
            <a:r>
              <a:rPr lang="ru-RU" dirty="0" smtClean="0"/>
              <a:t>                                             </a:t>
            </a:r>
          </a:p>
          <a:p>
            <a:pPr marL="0" indent="0" algn="ctr">
              <a:buNone/>
            </a:pPr>
            <a:r>
              <a:rPr lang="ru-RU" sz="4000" b="1" dirty="0" smtClean="0"/>
              <a:t>Измерение Роста</a:t>
            </a:r>
          </a:p>
          <a:p>
            <a:pPr marL="0" indent="0">
              <a:buNone/>
            </a:pPr>
            <a:r>
              <a:rPr lang="ru-RU" sz="2400" b="1" dirty="0" smtClean="0"/>
              <a:t> </a:t>
            </a:r>
            <a:r>
              <a:rPr lang="ru-RU" sz="2800" b="1" dirty="0" smtClean="0"/>
              <a:t>1 раз в год + </a:t>
            </a:r>
          </a:p>
          <a:p>
            <a:pPr marL="0" indent="0">
              <a:buNone/>
            </a:pPr>
            <a:r>
              <a:rPr lang="ru-RU" sz="2800" b="1" dirty="0"/>
              <a:t> </a:t>
            </a:r>
            <a:r>
              <a:rPr lang="ru-RU" sz="2800" b="1" dirty="0" smtClean="0"/>
              <a:t>  при снятии </a:t>
            </a:r>
            <a:r>
              <a:rPr lang="ru-RU" sz="2800" b="1" dirty="0" err="1" smtClean="0"/>
              <a:t>биоимпеданса</a:t>
            </a:r>
            <a:endParaRPr lang="ru-RU" sz="2800" b="1" dirty="0" smtClean="0"/>
          </a:p>
          <a:p>
            <a:pPr marL="0" indent="0">
              <a:buNone/>
            </a:pPr>
            <a:r>
              <a:rPr lang="ru-RU" sz="2800" b="1" dirty="0"/>
              <a:t> </a:t>
            </a:r>
            <a:r>
              <a:rPr lang="ru-RU" sz="2800" b="1" dirty="0" smtClean="0"/>
              <a:t>   </a:t>
            </a:r>
            <a:endParaRPr lang="ru-RU" sz="2800" b="1" dirty="0" smtClean="0"/>
          </a:p>
          <a:p>
            <a:pPr marL="0" indent="0">
              <a:buNone/>
            </a:pPr>
            <a:r>
              <a:rPr lang="ru-RU" sz="2800" b="1" dirty="0" smtClean="0"/>
              <a:t>Измерение</a:t>
            </a:r>
            <a:r>
              <a:rPr lang="ru-RU" sz="2800" b="1" dirty="0" smtClean="0"/>
              <a:t>: </a:t>
            </a:r>
          </a:p>
          <a:p>
            <a:r>
              <a:rPr lang="ru-RU" sz="2800" b="1" dirty="0" smtClean="0"/>
              <a:t> вертикально на ростомере.</a:t>
            </a:r>
          </a:p>
          <a:p>
            <a:pPr marL="0" indent="0">
              <a:buNone/>
            </a:pPr>
            <a:r>
              <a:rPr lang="ru-RU" sz="2800" b="1" dirty="0"/>
              <a:t> </a:t>
            </a:r>
            <a:r>
              <a:rPr lang="ru-RU" sz="2800" b="1" dirty="0" smtClean="0"/>
              <a:t>                          -</a:t>
            </a:r>
          </a:p>
          <a:p>
            <a:r>
              <a:rPr lang="ru-RU" sz="2800" b="1" dirty="0" smtClean="0"/>
              <a:t>сегментарным способом</a:t>
            </a:r>
          </a:p>
          <a:p>
            <a:pPr marL="0" indent="0">
              <a:buNone/>
            </a:pPr>
            <a:endParaRPr lang="ru-RU" sz="2800" dirty="0"/>
          </a:p>
          <a:p>
            <a:pPr marL="0" indent="0">
              <a:buNone/>
            </a:pPr>
            <a:endParaRPr lang="ru-RU" dirty="0" smtClean="0"/>
          </a:p>
          <a:p>
            <a:pPr marL="0" indent="0">
              <a:buNone/>
            </a:pPr>
            <a:endParaRPr lang="ru-RU" dirty="0" smtClean="0"/>
          </a:p>
          <a:p>
            <a:pPr marL="0" indent="0">
              <a:buNone/>
            </a:pPr>
            <a:r>
              <a:rPr lang="ru-RU" dirty="0"/>
              <a:t> </a:t>
            </a:r>
            <a:r>
              <a:rPr lang="ru-RU" dirty="0" smtClean="0"/>
              <a:t>                          </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9932" y="2038427"/>
            <a:ext cx="3614680" cy="4819573"/>
          </a:xfrm>
          <a:prstGeom prst="rect">
            <a:avLst/>
          </a:prstGeom>
        </p:spPr>
      </p:pic>
    </p:spTree>
    <p:extLst>
      <p:ext uri="{BB962C8B-B14F-4D97-AF65-F5344CB8AC3E}">
        <p14:creationId xmlns:p14="http://schemas.microsoft.com/office/powerpoint/2010/main" val="2324686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Формулы расчета предполагаемого роста ребенка</a:t>
            </a:r>
            <a:endParaRPr lang="ru-RU" b="1" dirty="0"/>
          </a:p>
        </p:txBody>
      </p:sp>
      <p:sp>
        <p:nvSpPr>
          <p:cNvPr id="3" name="Объект 2"/>
          <p:cNvSpPr>
            <a:spLocks noGrp="1"/>
          </p:cNvSpPr>
          <p:nvPr>
            <p:ph idx="1"/>
          </p:nvPr>
        </p:nvSpPr>
        <p:spPr>
          <a:xfrm>
            <a:off x="2589212" y="2133600"/>
            <a:ext cx="8915400" cy="4476520"/>
          </a:xfrm>
        </p:spPr>
        <p:txBody>
          <a:bodyPr>
            <a:normAutofit lnSpcReduction="10000"/>
          </a:bodyPr>
          <a:lstStyle/>
          <a:p>
            <a:r>
              <a:rPr lang="ru-RU" sz="2400" b="1" dirty="0" smtClean="0"/>
              <a:t>По длине голени </a:t>
            </a:r>
          </a:p>
          <a:p>
            <a:pPr marL="0" indent="0">
              <a:buNone/>
            </a:pPr>
            <a:endParaRPr lang="ru-RU" b="1" dirty="0" smtClean="0"/>
          </a:p>
          <a:p>
            <a:pPr marL="0" indent="0">
              <a:buNone/>
            </a:pPr>
            <a:r>
              <a:rPr lang="ru-RU" sz="2400" b="1" dirty="0" smtClean="0"/>
              <a:t>Р (см) = (3,26 * ДГ) + 30,8</a:t>
            </a:r>
          </a:p>
          <a:p>
            <a:pPr marL="0" indent="0">
              <a:buNone/>
            </a:pPr>
            <a:endParaRPr lang="ru-RU" b="1" dirty="0" smtClean="0"/>
          </a:p>
          <a:p>
            <a:r>
              <a:rPr lang="ru-RU" sz="2400" b="1" dirty="0" smtClean="0"/>
              <a:t>По высоте колена </a:t>
            </a:r>
          </a:p>
          <a:p>
            <a:endParaRPr lang="ru-RU" b="1" dirty="0"/>
          </a:p>
          <a:p>
            <a:pPr marL="0" indent="0">
              <a:buNone/>
            </a:pPr>
            <a:r>
              <a:rPr lang="ru-RU" sz="2400" b="1" dirty="0" smtClean="0"/>
              <a:t>Р (см) = (2,69 * ВК) + 24,2</a:t>
            </a:r>
          </a:p>
          <a:p>
            <a:pPr marL="0" indent="0">
              <a:buNone/>
            </a:pPr>
            <a:endParaRPr lang="ru-RU" dirty="0" smtClean="0"/>
          </a:p>
          <a:p>
            <a:pPr marL="0" indent="0">
              <a:buNone/>
            </a:pPr>
            <a:endParaRPr lang="ru-RU" dirty="0" smtClean="0"/>
          </a:p>
          <a:p>
            <a:pPr marL="0" indent="0">
              <a:buNone/>
            </a:pPr>
            <a:endParaRPr lang="ru-RU" sz="1100" dirty="0"/>
          </a:p>
          <a:p>
            <a:pPr marL="0" indent="0">
              <a:buNone/>
            </a:pPr>
            <a:r>
              <a:rPr lang="en-US" sz="1100" dirty="0" err="1" smtClean="0"/>
              <a:t>Rakhmaeva</a:t>
            </a:r>
            <a:r>
              <a:rPr lang="en-US" sz="1100" dirty="0" smtClean="0"/>
              <a:t> </a:t>
            </a:r>
            <a:r>
              <a:rPr lang="en-US" sz="1100" dirty="0"/>
              <a:t>R.F., </a:t>
            </a:r>
            <a:r>
              <a:rPr lang="en-US" sz="1100" dirty="0" err="1"/>
              <a:t>Kamalova</a:t>
            </a:r>
            <a:r>
              <a:rPr lang="en-US" sz="1100" dirty="0"/>
              <a:t> A.A., </a:t>
            </a:r>
            <a:r>
              <a:rPr lang="en-US" sz="1100" dirty="0" err="1"/>
              <a:t>Ayupova</a:t>
            </a:r>
            <a:r>
              <a:rPr lang="en-US" sz="1100" dirty="0"/>
              <a:t> V.A. Evaluation of anthropometric parameters and body composition in children with cerebral palsy. </a:t>
            </a:r>
            <a:r>
              <a:rPr lang="en-US" sz="1100" dirty="0" err="1"/>
              <a:t>Ros</a:t>
            </a:r>
            <a:r>
              <a:rPr lang="en-US" sz="1100" dirty="0"/>
              <a:t> </a:t>
            </a:r>
            <a:r>
              <a:rPr lang="en-US" sz="1100" dirty="0" err="1"/>
              <a:t>Vestn</a:t>
            </a:r>
            <a:r>
              <a:rPr lang="en-US" sz="1100" dirty="0"/>
              <a:t> </a:t>
            </a:r>
            <a:r>
              <a:rPr lang="en-US" sz="1100" dirty="0" err="1"/>
              <a:t>Perinatol</a:t>
            </a:r>
            <a:r>
              <a:rPr lang="en-US" sz="1100" dirty="0"/>
              <a:t> </a:t>
            </a:r>
            <a:r>
              <a:rPr lang="en-US" sz="1100" dirty="0" err="1"/>
              <a:t>i</a:t>
            </a:r>
            <a:r>
              <a:rPr lang="en-US" sz="1100" dirty="0"/>
              <a:t> </a:t>
            </a:r>
            <a:r>
              <a:rPr lang="en-US" sz="1100" dirty="0" err="1"/>
              <a:t>Pediatr</a:t>
            </a:r>
            <a:r>
              <a:rPr lang="en-US" sz="1100" dirty="0"/>
              <a:t> 2019; 64:(5): 204–208 (in Russ). DOI: 10.21508/1027–4065–2019–64–5–204–208</a:t>
            </a:r>
            <a:endParaRPr lang="ru-RU" sz="1100" dirty="0" smtClean="0"/>
          </a:p>
          <a:p>
            <a:endParaRPr lang="ru-RU" dirty="0"/>
          </a:p>
        </p:txBody>
      </p:sp>
    </p:spTree>
    <p:extLst>
      <p:ext uri="{BB962C8B-B14F-4D97-AF65-F5344CB8AC3E}">
        <p14:creationId xmlns:p14="http://schemas.microsoft.com/office/powerpoint/2010/main" val="4244331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283294"/>
            <a:ext cx="8911687" cy="1280890"/>
          </a:xfrm>
        </p:spPr>
        <p:txBody>
          <a:bodyPr/>
          <a:lstStyle/>
          <a:p>
            <a:r>
              <a:rPr lang="ru-RU" b="1" dirty="0" smtClean="0"/>
              <a:t>Измерение веса</a:t>
            </a:r>
            <a:endParaRPr lang="ru-RU" b="1" dirty="0"/>
          </a:p>
        </p:txBody>
      </p:sp>
      <p:sp>
        <p:nvSpPr>
          <p:cNvPr id="3" name="Объект 2"/>
          <p:cNvSpPr>
            <a:spLocks noGrp="1"/>
          </p:cNvSpPr>
          <p:nvPr>
            <p:ph idx="1"/>
          </p:nvPr>
        </p:nvSpPr>
        <p:spPr>
          <a:xfrm>
            <a:off x="2063711" y="1238539"/>
            <a:ext cx="8915400" cy="3777622"/>
          </a:xfrm>
        </p:spPr>
        <p:txBody>
          <a:bodyPr/>
          <a:lstStyle/>
          <a:p>
            <a:r>
              <a:rPr lang="ru-RU" sz="2400" b="1" dirty="0" smtClean="0"/>
              <a:t>1 раз в 3 месяца для детей </a:t>
            </a:r>
            <a:r>
              <a:rPr lang="en-US" sz="2400" b="1" dirty="0" smtClean="0"/>
              <a:t>orally feed.</a:t>
            </a:r>
          </a:p>
          <a:p>
            <a:r>
              <a:rPr lang="ru-RU" sz="2400" b="1" dirty="0" smtClean="0"/>
              <a:t>1 раз в месяц для детей </a:t>
            </a:r>
            <a:r>
              <a:rPr lang="en-US" sz="2400" b="1" dirty="0" smtClean="0"/>
              <a:t>tube feed</a:t>
            </a:r>
          </a:p>
          <a:p>
            <a:r>
              <a:rPr lang="en-US" sz="2400" b="1" dirty="0" smtClean="0"/>
              <a:t>1 </a:t>
            </a:r>
            <a:r>
              <a:rPr lang="ru-RU" sz="2400" b="1" dirty="0" smtClean="0"/>
              <a:t>раз в неделю при снижении веса</a:t>
            </a:r>
          </a:p>
          <a:p>
            <a:endParaRPr lang="ru-RU" sz="2400" dirty="0"/>
          </a:p>
          <a:p>
            <a:endParaRPr lang="ru-RU" dirty="0" smtClean="0"/>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427" y="3463853"/>
            <a:ext cx="4169984" cy="3104616"/>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626" y="3272433"/>
            <a:ext cx="4944054" cy="3296036"/>
          </a:xfrm>
          <a:prstGeom prst="rect">
            <a:avLst/>
          </a:prstGeom>
        </p:spPr>
      </p:pic>
    </p:spTree>
    <p:extLst>
      <p:ext uri="{BB962C8B-B14F-4D97-AF65-F5344CB8AC3E}">
        <p14:creationId xmlns:p14="http://schemas.microsoft.com/office/powerpoint/2010/main" val="1837014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Измерение окружности плеча</a:t>
            </a:r>
            <a:endParaRPr lang="ru-RU" b="1" dirty="0"/>
          </a:p>
        </p:txBody>
      </p:sp>
      <p:sp>
        <p:nvSpPr>
          <p:cNvPr id="3" name="Объект 2"/>
          <p:cNvSpPr>
            <a:spLocks noGrp="1"/>
          </p:cNvSpPr>
          <p:nvPr>
            <p:ph idx="1"/>
          </p:nvPr>
        </p:nvSpPr>
        <p:spPr>
          <a:xfrm>
            <a:off x="2589212" y="2133600"/>
            <a:ext cx="8915400" cy="4443470"/>
          </a:xfrm>
        </p:spPr>
        <p:txBody>
          <a:bodyPr>
            <a:normAutofit fontScale="92500" lnSpcReduction="20000"/>
          </a:bodyPr>
          <a:lstStyle/>
          <a:p>
            <a:r>
              <a:rPr lang="ru-RU" sz="2600" b="1" dirty="0" smtClean="0"/>
              <a:t>Измерение при помощи ленточки </a:t>
            </a:r>
            <a:r>
              <a:rPr lang="en-US" sz="2600" b="1" dirty="0" smtClean="0"/>
              <a:t>MUAC</a:t>
            </a:r>
            <a:r>
              <a:rPr lang="ru-RU" sz="2600" b="1" dirty="0"/>
              <a:t> </a:t>
            </a:r>
            <a:r>
              <a:rPr lang="ru-RU" sz="2600" b="1" dirty="0" smtClean="0"/>
              <a:t>1 раз в 3 месяца</a:t>
            </a:r>
            <a:r>
              <a:rPr lang="ru-RU" b="1" dirty="0" smtClean="0"/>
              <a:t>.</a:t>
            </a:r>
          </a:p>
          <a:p>
            <a:endParaRPr lang="ru-RU" dirty="0"/>
          </a:p>
          <a:p>
            <a:pPr marL="0" indent="0">
              <a:buNone/>
            </a:pPr>
            <a:endParaRPr lang="ru-RU" dirty="0" smtClean="0"/>
          </a:p>
          <a:p>
            <a:endParaRPr lang="ru-RU" dirty="0"/>
          </a:p>
          <a:p>
            <a:r>
              <a:rPr lang="ru-RU" dirty="0" smtClean="0"/>
              <a:t>Ссылка на инструкцию </a:t>
            </a:r>
            <a:endParaRPr lang="en-US" dirty="0" smtClean="0"/>
          </a:p>
          <a:p>
            <a:endParaRPr lang="en-US" dirty="0"/>
          </a:p>
          <a:p>
            <a:pPr marL="0" indent="0">
              <a:buNone/>
            </a:pPr>
            <a:endParaRPr lang="ru-RU" dirty="0" smtClean="0">
              <a:hlinkClick r:id="rId2"/>
            </a:endParaRPr>
          </a:p>
          <a:p>
            <a:pPr marL="0" indent="0">
              <a:buNone/>
            </a:pPr>
            <a:endParaRPr lang="ru-RU" dirty="0">
              <a:hlinkClick r:id="rId2"/>
            </a:endParaRPr>
          </a:p>
          <a:p>
            <a:pPr marL="0" indent="0">
              <a:buNone/>
            </a:pPr>
            <a:endParaRPr lang="ru-RU" dirty="0" smtClean="0">
              <a:hlinkClick r:id="rId2"/>
            </a:endParaRPr>
          </a:p>
          <a:p>
            <a:pPr marL="0" indent="0">
              <a:buNone/>
            </a:pPr>
            <a:r>
              <a:rPr lang="en-US" dirty="0" smtClean="0">
                <a:hlinkClick r:id="rId2"/>
              </a:rPr>
              <a:t>https</a:t>
            </a:r>
            <a:r>
              <a:rPr lang="en-US" dirty="0">
                <a:hlinkClick r:id="rId2"/>
              </a:rPr>
              <a:t>://pediasure.ru/lenta/?</a:t>
            </a:r>
            <a:r>
              <a:rPr lang="en-US" dirty="0" smtClean="0">
                <a:hlinkClick r:id="rId2"/>
              </a:rPr>
              <a:t>ysclid=mc3ij870pg781893966</a:t>
            </a:r>
            <a:endParaRPr lang="ru-RU" dirty="0" smtClean="0"/>
          </a:p>
          <a:p>
            <a:pPr marL="0" indent="0">
              <a:buNone/>
            </a:pPr>
            <a:endParaRPr lang="ru-RU" dirty="0"/>
          </a:p>
          <a:p>
            <a:pPr marL="0" indent="0">
              <a:buNone/>
            </a:pPr>
            <a:r>
              <a:rPr lang="ru-RU" sz="1100" dirty="0" err="1" smtClean="0"/>
              <a:t>Звонкова</a:t>
            </a:r>
            <a:r>
              <a:rPr lang="ru-RU" sz="1100" dirty="0" smtClean="0"/>
              <a:t> </a:t>
            </a:r>
            <a:r>
              <a:rPr lang="ru-RU" sz="1100" dirty="0"/>
              <a:t>Н.Г., Боровик Т.Э., Маслова Н.А., Фомина М.В. Возможности использования показателя окружности средней трети плеча для скрининга недостаточности питания у детей. Вопросы детской диетологии. 2021; 19(6): 68–74. DOI: 10.20953/1727-5784-2021-6-68-74 </a:t>
            </a:r>
            <a:endParaRPr lang="en-US" sz="1100"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9212" y="3140457"/>
            <a:ext cx="8408395" cy="1894595"/>
          </a:xfrm>
          <a:prstGeom prst="rect">
            <a:avLst/>
          </a:prstGeom>
        </p:spPr>
      </p:pic>
    </p:spTree>
    <p:extLst>
      <p:ext uri="{BB962C8B-B14F-4D97-AF65-F5344CB8AC3E}">
        <p14:creationId xmlns:p14="http://schemas.microsoft.com/office/powerpoint/2010/main" val="347557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Биоимпедансометрия</a:t>
            </a:r>
            <a:endParaRPr lang="ru-RU" b="1" dirty="0"/>
          </a:p>
        </p:txBody>
      </p:sp>
      <p:sp>
        <p:nvSpPr>
          <p:cNvPr id="3" name="Объект 2"/>
          <p:cNvSpPr>
            <a:spLocks noGrp="1"/>
          </p:cNvSpPr>
          <p:nvPr>
            <p:ph idx="1"/>
          </p:nvPr>
        </p:nvSpPr>
        <p:spPr/>
        <p:txBody>
          <a:bodyPr>
            <a:normAutofit/>
          </a:bodyPr>
          <a:lstStyle/>
          <a:p>
            <a:r>
              <a:rPr lang="ru-RU" sz="2400" b="1" dirty="0" smtClean="0"/>
              <a:t>1 раз в 6 месяцев</a:t>
            </a:r>
          </a:p>
          <a:p>
            <a:r>
              <a:rPr lang="ru-RU" sz="2400" b="1" dirty="0" smtClean="0"/>
              <a:t>Аппарат АВС-02 «</a:t>
            </a:r>
            <a:r>
              <a:rPr lang="ru-RU" sz="2400" b="1" dirty="0" err="1" smtClean="0"/>
              <a:t>Медасс</a:t>
            </a:r>
            <a:r>
              <a:rPr lang="ru-RU" sz="2400" b="1" dirty="0" smtClean="0"/>
              <a:t>»</a:t>
            </a:r>
          </a:p>
          <a:p>
            <a:pPr marL="0" indent="0">
              <a:buNone/>
            </a:pPr>
            <a:endParaRPr lang="ru-RU" sz="2000" dirty="0" smtClean="0"/>
          </a:p>
          <a:p>
            <a:pPr marL="0" indent="0">
              <a:buNone/>
            </a:pPr>
            <a:endParaRPr lang="ru-RU" sz="20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9760" y="3860805"/>
            <a:ext cx="4986095" cy="2700051"/>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3701" y="1264555"/>
            <a:ext cx="3976808" cy="5296301"/>
          </a:xfrm>
          <a:prstGeom prst="rect">
            <a:avLst/>
          </a:prstGeom>
        </p:spPr>
      </p:pic>
    </p:spTree>
    <p:extLst>
      <p:ext uri="{BB962C8B-B14F-4D97-AF65-F5344CB8AC3E}">
        <p14:creationId xmlns:p14="http://schemas.microsoft.com/office/powerpoint/2010/main" val="3514197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Биоимпедансометрия</a:t>
            </a:r>
            <a:r>
              <a:rPr lang="ru-RU" b="1" dirty="0" smtClean="0"/>
              <a:t> (</a:t>
            </a:r>
            <a:r>
              <a:rPr lang="en-US" b="1" dirty="0" smtClean="0"/>
              <a:t>BIA</a:t>
            </a:r>
            <a:r>
              <a:rPr lang="ru-RU" b="1" dirty="0" smtClean="0"/>
              <a:t>)</a:t>
            </a:r>
            <a:endParaRPr lang="ru-RU" b="1" dirty="0"/>
          </a:p>
        </p:txBody>
      </p:sp>
      <p:sp>
        <p:nvSpPr>
          <p:cNvPr id="3" name="Объект 2"/>
          <p:cNvSpPr>
            <a:spLocks noGrp="1"/>
          </p:cNvSpPr>
          <p:nvPr>
            <p:ph idx="1"/>
          </p:nvPr>
        </p:nvSpPr>
        <p:spPr>
          <a:xfrm>
            <a:off x="2071627" y="1616015"/>
            <a:ext cx="8915400" cy="4974566"/>
          </a:xfrm>
        </p:spPr>
        <p:txBody>
          <a:bodyPr>
            <a:normAutofit fontScale="85000" lnSpcReduction="10000"/>
          </a:bodyPr>
          <a:lstStyle/>
          <a:p>
            <a:r>
              <a:rPr lang="ru-RU" sz="2400" b="1" dirty="0" smtClean="0"/>
              <a:t>Выявление </a:t>
            </a:r>
            <a:r>
              <a:rPr lang="ru-RU" sz="2400" b="1" dirty="0" err="1" smtClean="0"/>
              <a:t>саркопении</a:t>
            </a:r>
            <a:endParaRPr lang="ru-RU" sz="2400" b="1" dirty="0" smtClean="0"/>
          </a:p>
          <a:p>
            <a:pPr marL="0" indent="0">
              <a:buNone/>
            </a:pPr>
            <a:r>
              <a:rPr lang="ru-RU" sz="2400" dirty="0" smtClean="0"/>
              <a:t>Критерии </a:t>
            </a:r>
            <a:r>
              <a:rPr lang="ru-RU" sz="2400" dirty="0"/>
              <a:t>диагностики </a:t>
            </a:r>
            <a:r>
              <a:rPr lang="ru-RU" sz="2400" dirty="0" err="1"/>
              <a:t>саркопении</a:t>
            </a:r>
            <a:r>
              <a:rPr lang="ru-RU" sz="2400" dirty="0"/>
              <a:t> </a:t>
            </a:r>
            <a:r>
              <a:rPr lang="ru-RU" sz="2400" dirty="0" smtClean="0"/>
              <a:t>методом БИА: </a:t>
            </a:r>
          </a:p>
          <a:p>
            <a:pPr marL="0" indent="0">
              <a:buNone/>
            </a:pPr>
            <a:r>
              <a:rPr lang="ru-RU" sz="2400" dirty="0" smtClean="0"/>
              <a:t>сочетание %</a:t>
            </a:r>
            <a:r>
              <a:rPr lang="ru-RU" sz="2400" dirty="0" err="1"/>
              <a:t>Жм</a:t>
            </a:r>
            <a:r>
              <a:rPr lang="ru-RU" sz="2400" dirty="0"/>
              <a:t> &gt; 30,5 и %</a:t>
            </a:r>
            <a:r>
              <a:rPr lang="ru-RU" sz="2400" dirty="0" err="1"/>
              <a:t>АКм</a:t>
            </a:r>
            <a:r>
              <a:rPr lang="ru-RU" sz="2400" dirty="0"/>
              <a:t> &lt; 37 %.</a:t>
            </a:r>
          </a:p>
          <a:p>
            <a:r>
              <a:rPr lang="ru-RU" sz="2400" b="1" dirty="0" smtClean="0"/>
              <a:t>Выявление отеков</a:t>
            </a:r>
          </a:p>
          <a:p>
            <a:pPr marL="0" indent="0">
              <a:buNone/>
            </a:pPr>
            <a:r>
              <a:rPr lang="ru-RU" sz="2400" dirty="0" smtClean="0"/>
              <a:t>Превышение индивидуальных норм общей жидкости.</a:t>
            </a:r>
          </a:p>
          <a:p>
            <a:r>
              <a:rPr lang="ru-RU" sz="2400" b="1" dirty="0" smtClean="0"/>
              <a:t>Подтверждение наличия БЭН и ожирения даже при нормальном ИМТ</a:t>
            </a:r>
          </a:p>
          <a:p>
            <a:pPr marL="0" indent="0">
              <a:buNone/>
            </a:pPr>
            <a:r>
              <a:rPr lang="ru-RU" sz="2400" dirty="0" smtClean="0"/>
              <a:t>По индивидуальным нормам ЖМ и БЖМ</a:t>
            </a:r>
          </a:p>
          <a:p>
            <a:r>
              <a:rPr lang="ru-RU" sz="2400" b="1" dirty="0" smtClean="0"/>
              <a:t>Выявление </a:t>
            </a:r>
            <a:r>
              <a:rPr lang="ru-RU" sz="2400" b="1" dirty="0" err="1" smtClean="0"/>
              <a:t>саркопенического</a:t>
            </a:r>
            <a:r>
              <a:rPr lang="ru-RU" sz="2400" b="1" dirty="0" smtClean="0"/>
              <a:t> ожирения</a:t>
            </a:r>
          </a:p>
          <a:p>
            <a:pPr marL="0" indent="0">
              <a:buNone/>
            </a:pPr>
            <a:endParaRPr lang="ru-RU" dirty="0"/>
          </a:p>
          <a:p>
            <a:pPr marL="0" indent="0">
              <a:buNone/>
            </a:pPr>
            <a:endParaRPr lang="ru-RU" dirty="0" smtClean="0"/>
          </a:p>
          <a:p>
            <a:pPr marL="0" indent="0">
              <a:buNone/>
            </a:pPr>
            <a:endParaRPr lang="ru-RU" sz="1200" dirty="0" smtClean="0"/>
          </a:p>
          <a:p>
            <a:pPr marL="0" indent="0">
              <a:buNone/>
            </a:pPr>
            <a:r>
              <a:rPr lang="ru-RU" sz="1200" dirty="0" smtClean="0"/>
              <a:t>Строкова </a:t>
            </a:r>
            <a:r>
              <a:rPr lang="ru-RU" sz="1200" dirty="0"/>
              <a:t>Т.В., Камалова А.А., Завьялова А.Н., Таран Н.Н., Иванов Д.О., Александрович Ю.С. и др. Принципы </a:t>
            </a:r>
            <a:r>
              <a:rPr lang="ru-RU" sz="1200" dirty="0" err="1"/>
              <a:t>нутритивной</a:t>
            </a:r>
            <a:r>
              <a:rPr lang="ru-RU" sz="1200" dirty="0"/>
              <a:t> поддержки у детей с детским церебральным параличом. В сборнике: Актуальные проблемы абдоминальной патологии у детей. Материалы ХХVIII Конгресса детских гастроэнтерологов России и стран СНГ. Под ред. С.В. </a:t>
            </a:r>
            <a:r>
              <a:rPr lang="ru-RU" sz="1200" dirty="0" err="1"/>
              <a:t>Белмер</a:t>
            </a:r>
            <a:r>
              <a:rPr lang="ru-RU" sz="1200" dirty="0"/>
              <a:t> и Л.И. Ильенко. 2021; 290–335.</a:t>
            </a:r>
          </a:p>
        </p:txBody>
      </p:sp>
    </p:spTree>
    <p:extLst>
      <p:ext uri="{BB962C8B-B14F-4D97-AF65-F5344CB8AC3E}">
        <p14:creationId xmlns:p14="http://schemas.microsoft.com/office/powerpoint/2010/main" val="3884036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Оценка </a:t>
            </a:r>
            <a:r>
              <a:rPr lang="ru-RU" b="1" dirty="0" err="1" smtClean="0"/>
              <a:t>нутритивного</a:t>
            </a:r>
            <a:r>
              <a:rPr lang="ru-RU" b="1" dirty="0" smtClean="0"/>
              <a:t> статуса у группы ОПЦНС.</a:t>
            </a:r>
            <a:endParaRPr lang="ru-RU" b="1" dirty="0"/>
          </a:p>
        </p:txBody>
      </p:sp>
      <p:sp>
        <p:nvSpPr>
          <p:cNvPr id="3" name="Объект 2"/>
          <p:cNvSpPr>
            <a:spLocks noGrp="1"/>
          </p:cNvSpPr>
          <p:nvPr>
            <p:ph idx="1"/>
          </p:nvPr>
        </p:nvSpPr>
        <p:spPr>
          <a:xfrm>
            <a:off x="2589212" y="1905000"/>
            <a:ext cx="8915400" cy="4749188"/>
          </a:xfrm>
        </p:spPr>
        <p:txBody>
          <a:bodyPr>
            <a:normAutofit/>
          </a:bodyPr>
          <a:lstStyle/>
          <a:p>
            <a:r>
              <a:rPr lang="ru-RU" sz="2000" dirty="0" smtClean="0"/>
              <a:t>1. </a:t>
            </a:r>
            <a:r>
              <a:rPr lang="ru-RU" sz="2000" b="1" dirty="0" err="1" smtClean="0"/>
              <a:t>Центильный</a:t>
            </a:r>
            <a:r>
              <a:rPr lang="ru-RU" sz="2000" b="1" dirty="0" smtClean="0"/>
              <a:t> метод </a:t>
            </a:r>
          </a:p>
          <a:p>
            <a:r>
              <a:rPr lang="ru-RU" sz="2000" b="1" dirty="0" smtClean="0"/>
              <a:t>2 </a:t>
            </a:r>
            <a:r>
              <a:rPr lang="en-US" sz="2000" b="1" dirty="0" err="1" smtClean="0"/>
              <a:t>WHOantro</a:t>
            </a:r>
            <a:r>
              <a:rPr lang="en-US" sz="2000" b="1" dirty="0" smtClean="0"/>
              <a:t> </a:t>
            </a:r>
            <a:r>
              <a:rPr lang="ru-RU" sz="2000" b="1" dirty="0" smtClean="0"/>
              <a:t>и </a:t>
            </a:r>
            <a:r>
              <a:rPr lang="en-US" sz="2000" b="1" dirty="0" err="1" smtClean="0"/>
              <a:t>WHOantro</a:t>
            </a:r>
            <a:r>
              <a:rPr lang="en-US" sz="2000" b="1" dirty="0" smtClean="0"/>
              <a:t>+</a:t>
            </a:r>
          </a:p>
          <a:p>
            <a:r>
              <a:rPr lang="en-US" sz="2000" b="1" dirty="0" smtClean="0"/>
              <a:t>3 </a:t>
            </a:r>
            <a:r>
              <a:rPr lang="en-US" sz="2000" b="1" dirty="0" err="1" smtClean="0"/>
              <a:t>Antrocalc</a:t>
            </a:r>
            <a:r>
              <a:rPr lang="en-US" sz="2000" b="1" dirty="0" smtClean="0"/>
              <a:t> </a:t>
            </a:r>
            <a:r>
              <a:rPr lang="ru-RU" sz="2000" b="1" dirty="0" smtClean="0"/>
              <a:t>приложение для мобильного телефона </a:t>
            </a:r>
          </a:p>
          <a:p>
            <a:endParaRPr lang="ru-RU" sz="2000" b="1" dirty="0"/>
          </a:p>
          <a:p>
            <a:r>
              <a:rPr lang="ru-RU" sz="2000" b="1" dirty="0" smtClean="0"/>
              <a:t>Нормальный </a:t>
            </a:r>
            <a:r>
              <a:rPr lang="ru-RU" sz="2000" b="1" dirty="0" err="1" smtClean="0"/>
              <a:t>нутритивный</a:t>
            </a:r>
            <a:r>
              <a:rPr lang="ru-RU" sz="2000" b="1" dirty="0" smtClean="0"/>
              <a:t> статус – 0-1 сигмы</a:t>
            </a:r>
          </a:p>
          <a:p>
            <a:r>
              <a:rPr lang="ru-RU" sz="2000" b="1" dirty="0" smtClean="0"/>
              <a:t>БЭН 1 – </a:t>
            </a:r>
            <a:r>
              <a:rPr lang="en-US" sz="2000" b="1" dirty="0" smtClean="0"/>
              <a:t>1-2 </a:t>
            </a:r>
            <a:r>
              <a:rPr lang="ru-RU" sz="2000" b="1" dirty="0" smtClean="0"/>
              <a:t>сигмы</a:t>
            </a:r>
          </a:p>
          <a:p>
            <a:r>
              <a:rPr lang="ru-RU" sz="2000" b="1" dirty="0" smtClean="0"/>
              <a:t>БЭН 2 – 2-3 сигмы</a:t>
            </a:r>
          </a:p>
          <a:p>
            <a:r>
              <a:rPr lang="ru-RU" sz="2000" b="1" dirty="0" smtClean="0"/>
              <a:t>БЭН 3 – более 3 сигм</a:t>
            </a:r>
            <a:endParaRPr lang="en-US" sz="2000" b="1" dirty="0" smtClean="0"/>
          </a:p>
          <a:p>
            <a:endParaRPr lang="en-US" dirty="0"/>
          </a:p>
          <a:p>
            <a:pPr marL="0" indent="0">
              <a:buNone/>
            </a:pPr>
            <a:endParaRPr lang="en-US" sz="1200" dirty="0" smtClean="0"/>
          </a:p>
          <a:p>
            <a:pPr marL="0" indent="0">
              <a:buNone/>
            </a:pPr>
            <a:r>
              <a:rPr lang="en-US" sz="1050" dirty="0" smtClean="0"/>
              <a:t>N.G. </a:t>
            </a:r>
            <a:r>
              <a:rPr lang="en-US" sz="1050" dirty="0" err="1" smtClean="0"/>
              <a:t>Zvonkova</a:t>
            </a:r>
            <a:r>
              <a:rPr lang="en-US" sz="1050" dirty="0" smtClean="0"/>
              <a:t>, T.E. </a:t>
            </a:r>
            <a:r>
              <a:rPr lang="en-US" sz="1050" dirty="0" err="1" smtClean="0"/>
              <a:t>Borovik</a:t>
            </a:r>
            <a:r>
              <a:rPr lang="en-US" sz="1050" dirty="0" smtClean="0"/>
              <a:t>, V.A. </a:t>
            </a:r>
            <a:r>
              <a:rPr lang="en-US" sz="1050" dirty="0" err="1" smtClean="0"/>
              <a:t>Skvortsova</a:t>
            </a:r>
            <a:r>
              <a:rPr lang="en-US" sz="1050" dirty="0" smtClean="0"/>
              <a:t>, A.P. </a:t>
            </a:r>
            <a:r>
              <a:rPr lang="en-US" sz="1050" dirty="0" err="1" smtClean="0"/>
              <a:t>Fisenko</a:t>
            </a:r>
            <a:r>
              <a:rPr lang="en-US" sz="1050" dirty="0" smtClean="0"/>
              <a:t>, T.V. </a:t>
            </a:r>
            <a:r>
              <a:rPr lang="en-US" sz="1050" dirty="0" err="1" smtClean="0"/>
              <a:t>Bushueva</a:t>
            </a:r>
            <a:r>
              <a:rPr lang="en-US" sz="1050" dirty="0" smtClean="0"/>
              <a:t>, O.L. </a:t>
            </a:r>
            <a:r>
              <a:rPr lang="en-US" sz="1050" dirty="0" err="1" smtClean="0"/>
              <a:t>Lukoyanova</a:t>
            </a:r>
            <a:r>
              <a:rPr lang="en-US" sz="1050" dirty="0" smtClean="0"/>
              <a:t>, E.A. </a:t>
            </a:r>
            <a:r>
              <a:rPr lang="en-US" sz="1050" dirty="0" err="1" smtClean="0"/>
              <a:t>Roslavtseva</a:t>
            </a:r>
            <a:r>
              <a:rPr lang="en-US" sz="1050" dirty="0" smtClean="0"/>
              <a:t>, T.V. </a:t>
            </a:r>
            <a:r>
              <a:rPr lang="en-US" sz="1050" dirty="0" err="1" smtClean="0"/>
              <a:t>Kazyukova</a:t>
            </a:r>
            <a:r>
              <a:rPr lang="en-US" sz="1050" dirty="0" smtClean="0"/>
              <a:t>, I.M. </a:t>
            </a:r>
            <a:r>
              <a:rPr lang="en-US" sz="1050" dirty="0" err="1" smtClean="0"/>
              <a:t>Guseva</a:t>
            </a:r>
            <a:r>
              <a:rPr lang="en-US" sz="1050" dirty="0" smtClean="0"/>
              <a:t>, N.A. </a:t>
            </a:r>
            <a:r>
              <a:rPr lang="en-US" sz="1050" dirty="0" err="1" smtClean="0"/>
              <a:t>Maslova</a:t>
            </a:r>
            <a:r>
              <a:rPr lang="en-US" sz="1050" dirty="0" smtClean="0"/>
              <a:t>. Malnutrition in children of the first year of life (To the new edition of «Program for optimizing the feeding of children of the first year of life in the Russian Federation»). </a:t>
            </a:r>
            <a:r>
              <a:rPr lang="en-US" sz="1050" dirty="0" err="1" smtClean="0"/>
              <a:t>Pediatria</a:t>
            </a:r>
            <a:r>
              <a:rPr lang="en-US" sz="1050" dirty="0" smtClean="0"/>
              <a:t> </a:t>
            </a:r>
            <a:r>
              <a:rPr lang="en-US" sz="1050" dirty="0" err="1" smtClean="0"/>
              <a:t>n.a</a:t>
            </a:r>
            <a:r>
              <a:rPr lang="en-US" sz="1050" dirty="0" smtClean="0"/>
              <a:t>. G.N. </a:t>
            </a:r>
            <a:r>
              <a:rPr lang="en-US" sz="1050" dirty="0" err="1" smtClean="0"/>
              <a:t>Speransky</a:t>
            </a:r>
            <a:r>
              <a:rPr lang="en-US" sz="1050" dirty="0" smtClean="0"/>
              <a:t>. 2020; 99 (2): 18–24.</a:t>
            </a:r>
            <a:endParaRPr lang="ru-RU" sz="1050" dirty="0"/>
          </a:p>
        </p:txBody>
      </p:sp>
    </p:spTree>
    <p:extLst>
      <p:ext uri="{BB962C8B-B14F-4D97-AF65-F5344CB8AC3E}">
        <p14:creationId xmlns:p14="http://schemas.microsoft.com/office/powerpoint/2010/main" val="1466211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Оценка </a:t>
            </a:r>
            <a:r>
              <a:rPr lang="ru-RU" b="1" dirty="0" err="1" smtClean="0"/>
              <a:t>нутритивного</a:t>
            </a:r>
            <a:r>
              <a:rPr lang="ru-RU" b="1" dirty="0" smtClean="0"/>
              <a:t> статуса у детей с ДЦП</a:t>
            </a:r>
            <a:endParaRPr lang="ru-RU" b="1" dirty="0"/>
          </a:p>
        </p:txBody>
      </p:sp>
      <p:sp>
        <p:nvSpPr>
          <p:cNvPr id="3" name="Объект 2"/>
          <p:cNvSpPr>
            <a:spLocks noGrp="1"/>
          </p:cNvSpPr>
          <p:nvPr>
            <p:ph idx="1"/>
          </p:nvPr>
        </p:nvSpPr>
        <p:spPr>
          <a:xfrm>
            <a:off x="2589212" y="2133599"/>
            <a:ext cx="8915400" cy="4454487"/>
          </a:xfrm>
        </p:spPr>
        <p:txBody>
          <a:bodyPr>
            <a:normAutofit fontScale="92500" lnSpcReduction="20000"/>
          </a:bodyPr>
          <a:lstStyle/>
          <a:p>
            <a:pPr marL="0" indent="0">
              <a:buNone/>
            </a:pPr>
            <a:r>
              <a:rPr lang="ru-RU" sz="2600" b="1" dirty="0" smtClean="0"/>
              <a:t>Специальные таблицы</a:t>
            </a:r>
          </a:p>
          <a:p>
            <a:pPr>
              <a:buFontTx/>
              <a:buChar char="-"/>
            </a:pPr>
            <a:r>
              <a:rPr lang="ru-RU" sz="2600" b="1" dirty="0" smtClean="0"/>
              <a:t>Отличные по полу,</a:t>
            </a:r>
          </a:p>
          <a:p>
            <a:pPr>
              <a:buFontTx/>
              <a:buChar char="-"/>
            </a:pPr>
            <a:endParaRPr lang="ru-RU" sz="2600" b="1" dirty="0" smtClean="0"/>
          </a:p>
          <a:p>
            <a:pPr>
              <a:buFontTx/>
              <a:buChar char="-"/>
            </a:pPr>
            <a:r>
              <a:rPr lang="ru-RU" sz="2600" b="1" dirty="0" smtClean="0"/>
              <a:t>глубине </a:t>
            </a:r>
            <a:r>
              <a:rPr lang="ru-RU" sz="2600" b="1" dirty="0" smtClean="0"/>
              <a:t>двигательных </a:t>
            </a:r>
            <a:endParaRPr lang="ru-RU" sz="2600" b="1" dirty="0" smtClean="0"/>
          </a:p>
          <a:p>
            <a:pPr marL="0" indent="0">
              <a:buNone/>
            </a:pPr>
            <a:r>
              <a:rPr lang="ru-RU" sz="2600" b="1" dirty="0" smtClean="0"/>
              <a:t>           нарушений</a:t>
            </a:r>
            <a:r>
              <a:rPr lang="ru-RU" sz="2600" b="1" dirty="0" smtClean="0"/>
              <a:t>, </a:t>
            </a:r>
          </a:p>
          <a:p>
            <a:pPr>
              <a:buFontTx/>
              <a:buChar char="-"/>
            </a:pPr>
            <a:endParaRPr lang="ru-RU" sz="2600" b="1" dirty="0" smtClean="0"/>
          </a:p>
          <a:p>
            <a:pPr>
              <a:buFontTx/>
              <a:buChar char="-"/>
            </a:pPr>
            <a:r>
              <a:rPr lang="ru-RU" sz="2600" b="1" dirty="0" smtClean="0"/>
              <a:t>способу </a:t>
            </a:r>
            <a:r>
              <a:rPr lang="ru-RU" sz="2600" b="1" dirty="0" smtClean="0"/>
              <a:t>введения питания.</a:t>
            </a:r>
          </a:p>
          <a:p>
            <a:pPr marL="0" indent="0">
              <a:buNone/>
            </a:pPr>
            <a:endParaRPr lang="ru-RU" sz="2600" dirty="0"/>
          </a:p>
          <a:p>
            <a:pPr marL="0" indent="0">
              <a:buNone/>
            </a:pPr>
            <a:endParaRPr lang="ru-RU" dirty="0"/>
          </a:p>
          <a:p>
            <a:pPr marL="0" indent="0">
              <a:buNone/>
            </a:pPr>
            <a:r>
              <a:rPr lang="ru-RU" sz="1200" dirty="0" smtClean="0"/>
              <a:t>Диагностика </a:t>
            </a:r>
            <a:r>
              <a:rPr lang="ru-RU" sz="1200" dirty="0"/>
              <a:t>и коррекция </a:t>
            </a:r>
            <a:r>
              <a:rPr lang="ru-RU" sz="1200" dirty="0" err="1"/>
              <a:t>нутритивного</a:t>
            </a:r>
            <a:r>
              <a:rPr lang="ru-RU" sz="1200" dirty="0"/>
              <a:t> статуса у детей с детским церебральным параличом / Д. О. Иванов, Т. В. Строкова, А. А. Камалова [и др.]. – Санкт-Петербург : Санкт-Петербургский государственный педиатрический медицинский университет" Министерства здравоохранения Российской Федерации, 2020. – 100 с. – (Библиотека педиатрического университета). – ISBN 978-5-907184-98-5. – EDN NFRLBT.</a:t>
            </a: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8967" y="1228382"/>
            <a:ext cx="3415188" cy="4548338"/>
          </a:xfrm>
          <a:prstGeom prst="rect">
            <a:avLst/>
          </a:prstGeom>
        </p:spPr>
      </p:pic>
    </p:spTree>
    <p:extLst>
      <p:ext uri="{BB962C8B-B14F-4D97-AF65-F5344CB8AC3E}">
        <p14:creationId xmlns:p14="http://schemas.microsoft.com/office/powerpoint/2010/main" val="3057818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Выбор способа кормления</a:t>
            </a:r>
            <a:endParaRPr lang="ru-RU" b="1" dirty="0"/>
          </a:p>
        </p:txBody>
      </p:sp>
      <p:sp>
        <p:nvSpPr>
          <p:cNvPr id="3" name="Объект 2"/>
          <p:cNvSpPr>
            <a:spLocks noGrp="1"/>
          </p:cNvSpPr>
          <p:nvPr>
            <p:ph idx="1"/>
          </p:nvPr>
        </p:nvSpPr>
        <p:spPr/>
        <p:txBody>
          <a:bodyPr>
            <a:normAutofit/>
          </a:bodyPr>
          <a:lstStyle/>
          <a:p>
            <a:pPr marL="514350" indent="-514350">
              <a:buFont typeface="+mj-lt"/>
              <a:buAutoNum type="arabicPeriod"/>
            </a:pPr>
            <a:r>
              <a:rPr lang="ru-RU" sz="2000" b="1" dirty="0" smtClean="0"/>
              <a:t>Группа ОПЦНС:</a:t>
            </a:r>
          </a:p>
          <a:p>
            <a:r>
              <a:rPr lang="ru-RU" sz="2000" b="1" u="sng" dirty="0" smtClean="0"/>
              <a:t>15 стол – общий. </a:t>
            </a:r>
            <a:r>
              <a:rPr lang="ru-RU" sz="2000" b="1" dirty="0" smtClean="0"/>
              <a:t>Диета сбалансированная по </a:t>
            </a:r>
            <a:r>
              <a:rPr lang="ru-RU" sz="2000" b="1" dirty="0" err="1" smtClean="0"/>
              <a:t>каллорийности</a:t>
            </a:r>
            <a:r>
              <a:rPr lang="ru-RU" sz="2000" b="1" dirty="0" smtClean="0"/>
              <a:t> и БЖУ.</a:t>
            </a:r>
          </a:p>
          <a:p>
            <a:r>
              <a:rPr lang="ru-RU" sz="2000" b="1" u="sng" dirty="0" smtClean="0"/>
              <a:t>15 А – </a:t>
            </a:r>
            <a:r>
              <a:rPr lang="ru-RU" sz="2000" b="1" u="sng" dirty="0" err="1" smtClean="0"/>
              <a:t>гипоаллергенный</a:t>
            </a:r>
            <a:r>
              <a:rPr lang="ru-RU" sz="2000" b="1" dirty="0" smtClean="0"/>
              <a:t>. Без облигатных аллергенов (цитрусовые, яйцо, рыба) </a:t>
            </a:r>
          </a:p>
          <a:p>
            <a:r>
              <a:rPr lang="ru-RU" sz="2000" b="1" u="sng" dirty="0" smtClean="0"/>
              <a:t>15а – общий протертый </a:t>
            </a:r>
            <a:r>
              <a:rPr lang="ru-RU" sz="2000" b="1" dirty="0" smtClean="0"/>
              <a:t>для детей с сохранным глотательным рефлексом, но явными проявлениями дисфагии. (оценка по </a:t>
            </a:r>
            <a:r>
              <a:rPr lang="en-US" sz="2000" b="1" dirty="0" smtClean="0"/>
              <a:t>EDACS</a:t>
            </a:r>
            <a:r>
              <a:rPr lang="ru-RU" sz="2000" b="1" dirty="0" smtClean="0"/>
              <a:t> </a:t>
            </a:r>
            <a:r>
              <a:rPr lang="en-US" sz="2000" b="1" dirty="0" smtClean="0"/>
              <a:t>II</a:t>
            </a:r>
            <a:r>
              <a:rPr lang="ru-RU" sz="2000" b="1" dirty="0" smtClean="0"/>
              <a:t>-</a:t>
            </a:r>
            <a:r>
              <a:rPr lang="en-US" sz="2000" b="1" dirty="0" smtClean="0"/>
              <a:t>III</a:t>
            </a:r>
            <a:r>
              <a:rPr lang="ru-RU" sz="2000" b="1" dirty="0" smtClean="0"/>
              <a:t>).</a:t>
            </a:r>
          </a:p>
          <a:p>
            <a:r>
              <a:rPr lang="ru-RU" sz="2000" b="1" u="sng" dirty="0" smtClean="0"/>
              <a:t>8 стол </a:t>
            </a:r>
            <a:r>
              <a:rPr lang="ru-RU" sz="2000" b="1" dirty="0" smtClean="0"/>
              <a:t>– при ожирении, ограничение простых углеводов, жиров. Увеличение количества клетчатки.</a:t>
            </a:r>
            <a:endParaRPr lang="ru-RU" sz="2000" b="1" dirty="0"/>
          </a:p>
        </p:txBody>
      </p:sp>
    </p:spTree>
    <p:extLst>
      <p:ext uri="{BB962C8B-B14F-4D97-AF65-F5344CB8AC3E}">
        <p14:creationId xmlns:p14="http://schemas.microsoft.com/office/powerpoint/2010/main" val="2878886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Выбор диеты</a:t>
            </a:r>
            <a:endParaRPr lang="ru-RU" b="1" dirty="0"/>
          </a:p>
        </p:txBody>
      </p:sp>
      <p:sp>
        <p:nvSpPr>
          <p:cNvPr id="3" name="Объект 2"/>
          <p:cNvSpPr>
            <a:spLocks noGrp="1"/>
          </p:cNvSpPr>
          <p:nvPr>
            <p:ph idx="1"/>
          </p:nvPr>
        </p:nvSpPr>
        <p:spPr/>
        <p:txBody>
          <a:bodyPr>
            <a:normAutofit/>
          </a:bodyPr>
          <a:lstStyle/>
          <a:p>
            <a:r>
              <a:rPr lang="ru-RU" sz="2400" b="1" u="sng" dirty="0" smtClean="0"/>
              <a:t>9 стол </a:t>
            </a:r>
            <a:r>
              <a:rPr lang="ru-RU" sz="2400" b="1" dirty="0" smtClean="0"/>
              <a:t>– со сниженным количеством «быстрых» углеводов при сахарном диабете, дополнительная дотация по белку.</a:t>
            </a:r>
          </a:p>
          <a:p>
            <a:endParaRPr lang="ru-RU" sz="2400" b="1" dirty="0"/>
          </a:p>
          <a:p>
            <a:r>
              <a:rPr lang="ru-RU" sz="2400" b="1" dirty="0" smtClean="0"/>
              <a:t> </a:t>
            </a:r>
            <a:r>
              <a:rPr lang="ru-RU" sz="2400" b="1" u="sng" dirty="0" smtClean="0"/>
              <a:t>Сложносоставные столы </a:t>
            </a:r>
            <a:r>
              <a:rPr lang="ru-RU" sz="2400" b="1" dirty="0" smtClean="0"/>
              <a:t>(</a:t>
            </a:r>
            <a:r>
              <a:rPr lang="ru-RU" sz="2400" b="1" dirty="0" err="1" smtClean="0"/>
              <a:t>гипоаллергенный-безглютеновый</a:t>
            </a:r>
            <a:r>
              <a:rPr lang="ru-RU" sz="2400" b="1" dirty="0" smtClean="0"/>
              <a:t>, </a:t>
            </a:r>
            <a:r>
              <a:rPr lang="ru-RU" sz="2400" b="1" dirty="0" err="1" smtClean="0"/>
              <a:t>гипоаллергенный</a:t>
            </a:r>
            <a:r>
              <a:rPr lang="ru-RU" sz="2400" b="1" dirty="0" smtClean="0"/>
              <a:t>-безмолочный)</a:t>
            </a:r>
          </a:p>
        </p:txBody>
      </p:sp>
    </p:spTree>
    <p:extLst>
      <p:ext uri="{BB962C8B-B14F-4D97-AF65-F5344CB8AC3E}">
        <p14:creationId xmlns:p14="http://schemas.microsoft.com/office/powerpoint/2010/main" val="482057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Выбор способа введения питания</a:t>
            </a:r>
            <a:endParaRPr lang="ru-RU" b="1" dirty="0"/>
          </a:p>
        </p:txBody>
      </p:sp>
      <p:sp>
        <p:nvSpPr>
          <p:cNvPr id="3" name="Объект 2"/>
          <p:cNvSpPr>
            <a:spLocks noGrp="1"/>
          </p:cNvSpPr>
          <p:nvPr>
            <p:ph idx="1"/>
          </p:nvPr>
        </p:nvSpPr>
        <p:spPr/>
        <p:txBody>
          <a:bodyPr/>
          <a:lstStyle/>
          <a:p>
            <a:pPr marL="0" indent="0">
              <a:buNone/>
            </a:pPr>
            <a:r>
              <a:rPr lang="ru-RU" sz="2400" b="1" dirty="0" smtClean="0"/>
              <a:t>2. Питание через рот + </a:t>
            </a:r>
            <a:endParaRPr lang="ru-RU" sz="2400" b="1" dirty="0" smtClean="0"/>
          </a:p>
          <a:p>
            <a:pPr marL="0" indent="0">
              <a:buNone/>
            </a:pPr>
            <a:r>
              <a:rPr lang="ru-RU" sz="2400" b="1" dirty="0" smtClean="0"/>
              <a:t>докорм </a:t>
            </a:r>
            <a:r>
              <a:rPr lang="ru-RU" sz="2400" b="1" dirty="0" smtClean="0"/>
              <a:t>методом </a:t>
            </a:r>
            <a:r>
              <a:rPr lang="ru-RU" sz="2400" b="1" dirty="0" err="1" smtClean="0"/>
              <a:t>сипинга</a:t>
            </a:r>
            <a:r>
              <a:rPr lang="ru-RU" sz="2400" b="1" dirty="0" smtClean="0"/>
              <a:t> </a:t>
            </a:r>
            <a:endParaRPr lang="ru-RU" sz="2400" b="1" dirty="0" smtClean="0"/>
          </a:p>
          <a:p>
            <a:pPr marL="0" indent="0">
              <a:buNone/>
            </a:pPr>
            <a:r>
              <a:rPr lang="ru-RU" sz="2400" b="1" dirty="0" smtClean="0"/>
              <a:t>или </a:t>
            </a:r>
            <a:r>
              <a:rPr lang="ru-RU" sz="2400" b="1" dirty="0" smtClean="0"/>
              <a:t>добавление смеси </a:t>
            </a:r>
            <a:endParaRPr lang="ru-RU" sz="2400" b="1" dirty="0" smtClean="0"/>
          </a:p>
          <a:p>
            <a:pPr marL="0" indent="0">
              <a:buNone/>
            </a:pPr>
            <a:r>
              <a:rPr lang="ru-RU" sz="2400" b="1" dirty="0" smtClean="0"/>
              <a:t>в </a:t>
            </a:r>
            <a:r>
              <a:rPr lang="ru-RU" sz="2400" b="1" dirty="0" smtClean="0"/>
              <a:t>продукты питания </a:t>
            </a:r>
            <a:endParaRPr lang="ru-RU" sz="2400" b="1" dirty="0" smtClean="0"/>
          </a:p>
          <a:p>
            <a:pPr marL="0" indent="0">
              <a:buNone/>
            </a:pPr>
            <a:r>
              <a:rPr lang="ru-RU" sz="2400" b="1" dirty="0" smtClean="0"/>
              <a:t>(</a:t>
            </a:r>
            <a:r>
              <a:rPr lang="ru-RU" sz="2400" b="1" dirty="0" smtClean="0"/>
              <a:t>каши, йогурты, пюре).</a:t>
            </a:r>
          </a:p>
          <a:p>
            <a:pPr marL="0" indent="0">
              <a:buNone/>
            </a:pPr>
            <a:endParaRPr lang="ru-RU" dirty="0" smtClean="0"/>
          </a:p>
          <a:p>
            <a:pPr marL="514350" indent="-514350">
              <a:buFont typeface="+mj-lt"/>
              <a:buAutoNum type="arabicPeriod"/>
            </a:pP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6891" y="1571742"/>
            <a:ext cx="3899971" cy="5193970"/>
          </a:xfrm>
          <a:prstGeom prst="rect">
            <a:avLst/>
          </a:prstGeom>
        </p:spPr>
      </p:pic>
    </p:spTree>
    <p:extLst>
      <p:ext uri="{BB962C8B-B14F-4D97-AF65-F5344CB8AC3E}">
        <p14:creationId xmlns:p14="http://schemas.microsoft.com/office/powerpoint/2010/main" val="986500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Кратность питания и объем порции</a:t>
            </a:r>
            <a:endParaRPr lang="ru-RU" b="1" dirty="0"/>
          </a:p>
        </p:txBody>
      </p:sp>
      <p:sp>
        <p:nvSpPr>
          <p:cNvPr id="3" name="Объект 2"/>
          <p:cNvSpPr>
            <a:spLocks noGrp="1"/>
          </p:cNvSpPr>
          <p:nvPr>
            <p:ph idx="1"/>
          </p:nvPr>
        </p:nvSpPr>
        <p:spPr/>
        <p:txBody>
          <a:bodyPr>
            <a:normAutofit fontScale="85000" lnSpcReduction="10000"/>
          </a:bodyPr>
          <a:lstStyle/>
          <a:p>
            <a:pPr marL="0" indent="0">
              <a:buNone/>
            </a:pPr>
            <a:r>
              <a:rPr lang="ru-RU" sz="2600" b="1" u="sng" dirty="0" smtClean="0"/>
              <a:t>5-разовое кормление для детей, получающих питание орально.</a:t>
            </a:r>
          </a:p>
          <a:p>
            <a:r>
              <a:rPr lang="ru-RU" dirty="0" smtClean="0"/>
              <a:t>Расчет ведется </a:t>
            </a:r>
            <a:r>
              <a:rPr lang="ru-RU" dirty="0" err="1" smtClean="0"/>
              <a:t>аутсорсинговой</a:t>
            </a:r>
            <a:r>
              <a:rPr lang="ru-RU" dirty="0" smtClean="0"/>
              <a:t> компанией на основании -- </a:t>
            </a:r>
            <a:r>
              <a:rPr lang="ru-RU" b="1" u="sng" dirty="0" smtClean="0"/>
              <a:t>СанПиН</a:t>
            </a:r>
            <a:r>
              <a:rPr lang="ru-RU" b="1" u="sng" dirty="0"/>
              <a:t> 2.3/2.4.3590-20</a:t>
            </a:r>
            <a:r>
              <a:rPr lang="ru-RU" dirty="0"/>
              <a:t> "</a:t>
            </a:r>
            <a:r>
              <a:rPr lang="ru-RU" b="1" dirty="0"/>
              <a:t>Санитарно</a:t>
            </a:r>
            <a:r>
              <a:rPr lang="ru-RU" dirty="0"/>
              <a:t>-эпидемиологические требования к организации общественного питания населения".</a:t>
            </a:r>
            <a:endParaRPr lang="ru-RU" dirty="0" smtClean="0"/>
          </a:p>
          <a:p>
            <a:r>
              <a:rPr lang="ru-RU" b="1" u="sng" dirty="0"/>
              <a:t>Постановление</a:t>
            </a:r>
            <a:r>
              <a:rPr lang="ru-RU" u="sng" dirty="0"/>
              <a:t> </a:t>
            </a:r>
            <a:r>
              <a:rPr lang="ru-RU" b="1" u="sng" dirty="0"/>
              <a:t>Правительства</a:t>
            </a:r>
            <a:r>
              <a:rPr lang="ru-RU" u="sng" dirty="0"/>
              <a:t> </a:t>
            </a:r>
            <a:r>
              <a:rPr lang="ru-RU" b="1" u="sng" dirty="0"/>
              <a:t>Российской</a:t>
            </a:r>
            <a:r>
              <a:rPr lang="ru-RU" u="sng" dirty="0"/>
              <a:t> </a:t>
            </a:r>
            <a:r>
              <a:rPr lang="ru-RU" b="1" u="sng" dirty="0"/>
              <a:t>Федерации</a:t>
            </a:r>
            <a:r>
              <a:rPr lang="ru-RU" u="sng" dirty="0"/>
              <a:t> </a:t>
            </a:r>
            <a:r>
              <a:rPr lang="ru-RU" b="1" u="sng" dirty="0"/>
              <a:t>от</a:t>
            </a:r>
            <a:r>
              <a:rPr lang="ru-RU" u="sng" dirty="0"/>
              <a:t> </a:t>
            </a:r>
            <a:r>
              <a:rPr lang="ru-RU" b="1" u="sng" dirty="0"/>
              <a:t>18</a:t>
            </a:r>
            <a:r>
              <a:rPr lang="ru-RU" u="sng" dirty="0"/>
              <a:t>.</a:t>
            </a:r>
            <a:r>
              <a:rPr lang="ru-RU" b="1" u="sng" dirty="0"/>
              <a:t>09</a:t>
            </a:r>
            <a:r>
              <a:rPr lang="ru-RU" u="sng" dirty="0"/>
              <a:t>.</a:t>
            </a:r>
            <a:r>
              <a:rPr lang="ru-RU" b="1" u="sng" dirty="0"/>
              <a:t>2017</a:t>
            </a:r>
            <a:r>
              <a:rPr lang="ru-RU" u="sng" dirty="0"/>
              <a:t> </a:t>
            </a:r>
            <a:r>
              <a:rPr lang="ru-RU" b="1" u="sng" dirty="0"/>
              <a:t>№</a:t>
            </a:r>
            <a:r>
              <a:rPr lang="ru-RU" u="sng" dirty="0"/>
              <a:t> </a:t>
            </a:r>
            <a:r>
              <a:rPr lang="ru-RU" b="1" u="sng" dirty="0"/>
              <a:t>1117</a:t>
            </a:r>
            <a:r>
              <a:rPr lang="ru-RU" dirty="0"/>
              <a:t> "Об утверждении норм и Правил обеспечения за счет средств федерального бюджета бесплатным питанием, бесплатным комплектом одежды, обуви и мягким инвентарем детей, находящихся в организациях для детей-сирот и детей, оставшихся без попечения родителей, а также детей-сирот и детей, оставшихся без попечения родителей, лиц из числа детей-сирот и детей, оставшихся без попечения</a:t>
            </a:r>
            <a:r>
              <a:rPr lang="ru-RU" dirty="0" smtClean="0"/>
              <a:t>.</a:t>
            </a:r>
          </a:p>
          <a:p>
            <a:pPr fontAlgn="base"/>
            <a:r>
              <a:rPr lang="ru-RU" b="1" u="sng" dirty="0"/>
              <a:t>ПОСТАНОВЛЕНИЕ </a:t>
            </a:r>
            <a:r>
              <a:rPr lang="ru-RU" b="1" u="sng" dirty="0" smtClean="0"/>
              <a:t>ПРАВИТЕЛЬСТВА САНКТ-ПЕТЕРБУРГА от </a:t>
            </a:r>
            <a:r>
              <a:rPr lang="ru-RU" b="1" u="sng" dirty="0"/>
              <a:t>29 декабря 2014 года N 1284</a:t>
            </a:r>
            <a:br>
              <a:rPr lang="ru-RU" b="1" u="sng" dirty="0"/>
            </a:br>
            <a:r>
              <a:rPr lang="ru-RU" dirty="0" smtClean="0">
                <a:solidFill>
                  <a:schemeClr val="tx1"/>
                </a:solidFill>
              </a:rPr>
              <a:t>Об </a:t>
            </a:r>
            <a:r>
              <a:rPr lang="ru-RU" dirty="0">
                <a:solidFill>
                  <a:schemeClr val="tx1"/>
                </a:solidFill>
              </a:rPr>
              <a:t>утверждении </a:t>
            </a:r>
            <a:r>
              <a:rPr lang="ru-RU" dirty="0">
                <a:solidFill>
                  <a:schemeClr val="tx1"/>
                </a:solidFill>
                <a:hlinkClick r:id="rId2"/>
              </a:rPr>
              <a:t>норм питания в организациях социального обслуживания населения Санкт-Петербурга</a:t>
            </a:r>
            <a:endParaRPr lang="ru-RU" dirty="0">
              <a:solidFill>
                <a:schemeClr val="tx1"/>
              </a:solidFill>
            </a:endParaRPr>
          </a:p>
          <a:p>
            <a:endParaRPr lang="ru-RU" dirty="0" smtClean="0"/>
          </a:p>
        </p:txBody>
      </p:sp>
    </p:spTree>
    <p:extLst>
      <p:ext uri="{BB962C8B-B14F-4D97-AF65-F5344CB8AC3E}">
        <p14:creationId xmlns:p14="http://schemas.microsoft.com/office/powerpoint/2010/main" val="2221694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Способ введения питания</a:t>
            </a:r>
            <a:endParaRPr lang="ru-RU" b="1" dirty="0"/>
          </a:p>
        </p:txBody>
      </p:sp>
      <p:sp>
        <p:nvSpPr>
          <p:cNvPr id="3" name="Объект 2"/>
          <p:cNvSpPr>
            <a:spLocks noGrp="1"/>
          </p:cNvSpPr>
          <p:nvPr>
            <p:ph idx="1"/>
          </p:nvPr>
        </p:nvSpPr>
        <p:spPr>
          <a:xfrm>
            <a:off x="2589212" y="2133600"/>
            <a:ext cx="8915400" cy="4439728"/>
          </a:xfrm>
        </p:spPr>
        <p:txBody>
          <a:bodyPr>
            <a:normAutofit fontScale="92500" lnSpcReduction="10000"/>
          </a:bodyPr>
          <a:lstStyle/>
          <a:p>
            <a:r>
              <a:rPr lang="ru-RU" sz="2000" b="1" dirty="0" smtClean="0"/>
              <a:t>3. Зондовое питание.</a:t>
            </a:r>
          </a:p>
          <a:p>
            <a:pPr marL="0" indent="0">
              <a:buNone/>
            </a:pPr>
            <a:r>
              <a:rPr lang="ru-RU" sz="2000" b="1" dirty="0" smtClean="0"/>
              <a:t>Если необходимость </a:t>
            </a:r>
          </a:p>
          <a:p>
            <a:pPr marL="0" indent="0">
              <a:buNone/>
            </a:pPr>
            <a:r>
              <a:rPr lang="ru-RU" sz="2000" b="1" dirty="0" smtClean="0"/>
              <a:t>в зондовом питании сохраняется</a:t>
            </a:r>
          </a:p>
          <a:p>
            <a:pPr marL="0" indent="0">
              <a:buNone/>
            </a:pPr>
            <a:r>
              <a:rPr lang="ru-RU" sz="2000" b="1" dirty="0" smtClean="0"/>
              <a:t>больше месяца, </a:t>
            </a:r>
          </a:p>
          <a:p>
            <a:pPr marL="0" indent="0">
              <a:buNone/>
            </a:pPr>
            <a:r>
              <a:rPr lang="ru-RU" sz="2000" b="1" dirty="0" smtClean="0"/>
              <a:t>необходима установка гастростомы</a:t>
            </a:r>
            <a:r>
              <a:rPr lang="ru-RU" sz="2000" b="1" dirty="0" smtClean="0"/>
              <a:t>.</a:t>
            </a:r>
          </a:p>
          <a:p>
            <a:pPr marL="0" indent="0">
              <a:buNone/>
            </a:pPr>
            <a:endParaRPr lang="ru-RU" sz="2000" b="1" dirty="0" smtClean="0"/>
          </a:p>
          <a:p>
            <a:r>
              <a:rPr lang="ru-RU" sz="2000" b="1" dirty="0" smtClean="0"/>
              <a:t>4. Питание через </a:t>
            </a:r>
            <a:r>
              <a:rPr lang="ru-RU" sz="2000" b="1" dirty="0" err="1" smtClean="0"/>
              <a:t>гастростому</a:t>
            </a:r>
            <a:r>
              <a:rPr lang="ru-RU" sz="2000" b="1" dirty="0" smtClean="0"/>
              <a:t>.</a:t>
            </a:r>
          </a:p>
          <a:p>
            <a:pPr>
              <a:buFontTx/>
              <a:buChar char="-"/>
            </a:pPr>
            <a:r>
              <a:rPr lang="ru-RU" sz="2000" b="1" dirty="0" err="1" smtClean="0"/>
              <a:t>Болюсным</a:t>
            </a:r>
            <a:r>
              <a:rPr lang="ru-RU" sz="2000" b="1" dirty="0" smtClean="0"/>
              <a:t> методом (большинство). </a:t>
            </a:r>
          </a:p>
          <a:p>
            <a:pPr>
              <a:buFontTx/>
              <a:buChar char="-"/>
            </a:pPr>
            <a:r>
              <a:rPr lang="ru-RU" sz="2000" b="1" dirty="0" smtClean="0"/>
              <a:t>Капельным </a:t>
            </a:r>
            <a:r>
              <a:rPr lang="ru-RU" sz="2000" b="1" dirty="0" smtClean="0"/>
              <a:t>методом</a:t>
            </a:r>
          </a:p>
          <a:p>
            <a:pPr marL="0" indent="0">
              <a:buNone/>
            </a:pPr>
            <a:r>
              <a:rPr lang="ru-RU" sz="2000" b="1" dirty="0" smtClean="0"/>
              <a:t>      (при </a:t>
            </a:r>
            <a:r>
              <a:rPr lang="ru-RU" sz="2000" b="1" dirty="0" smtClean="0"/>
              <a:t>необходимости)</a:t>
            </a:r>
          </a:p>
          <a:p>
            <a:pPr marL="0" indent="0">
              <a:buNone/>
            </a:pPr>
            <a:r>
              <a:rPr lang="ru-RU" sz="1200" dirty="0" smtClean="0"/>
              <a:t>Завьялова </a:t>
            </a:r>
            <a:r>
              <a:rPr lang="ru-RU" sz="1200" dirty="0"/>
              <a:t>А.Н., </a:t>
            </a:r>
            <a:r>
              <a:rPr lang="ru-RU" sz="1200" dirty="0" err="1"/>
              <a:t>Гостимский</a:t>
            </a:r>
            <a:r>
              <a:rPr lang="ru-RU" sz="1200" dirty="0"/>
              <a:t> А.В., Лисовский О.В., и др. </a:t>
            </a:r>
            <a:r>
              <a:rPr lang="ru-RU" sz="1200" dirty="0" err="1"/>
              <a:t>Энтеральное</a:t>
            </a:r>
            <a:r>
              <a:rPr lang="ru-RU" sz="1200" dirty="0"/>
              <a:t> питание в паллиативной медицине у детей // Педиатр. – 2017. – Т. 8. – № 6. – С. 105–113. </a:t>
            </a:r>
            <a:r>
              <a:rPr lang="ru-RU" sz="1200" dirty="0" err="1"/>
              <a:t>doi</a:t>
            </a:r>
            <a:r>
              <a:rPr lang="ru-RU" sz="1200" dirty="0"/>
              <a:t>: 10.17816/PED86105-113</a:t>
            </a:r>
            <a:endParaRPr lang="ru-RU" sz="1200" dirty="0" smtClean="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8077" y="1523565"/>
            <a:ext cx="3831311" cy="4361419"/>
          </a:xfrm>
          <a:prstGeom prst="rect">
            <a:avLst/>
          </a:prstGeom>
        </p:spPr>
      </p:pic>
    </p:spTree>
    <p:extLst>
      <p:ext uri="{BB962C8B-B14F-4D97-AF65-F5344CB8AC3E}">
        <p14:creationId xmlns:p14="http://schemas.microsoft.com/office/powerpoint/2010/main" val="128216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Расчет питания для зондовых детей</a:t>
            </a:r>
            <a:endParaRPr lang="ru-RU" b="1" dirty="0"/>
          </a:p>
        </p:txBody>
      </p:sp>
      <p:sp>
        <p:nvSpPr>
          <p:cNvPr id="3" name="Объект 2"/>
          <p:cNvSpPr>
            <a:spLocks noGrp="1"/>
          </p:cNvSpPr>
          <p:nvPr>
            <p:ph idx="1"/>
          </p:nvPr>
        </p:nvSpPr>
        <p:spPr>
          <a:xfrm>
            <a:off x="1863306" y="1242204"/>
            <a:ext cx="10110158" cy="5615796"/>
          </a:xfrm>
        </p:spPr>
        <p:txBody>
          <a:bodyPr>
            <a:normAutofit fontScale="55000" lnSpcReduction="20000"/>
          </a:bodyPr>
          <a:lstStyle/>
          <a:p>
            <a:pPr marL="0" indent="0" fontAlgn="base">
              <a:buNone/>
            </a:pPr>
            <a:endParaRPr lang="ru-RU" sz="3400" dirty="0" smtClean="0"/>
          </a:p>
          <a:p>
            <a:pPr marL="0" indent="0" fontAlgn="base">
              <a:buNone/>
            </a:pPr>
            <a:r>
              <a:rPr lang="ru-RU" sz="5100" b="1" dirty="0" smtClean="0"/>
              <a:t>ДРЭ </a:t>
            </a:r>
            <a:r>
              <a:rPr lang="ru-RU" sz="5100" b="1" dirty="0"/>
              <a:t>= k(ФА)k(ДМТ)k(ТФ)ОО</a:t>
            </a:r>
            <a:r>
              <a:rPr lang="ru-RU" sz="3800" b="1" dirty="0"/>
              <a:t>, где</a:t>
            </a:r>
            <a:r>
              <a:rPr lang="ru-RU" sz="3800" b="1" dirty="0" smtClean="0"/>
              <a:t>:</a:t>
            </a:r>
          </a:p>
          <a:p>
            <a:pPr marL="0" indent="0" fontAlgn="base">
              <a:buNone/>
            </a:pPr>
            <a:endParaRPr lang="ru-RU" sz="2100" dirty="0" smtClean="0"/>
          </a:p>
          <a:p>
            <a:pPr marL="0" indent="0" fontAlgn="base">
              <a:buNone/>
            </a:pPr>
            <a:r>
              <a:rPr lang="ru-RU" sz="2100" b="1" dirty="0" smtClean="0"/>
              <a:t>k(ФА</a:t>
            </a:r>
            <a:r>
              <a:rPr lang="ru-RU" sz="2100" b="1" dirty="0"/>
              <a:t>) - коэффициент (в зависимости от фактора активности</a:t>
            </a:r>
            <a:r>
              <a:rPr lang="ru-RU" sz="2100" b="1" dirty="0" smtClean="0"/>
              <a:t>)</a:t>
            </a:r>
          </a:p>
          <a:p>
            <a:pPr marL="0" indent="0" fontAlgn="base">
              <a:buNone/>
            </a:pPr>
            <a:r>
              <a:rPr lang="ru-RU" sz="2100" b="1" dirty="0"/>
              <a:t>k(ДМТ) - коэффициент (в зависимости от дефицита массы тела)</a:t>
            </a:r>
          </a:p>
          <a:p>
            <a:pPr marL="0" indent="0" fontAlgn="base">
              <a:buNone/>
            </a:pPr>
            <a:r>
              <a:rPr lang="ru-RU" sz="2100" b="1" dirty="0"/>
              <a:t>k(ТФ) - коэффициенты метаболической поправки "фактор </a:t>
            </a:r>
            <a:r>
              <a:rPr lang="ru-RU" sz="2100" b="1" dirty="0" smtClean="0"/>
              <a:t>травмы« (гиперкинезы, судороги)</a:t>
            </a:r>
          </a:p>
          <a:p>
            <a:pPr marL="0" indent="0" fontAlgn="base">
              <a:buNone/>
            </a:pPr>
            <a:r>
              <a:rPr lang="ru-RU" sz="2100" b="1" dirty="0"/>
              <a:t>ОО - основной обмен, определяемый по формуле:</a:t>
            </a:r>
            <a:br>
              <a:rPr lang="ru-RU" sz="2100" b="1" dirty="0"/>
            </a:br>
            <a:endParaRPr lang="ru-RU" sz="2100" b="1" dirty="0"/>
          </a:p>
          <a:p>
            <a:pPr fontAlgn="base"/>
            <a:r>
              <a:rPr lang="ru-RU" sz="4400" b="1" dirty="0"/>
              <a:t>ОО (мужчины) = 66,5 + (13,7МТ) + (5Р) - (6,8В)</a:t>
            </a:r>
            <a:br>
              <a:rPr lang="ru-RU" sz="4400" b="1" dirty="0"/>
            </a:br>
            <a:endParaRPr lang="ru-RU" sz="4400" b="1" dirty="0"/>
          </a:p>
          <a:p>
            <a:pPr fontAlgn="base"/>
            <a:r>
              <a:rPr lang="ru-RU" sz="4400" b="1" dirty="0"/>
              <a:t>ОО (женщины) = 655 + (9,5МТ) + (1,8Р) - (4,7В), </a:t>
            </a:r>
            <a:r>
              <a:rPr lang="ru-RU" sz="2100" b="1" dirty="0"/>
              <a:t>где:</a:t>
            </a:r>
            <a:br>
              <a:rPr lang="ru-RU" sz="2100" b="1" dirty="0"/>
            </a:br>
            <a:endParaRPr lang="ru-RU" sz="2100" b="1" dirty="0"/>
          </a:p>
          <a:p>
            <a:pPr marL="0" indent="0" fontAlgn="base">
              <a:buNone/>
            </a:pPr>
            <a:r>
              <a:rPr lang="ru-RU" sz="2100" b="1" dirty="0"/>
              <a:t>МТ - масса тела, кг;</a:t>
            </a:r>
            <a:br>
              <a:rPr lang="ru-RU" sz="2100" b="1" dirty="0"/>
            </a:br>
            <a:endParaRPr lang="ru-RU" sz="2100" b="1" dirty="0"/>
          </a:p>
          <a:p>
            <a:pPr marL="0" indent="0" fontAlgn="base">
              <a:buNone/>
            </a:pPr>
            <a:r>
              <a:rPr lang="ru-RU" sz="2100" b="1" dirty="0"/>
              <a:t>Р - рост, см;</a:t>
            </a:r>
            <a:br>
              <a:rPr lang="ru-RU" sz="2100" b="1" dirty="0"/>
            </a:br>
            <a:endParaRPr lang="ru-RU" sz="2100" b="1" dirty="0"/>
          </a:p>
          <a:p>
            <a:pPr marL="0" indent="0" fontAlgn="base">
              <a:buNone/>
            </a:pPr>
            <a:r>
              <a:rPr lang="ru-RU" sz="2100" b="1" dirty="0"/>
              <a:t>В - возраст, годы.</a:t>
            </a:r>
          </a:p>
          <a:p>
            <a:pPr marL="0" indent="0">
              <a:buNone/>
            </a:pPr>
            <a:endParaRPr lang="ru-RU" sz="1400" dirty="0"/>
          </a:p>
          <a:p>
            <a:pPr marL="0" indent="0">
              <a:buNone/>
            </a:pPr>
            <a:r>
              <a:rPr lang="ru-RU" sz="2200" dirty="0" smtClean="0"/>
              <a:t>ПОСТАНОВЛЕНИЮ </a:t>
            </a:r>
            <a:r>
              <a:rPr lang="ru-RU" sz="2200" dirty="0"/>
              <a:t>ПРАВИТЕЛЬСТВО САНКТ-ПЕТЕРБУРГА</a:t>
            </a:r>
            <a:br>
              <a:rPr lang="ru-RU" sz="2200" dirty="0"/>
            </a:br>
            <a:r>
              <a:rPr lang="ru-RU" sz="2200" dirty="0"/>
              <a:t>от 29 декабря 2014 года N 1284</a:t>
            </a:r>
            <a:br>
              <a:rPr lang="ru-RU" sz="2200" dirty="0"/>
            </a:br>
            <a:r>
              <a:rPr lang="ru-RU" sz="2200" dirty="0"/>
              <a:t>Об утверждении </a:t>
            </a:r>
            <a:r>
              <a:rPr lang="ru-RU" sz="2200" u="sng" dirty="0">
                <a:hlinkClick r:id="rId2"/>
              </a:rPr>
              <a:t>норм питания в организациях социального обслуживания населения Санкт-Петербурга</a:t>
            </a:r>
            <a:r>
              <a:rPr lang="ru-RU" sz="2200" dirty="0"/>
              <a:t>(с </a:t>
            </a:r>
            <a:r>
              <a:rPr lang="ru-RU" sz="1200" dirty="0"/>
              <a:t>изменениями на 27 июня 2022 года)</a:t>
            </a:r>
          </a:p>
          <a:p>
            <a:pPr marL="0" indent="0">
              <a:buNone/>
            </a:pPr>
            <a:endParaRPr lang="ru-RU" dirty="0"/>
          </a:p>
        </p:txBody>
      </p:sp>
    </p:spTree>
    <p:extLst>
      <p:ext uri="{BB962C8B-B14F-4D97-AF65-F5344CB8AC3E}">
        <p14:creationId xmlns:p14="http://schemas.microsoft.com/office/powerpoint/2010/main" val="2859247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Способы расчета потребности в жидкости</a:t>
            </a:r>
            <a:endParaRPr lang="ru-RU" b="1" dirty="0"/>
          </a:p>
        </p:txBody>
      </p:sp>
      <p:sp>
        <p:nvSpPr>
          <p:cNvPr id="3" name="Объект 2"/>
          <p:cNvSpPr>
            <a:spLocks noGrp="1"/>
          </p:cNvSpPr>
          <p:nvPr>
            <p:ph idx="1"/>
          </p:nvPr>
        </p:nvSpPr>
        <p:spPr>
          <a:xfrm>
            <a:off x="2589212" y="1905000"/>
            <a:ext cx="8915400" cy="4953000"/>
          </a:xfrm>
        </p:spPr>
        <p:txBody>
          <a:bodyPr>
            <a:normAutofit fontScale="25000" lnSpcReduction="20000"/>
          </a:bodyPr>
          <a:lstStyle/>
          <a:p>
            <a:endParaRPr lang="ru-RU" sz="1100" dirty="0" smtClean="0"/>
          </a:p>
          <a:p>
            <a:r>
              <a:rPr lang="ru-RU" sz="7200" b="1" dirty="0"/>
              <a:t>Формула </a:t>
            </a:r>
            <a:r>
              <a:rPr lang="ru-RU" sz="7200" b="1" dirty="0" err="1"/>
              <a:t>Валлачи</a:t>
            </a:r>
            <a:r>
              <a:rPr lang="ru-RU" sz="7200" dirty="0"/>
              <a:t>. 100 - (3 х возраст в годах) = мл/кг/сутки. Например, 10-летнему ребёнку требуется жидкости 70 мл/кг/сутки, а годовалому — округлённо 100.</a:t>
            </a:r>
          </a:p>
          <a:p>
            <a:r>
              <a:rPr lang="ru-RU" sz="7200" b="1" dirty="0"/>
              <a:t>Формула 4-2-1</a:t>
            </a:r>
            <a:r>
              <a:rPr lang="ru-RU" sz="7200" dirty="0"/>
              <a:t>. Потребность в жидкости у детей весом 0–10 кг составляет 4 мл/кг/час, весом 11–20 кг — 4 мл/кг/час для первых 10 кг + 2 мл/кг для оставшихся кг, весом 20 кг — 4 мл/кг/час для первых 10 кг + 2 мл/кг для следующих 10 кг + 1 мл/кг для оставшихся кг.</a:t>
            </a:r>
          </a:p>
          <a:p>
            <a:r>
              <a:rPr lang="ru-RU" sz="7200" b="1" dirty="0"/>
              <a:t>Суточная потребность для детей старше 28 недель (исключая новорождённых)</a:t>
            </a:r>
            <a:r>
              <a:rPr lang="ru-RU" sz="7200" dirty="0"/>
              <a:t>:</a:t>
            </a:r>
          </a:p>
          <a:p>
            <a:pPr lvl="1"/>
            <a:r>
              <a:rPr lang="ru-RU" sz="7200" dirty="0"/>
              <a:t>для ребёнка весом до 10 кг — 100 мл/кг;</a:t>
            </a:r>
          </a:p>
          <a:p>
            <a:pPr lvl="1"/>
            <a:r>
              <a:rPr lang="ru-RU" sz="7200" dirty="0"/>
              <a:t>для детей весом до 20 кг — 1 литр плюс 50 мл/кг на каждый лишний килограмм сверху 10 кг;</a:t>
            </a:r>
          </a:p>
          <a:p>
            <a:pPr lvl="1"/>
            <a:r>
              <a:rPr lang="ru-RU" sz="7200" dirty="0"/>
              <a:t>для детей весом более 20 кг — 1,5 литра плюс 20 мл/кг на каждый лишний килограмм сверху 20 кг, но не более 2,4 литра за сутки.</a:t>
            </a:r>
          </a:p>
          <a:p>
            <a:endParaRPr lang="ru-RU" sz="1100" dirty="0" smtClean="0"/>
          </a:p>
          <a:p>
            <a:pPr marL="0" indent="0">
              <a:buNone/>
            </a:pPr>
            <a:endParaRPr lang="ru-RU" sz="1100" dirty="0"/>
          </a:p>
          <a:p>
            <a:pPr marL="0" indent="0">
              <a:buNone/>
            </a:pPr>
            <a:r>
              <a:rPr lang="ru-RU" sz="4400" smtClean="0"/>
              <a:t>Гордеев</a:t>
            </a:r>
            <a:r>
              <a:rPr lang="ru-RU" sz="4400" dirty="0" smtClean="0"/>
              <a:t>, Ю.С. Александрович. АВС </a:t>
            </a:r>
            <a:r>
              <a:rPr lang="ru-RU" sz="4400" dirty="0" err="1" smtClean="0"/>
              <a:t>инфузионной</a:t>
            </a:r>
            <a:r>
              <a:rPr lang="ru-RU" sz="4400" dirty="0" smtClean="0"/>
              <a:t> терапии и парентерального питания в педиатрии. Пособие для врачей. Издание второе, переработанное и дополненное. СПб.- 2006.- 74 с. </a:t>
            </a:r>
            <a:endParaRPr lang="ru-RU" sz="4400" dirty="0"/>
          </a:p>
        </p:txBody>
      </p:sp>
    </p:spTree>
    <p:extLst>
      <p:ext uri="{BB962C8B-B14F-4D97-AF65-F5344CB8AC3E}">
        <p14:creationId xmlns:p14="http://schemas.microsoft.com/office/powerpoint/2010/main" val="2864672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Микронутриенты</a:t>
            </a:r>
            <a:endParaRPr lang="ru-RU" b="1" dirty="0"/>
          </a:p>
        </p:txBody>
      </p:sp>
      <p:sp>
        <p:nvSpPr>
          <p:cNvPr id="3" name="Объект 2"/>
          <p:cNvSpPr>
            <a:spLocks noGrp="1"/>
          </p:cNvSpPr>
          <p:nvPr>
            <p:ph idx="1"/>
          </p:nvPr>
        </p:nvSpPr>
        <p:spPr>
          <a:xfrm>
            <a:off x="2589212" y="2133599"/>
            <a:ext cx="8915400" cy="4487537"/>
          </a:xfrm>
        </p:spPr>
        <p:txBody>
          <a:bodyPr>
            <a:normAutofit lnSpcReduction="10000"/>
          </a:bodyPr>
          <a:lstStyle/>
          <a:p>
            <a:r>
              <a:rPr lang="ru-RU" b="1" dirty="0" smtClean="0"/>
              <a:t>Препараты кальция, магния.</a:t>
            </a:r>
          </a:p>
          <a:p>
            <a:r>
              <a:rPr lang="ru-RU" b="1" dirty="0" smtClean="0"/>
              <a:t>Витамин Д</a:t>
            </a:r>
          </a:p>
          <a:p>
            <a:r>
              <a:rPr lang="ru-RU" b="1" dirty="0" smtClean="0"/>
              <a:t>Поливитаминные комплексы</a:t>
            </a:r>
          </a:p>
          <a:p>
            <a:endParaRPr lang="ru-RU" dirty="0" smtClean="0"/>
          </a:p>
          <a:p>
            <a:pPr marL="0" indent="0">
              <a:buNone/>
            </a:pPr>
            <a:endParaRPr lang="ru-RU" sz="1200" dirty="0" smtClean="0"/>
          </a:p>
          <a:p>
            <a:pPr marL="0" indent="0">
              <a:buNone/>
            </a:pPr>
            <a:endParaRPr lang="ru-RU" sz="1200" dirty="0"/>
          </a:p>
          <a:p>
            <a:pPr marL="0" indent="0">
              <a:buNone/>
            </a:pPr>
            <a:endParaRPr lang="ru-RU" sz="1200" dirty="0" smtClean="0"/>
          </a:p>
          <a:p>
            <a:pPr marL="0" indent="0">
              <a:buNone/>
            </a:pPr>
            <a:endParaRPr lang="ru-RU" sz="1200" dirty="0"/>
          </a:p>
          <a:p>
            <a:pPr marL="0" indent="0">
              <a:buNone/>
            </a:pPr>
            <a:endParaRPr lang="ru-RU" sz="1200" dirty="0" smtClean="0"/>
          </a:p>
          <a:p>
            <a:pPr marL="0" indent="0">
              <a:buNone/>
            </a:pPr>
            <a:endParaRPr lang="ru-RU" sz="1200" dirty="0"/>
          </a:p>
          <a:p>
            <a:pPr marL="0" indent="0">
              <a:buNone/>
            </a:pPr>
            <a:endParaRPr lang="ru-RU" sz="1200" dirty="0" smtClean="0"/>
          </a:p>
          <a:p>
            <a:pPr marL="0" indent="0">
              <a:buNone/>
            </a:pPr>
            <a:endParaRPr lang="ru-RU" sz="1200" dirty="0"/>
          </a:p>
          <a:p>
            <a:pPr marL="0" indent="0">
              <a:buNone/>
            </a:pPr>
            <a:r>
              <a:rPr lang="en-US" sz="1200" dirty="0" smtClean="0"/>
              <a:t>Prevalence </a:t>
            </a:r>
            <a:r>
              <a:rPr lang="en-US" sz="1200" dirty="0"/>
              <a:t>of Vitamin D Deficiency in Children With Cerebral Palsy: A </a:t>
            </a:r>
            <a:r>
              <a:rPr lang="en-US" sz="1200" dirty="0" smtClean="0"/>
              <a:t>Meta-Analysis</a:t>
            </a:r>
            <a:r>
              <a:rPr lang="ru-RU" sz="1200" dirty="0" smtClean="0"/>
              <a:t>. </a:t>
            </a:r>
            <a:r>
              <a:rPr lang="en-US" sz="1200" dirty="0" err="1" smtClean="0"/>
              <a:t>Alenazi</a:t>
            </a:r>
            <a:r>
              <a:rPr lang="en-US" sz="1200" dirty="0"/>
              <a:t>, </a:t>
            </a:r>
            <a:r>
              <a:rPr lang="en-US" sz="1200" dirty="0" err="1"/>
              <a:t>Kamel</a:t>
            </a:r>
            <a:r>
              <a:rPr lang="en-US" sz="1200" dirty="0"/>
              <a:t> </a:t>
            </a:r>
            <a:r>
              <a:rPr lang="en-US" sz="1200" dirty="0" err="1"/>
              <a:t>Awadh</a:t>
            </a:r>
            <a:r>
              <a:rPr lang="en-US" sz="1200" dirty="0"/>
              <a:t> et </a:t>
            </a:r>
            <a:r>
              <a:rPr lang="en-US" sz="1200" dirty="0" smtClean="0"/>
              <a:t>al.</a:t>
            </a:r>
            <a:r>
              <a:rPr lang="ru-RU" sz="1200" dirty="0" smtClean="0"/>
              <a:t> </a:t>
            </a:r>
            <a:r>
              <a:rPr lang="en-US" sz="1200" dirty="0" smtClean="0"/>
              <a:t>Pediatric </a:t>
            </a:r>
            <a:r>
              <a:rPr lang="en-US" sz="1200" dirty="0"/>
              <a:t>Neurology, Volume 159, 56 </a:t>
            </a:r>
            <a:r>
              <a:rPr lang="en-US" sz="1200" dirty="0" smtClean="0"/>
              <a:t>– 61/ 2024</a:t>
            </a:r>
            <a:r>
              <a:rPr lang="ru-RU" sz="1200" dirty="0" smtClean="0"/>
              <a:t>г</a:t>
            </a:r>
            <a:endParaRPr lang="en-US" sz="1200" dirty="0"/>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7071" y="2583188"/>
            <a:ext cx="4693039" cy="3116472"/>
          </a:xfrm>
          <a:prstGeom prst="rect">
            <a:avLst/>
          </a:prstGeom>
        </p:spPr>
      </p:pic>
    </p:spTree>
    <p:extLst>
      <p:ext uri="{BB962C8B-B14F-4D97-AF65-F5344CB8AC3E}">
        <p14:creationId xmlns:p14="http://schemas.microsoft.com/office/powerpoint/2010/main" val="2388325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Да, что еще вам надо?</a:t>
            </a:r>
            <a:endParaRPr lang="ru-RU" b="1" dirty="0"/>
          </a:p>
        </p:txBody>
      </p:sp>
      <p:sp>
        <p:nvSpPr>
          <p:cNvPr id="3" name="Объект 2"/>
          <p:cNvSpPr>
            <a:spLocks noGrp="1"/>
          </p:cNvSpPr>
          <p:nvPr>
            <p:ph idx="1"/>
          </p:nvPr>
        </p:nvSpPr>
        <p:spPr/>
        <p:txBody>
          <a:bodyPr>
            <a:normAutofit/>
          </a:bodyPr>
          <a:lstStyle/>
          <a:p>
            <a:r>
              <a:rPr lang="ru-RU" sz="2800" b="1" dirty="0" err="1" smtClean="0"/>
              <a:t>Мультидисциплинарная</a:t>
            </a:r>
            <a:r>
              <a:rPr lang="ru-RU" sz="2800" b="1" dirty="0" smtClean="0"/>
              <a:t> команда специалистов (педиатр, невролог, диетолог, гастроэнтеролог, логопед, </a:t>
            </a:r>
            <a:r>
              <a:rPr lang="ru-RU" sz="2800" b="1" dirty="0" err="1" smtClean="0"/>
              <a:t>эрготерапевт</a:t>
            </a:r>
            <a:r>
              <a:rPr lang="ru-RU" sz="2800" b="1" dirty="0" smtClean="0"/>
              <a:t>, специалисты АФК и ЛФК и др.)</a:t>
            </a:r>
          </a:p>
          <a:p>
            <a:r>
              <a:rPr lang="ru-RU" sz="2800" b="1" dirty="0" smtClean="0"/>
              <a:t>Высокие материальные затраты.</a:t>
            </a:r>
          </a:p>
          <a:p>
            <a:r>
              <a:rPr lang="ru-RU" sz="2800" b="1" dirty="0" smtClean="0"/>
              <a:t>Совершенствование научного знания.</a:t>
            </a:r>
          </a:p>
          <a:p>
            <a:r>
              <a:rPr lang="ru-RU" sz="2800" b="1" dirty="0" smtClean="0"/>
              <a:t>Совершенствование нормативной базы.</a:t>
            </a:r>
            <a:endParaRPr lang="ru-RU" sz="2800" b="1" dirty="0"/>
          </a:p>
        </p:txBody>
      </p:sp>
    </p:spTree>
    <p:extLst>
      <p:ext uri="{BB962C8B-B14F-4D97-AF65-F5344CB8AC3E}">
        <p14:creationId xmlns:p14="http://schemas.microsoft.com/office/powerpoint/2010/main" val="770407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Спасибо за внимание!</a:t>
            </a:r>
            <a:endParaRPr lang="ru-RU" b="1"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76241" y="1514269"/>
            <a:ext cx="3933021" cy="5244029"/>
          </a:xfrm>
          <a:prstGeom prst="rect">
            <a:avLst/>
          </a:prstGeom>
          <a:ln>
            <a:noFill/>
          </a:ln>
          <a:effectLst>
            <a:softEdge rad="112500"/>
          </a:effectLst>
        </p:spPr>
      </p:pic>
    </p:spTree>
    <p:extLst>
      <p:ext uri="{BB962C8B-B14F-4D97-AF65-F5344CB8AC3E}">
        <p14:creationId xmlns:p14="http://schemas.microsoft.com/office/powerpoint/2010/main" val="2465061770"/>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800</TotalTime>
  <Words>1308</Words>
  <Application>Microsoft Office PowerPoint</Application>
  <PresentationFormat>Широкоэкранный</PresentationFormat>
  <Paragraphs>211</Paragraphs>
  <Slides>24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24</vt:i4>
      </vt:variant>
    </vt:vector>
  </HeadingPairs>
  <TitlesOfParts>
    <vt:vector size="28" baseType="lpstr">
      <vt:lpstr>Arial</vt:lpstr>
      <vt:lpstr>Century Gothic</vt:lpstr>
      <vt:lpstr>Wingdings 3</vt:lpstr>
      <vt:lpstr>Легкий дым</vt:lpstr>
      <vt:lpstr>Организация питания детей в «ДСО Вместе» На Примере детей IV корпуса (7,8,9 отделения)</vt:lpstr>
      <vt:lpstr>Структура и состав 7,8,9 отделения ДСО</vt:lpstr>
      <vt:lpstr>Типы патологии нервной системы, влияющие на тактику выбора кормления ребенка.</vt:lpstr>
      <vt:lpstr>Типы патологии нервной системы, влияющие на тактику выбора кормления ребенка.</vt:lpstr>
      <vt:lpstr>Алгоритм индивидуального выбора питания для воспитанника</vt:lpstr>
      <vt:lpstr>Диагностика недостаточности питания</vt:lpstr>
      <vt:lpstr> Антропометрия</vt:lpstr>
      <vt:lpstr>Формулы расчета предполагаемого роста ребенка</vt:lpstr>
      <vt:lpstr>Измерение веса</vt:lpstr>
      <vt:lpstr>Измерение окружности плеча</vt:lpstr>
      <vt:lpstr>Биоимпедансометрия</vt:lpstr>
      <vt:lpstr>Биоимпедансометрия (BIA)</vt:lpstr>
      <vt:lpstr>Оценка нутритивного статуса у группы ОПЦНС.</vt:lpstr>
      <vt:lpstr>Оценка нутритивного статуса у детей с ДЦП</vt:lpstr>
      <vt:lpstr>Выбор способа кормления</vt:lpstr>
      <vt:lpstr>Выбор диеты</vt:lpstr>
      <vt:lpstr>Выбор способа введения питания</vt:lpstr>
      <vt:lpstr>Кратность питания и объем порции</vt:lpstr>
      <vt:lpstr>Способ введения питания</vt:lpstr>
      <vt:lpstr>Расчет питания для зондовых детей</vt:lpstr>
      <vt:lpstr>Способы расчета потребности в жидкости</vt:lpstr>
      <vt:lpstr>Микронутриенты</vt:lpstr>
      <vt:lpstr>Да, что еще вам надо?</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Организация питания детей в «ДСО Вместе»</dc:title>
  <dc:creator>Davigen</dc:creator>
  <cp:lastModifiedBy>User</cp:lastModifiedBy>
  <cp:revision>60</cp:revision>
  <dcterms:created xsi:type="dcterms:W3CDTF">2025-06-12T08:28:21Z</dcterms:created>
  <dcterms:modified xsi:type="dcterms:W3CDTF">2025-06-27T07:15:48Z</dcterms:modified>
</cp:coreProperties>
</file>