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21"/>
  </p:notesMasterIdLst>
  <p:handoutMasterIdLst>
    <p:handoutMasterId r:id="rId22"/>
  </p:handoutMasterIdLst>
  <p:sldIdLst>
    <p:sldId id="312" r:id="rId4"/>
    <p:sldId id="329" r:id="rId5"/>
    <p:sldId id="332" r:id="rId6"/>
    <p:sldId id="333" r:id="rId7"/>
    <p:sldId id="334" r:id="rId8"/>
    <p:sldId id="353" r:id="rId9"/>
    <p:sldId id="337" r:id="rId10"/>
    <p:sldId id="354" r:id="rId11"/>
    <p:sldId id="352" r:id="rId12"/>
    <p:sldId id="355" r:id="rId13"/>
    <p:sldId id="344" r:id="rId14"/>
    <p:sldId id="343" r:id="rId15"/>
    <p:sldId id="345" r:id="rId16"/>
    <p:sldId id="346" r:id="rId17"/>
    <p:sldId id="348" r:id="rId18"/>
    <p:sldId id="315" r:id="rId19"/>
    <p:sldId id="350" r:id="rId20"/>
  </p:sldIdLst>
  <p:sldSz cx="9144000" cy="5143500" type="screen16x9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79">
          <p15:clr>
            <a:srgbClr val="A4A3A4"/>
          </p15:clr>
        </p15:guide>
        <p15:guide id="2" pos="285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81"/>
    <a:srgbClr val="0072DF"/>
    <a:srgbClr val="01BFF1"/>
    <a:srgbClr val="F26F21"/>
    <a:srgbClr val="00B09B"/>
    <a:srgbClr val="00A1DD"/>
    <a:srgbClr val="00C1F4"/>
    <a:srgbClr val="FCAE17"/>
    <a:srgbClr val="0073F2"/>
    <a:srgbClr val="284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40" autoAdjust="0"/>
    <p:restoredTop sz="96395" autoAdjust="0"/>
  </p:normalViewPr>
  <p:slideViewPr>
    <p:cSldViewPr showGuides="1">
      <p:cViewPr varScale="1">
        <p:scale>
          <a:sx n="113" d="100"/>
          <a:sy n="113" d="100"/>
        </p:scale>
        <p:origin x="994" y="91"/>
      </p:cViewPr>
      <p:guideLst>
        <p:guide orient="horz" pos="1779"/>
        <p:guide pos="2857"/>
      </p:guideLst>
    </p:cSldViewPr>
  </p:slid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78" d="100"/>
          <a:sy n="78" d="100"/>
        </p:scale>
        <p:origin x="3978" y="108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DC348-601C-454D-AB3E-910BAD28013B}" type="datetimeFigureOut">
              <a:rPr lang="ru-RU" smtClean="0"/>
              <a:pPr/>
              <a:t>26.06.2025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95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95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6A673-6244-413F-8CDA-B4E2567210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871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0A9B3-28E9-401B-9D00-F78008353508}" type="datetimeFigureOut">
              <a:rPr lang="ru-RU" smtClean="0"/>
              <a:pPr/>
              <a:t>26.06.2025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02394-0B0A-4EDE-B9F5-8E02A1CBA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619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лож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31CA50-4D02-42EE-B4EA-4F88587961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1" y="2927"/>
            <a:ext cx="9142496" cy="514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Два объекта">
    <p:bg>
      <p:bgPr>
        <a:gradFill>
          <a:gsLst>
            <a:gs pos="0">
              <a:srgbClr val="0072DF"/>
            </a:gs>
            <a:gs pos="100000">
              <a:srgbClr val="003E8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2"/>
          <p:cNvSpPr>
            <a:spLocks noGrp="1"/>
          </p:cNvSpPr>
          <p:nvPr>
            <p:ph type="pic" idx="14"/>
          </p:nvPr>
        </p:nvSpPr>
        <p:spPr>
          <a:xfrm>
            <a:off x="456398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824028" y="4803998"/>
            <a:ext cx="2133600" cy="216024"/>
          </a:xfrm>
        </p:spPr>
        <p:txBody>
          <a:bodyPr/>
          <a:lstStyle/>
          <a:p>
            <a:fld id="{943FD93D-F9B5-4A7A-8567-1C61FE40F3F3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20272" y="4803998"/>
            <a:ext cx="432048" cy="216024"/>
          </a:xfrm>
        </p:spPr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324311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Объект 2"/>
          <p:cNvSpPr>
            <a:spLocks noGrp="1"/>
          </p:cNvSpPr>
          <p:nvPr>
            <p:ph sz="half" idx="15"/>
          </p:nvPr>
        </p:nvSpPr>
        <p:spPr>
          <a:xfrm>
            <a:off x="324312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4416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объекта">
    <p:bg>
      <p:bgPr>
        <a:solidFill>
          <a:srgbClr val="00B0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4563764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437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88024" y="4803998"/>
            <a:ext cx="2133600" cy="216024"/>
          </a:xfrm>
        </p:spPr>
        <p:txBody>
          <a:bodyPr/>
          <a:lstStyle/>
          <a:p>
            <a:fld id="{4FCC34CB-239E-4355-B891-05A612BCD219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984268" y="4803998"/>
            <a:ext cx="432048" cy="216024"/>
          </a:xfrm>
        </p:spPr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327438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7330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Два объекта">
    <p:bg>
      <p:bgPr>
        <a:solidFill>
          <a:srgbClr val="F26F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457200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31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58B5-A929-41AC-A76E-99C5FDB10AF3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32431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3406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Два объекта">
    <p:bg>
      <p:bgPr>
        <a:solidFill>
          <a:srgbClr val="00C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457200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31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4E2A-D822-4A4F-B6DA-5E97CDAA9F2A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32431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1233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4311" y="303497"/>
            <a:ext cx="7110566" cy="82809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4311" y="1311610"/>
            <a:ext cx="7110566" cy="33123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323528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22ABC-F446-4C32-B396-3B4504EBC8E6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38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3098A-50EF-40CD-BDCD-3791B8F42B0D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306085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51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311" y="2031690"/>
            <a:ext cx="7110566" cy="252028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4311" y="402492"/>
            <a:ext cx="7110566" cy="137717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B75B-3AFA-49E9-B7A9-2DE2C139D566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323528" y="1923678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8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347613"/>
            <a:ext cx="3513857" cy="3247009"/>
          </a:xfrm>
        </p:spPr>
        <p:txBody>
          <a:bodyPr>
            <a:normAutofit/>
          </a:bodyPr>
          <a:lstStyle>
            <a:lvl1pPr>
              <a:defRPr sz="1600"/>
            </a:lvl1pPr>
            <a:lvl2pPr marL="179388" indent="-179388">
              <a:tabLst>
                <a:tab pos="179388" algn="l"/>
              </a:tabLst>
              <a:defRPr sz="1400"/>
            </a:lvl2pPr>
            <a:lvl3pPr marL="357188" indent="-177800">
              <a:tabLst>
                <a:tab pos="357188" algn="l"/>
              </a:tabLst>
              <a:defRPr sz="1200"/>
            </a:lvl3pPr>
            <a:lvl4pPr marL="536575" indent="-179388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94501-F38F-4042-9EA1-D7379B80EFB2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323528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бъект 2"/>
          <p:cNvSpPr>
            <a:spLocks noGrp="1"/>
          </p:cNvSpPr>
          <p:nvPr>
            <p:ph sz="half" idx="13"/>
          </p:nvPr>
        </p:nvSpPr>
        <p:spPr>
          <a:xfrm>
            <a:off x="3938463" y="1354999"/>
            <a:ext cx="3513857" cy="3247009"/>
          </a:xfrm>
        </p:spPr>
        <p:txBody>
          <a:bodyPr>
            <a:normAutofit/>
          </a:bodyPr>
          <a:lstStyle>
            <a:lvl1pPr>
              <a:defRPr sz="1600"/>
            </a:lvl1pPr>
            <a:lvl2pPr marL="179388" indent="-179388">
              <a:tabLst>
                <a:tab pos="179388" algn="l"/>
              </a:tabLst>
              <a:defRPr sz="1400"/>
            </a:lvl2pPr>
            <a:lvl3pPr marL="357188" indent="-177800">
              <a:tabLst>
                <a:tab pos="357188" algn="l"/>
              </a:tabLst>
              <a:defRPr sz="1200"/>
            </a:lvl3pPr>
            <a:lvl4pPr marL="536575" indent="-179388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0354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7680" y="3435846"/>
            <a:ext cx="3513857" cy="1296144"/>
          </a:xfrm>
        </p:spPr>
        <p:txBody>
          <a:bodyPr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0C49-EE9D-46BF-B6A2-B049B687DA5D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327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327680" y="1275606"/>
            <a:ext cx="3513857" cy="208823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3946705" y="3435846"/>
            <a:ext cx="3513857" cy="1296144"/>
          </a:xfrm>
        </p:spPr>
        <p:txBody>
          <a:bodyPr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idx="16"/>
          </p:nvPr>
        </p:nvSpPr>
        <p:spPr>
          <a:xfrm>
            <a:off x="3946705" y="1275606"/>
            <a:ext cx="3513857" cy="208823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82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305E-DE6A-4729-BCFA-EDC1CB7A887A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327484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327484" y="1275606"/>
            <a:ext cx="3513857" cy="3456384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3946509" y="3435846"/>
            <a:ext cx="3513857" cy="1296144"/>
          </a:xfrm>
        </p:spPr>
        <p:txBody>
          <a:bodyPr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idx="16"/>
          </p:nvPr>
        </p:nvSpPr>
        <p:spPr>
          <a:xfrm>
            <a:off x="3946509" y="1275606"/>
            <a:ext cx="3513857" cy="208823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39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447E8-08E5-4BBA-B2B9-9568E2697E8E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318654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318654" y="1275606"/>
            <a:ext cx="3513857" cy="3456384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3937679" y="1275606"/>
            <a:ext cx="3513857" cy="3456384"/>
          </a:xfrm>
        </p:spPr>
        <p:txBody>
          <a:bodyPr anchor="ctr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5305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4572000" y="0"/>
            <a:ext cx="3220419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310" y="303498"/>
            <a:ext cx="3888431" cy="82809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40982-2764-40A5-A15C-3F4B86BA9319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324310" y="1131590"/>
            <a:ext cx="388843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324311" y="1275606"/>
            <a:ext cx="3892522" cy="3456384"/>
          </a:xfrm>
        </p:spPr>
        <p:txBody>
          <a:bodyPr anchor="t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29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 rot="18900000">
            <a:off x="-4106772" y="3657969"/>
            <a:ext cx="4298221" cy="462694"/>
          </a:xfrm>
          <a:prstGeom prst="rect">
            <a:avLst/>
          </a:prstGeom>
          <a:solidFill>
            <a:srgbClr val="00B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 rot="18900000">
            <a:off x="-488120" y="3740667"/>
            <a:ext cx="1439398" cy="1439398"/>
          </a:xfrm>
          <a:prstGeom prst="rect">
            <a:avLst/>
          </a:prstGeom>
          <a:solidFill>
            <a:srgbClr val="00C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 userDrawn="1"/>
        </p:nvSpPr>
        <p:spPr>
          <a:xfrm rot="18900000">
            <a:off x="-2149783" y="1677235"/>
            <a:ext cx="1439398" cy="1439398"/>
          </a:xfrm>
          <a:prstGeom prst="rect">
            <a:avLst/>
          </a:prstGeom>
          <a:solidFill>
            <a:srgbClr val="F26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0373" y="303498"/>
            <a:ext cx="3888431" cy="82809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806585" y="4803998"/>
            <a:ext cx="2133600" cy="216024"/>
          </a:xfrm>
        </p:spPr>
        <p:txBody>
          <a:bodyPr/>
          <a:lstStyle/>
          <a:p>
            <a:fld id="{22FDA06B-CFDB-4B86-A38B-2382B61397EA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02829" y="4803998"/>
            <a:ext cx="432048" cy="216024"/>
          </a:xfrm>
        </p:spPr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-1129952" y="726825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  <p:custDataLst>
              <p:custData r:id="rId1"/>
            </p:custDataLst>
          </p:nvPr>
        </p:nvSpPr>
        <p:spPr>
          <a:xfrm>
            <a:off x="3540374" y="1275606"/>
            <a:ext cx="2169524" cy="2304256"/>
          </a:xfrm>
          <a:prstGeom prst="rect">
            <a:avLst/>
          </a:prstGeom>
          <a:solidFill>
            <a:schemeClr val="bg1"/>
          </a:solidFill>
        </p:spPr>
        <p:txBody>
          <a:bodyPr anchor="t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idx="17"/>
          </p:nvPr>
        </p:nvSpPr>
        <p:spPr>
          <a:xfrm>
            <a:off x="-3058684" y="-1185930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4" name="Рисунок 2"/>
          <p:cNvSpPr>
            <a:spLocks noGrp="1"/>
          </p:cNvSpPr>
          <p:nvPr>
            <p:ph type="pic" idx="18"/>
          </p:nvPr>
        </p:nvSpPr>
        <p:spPr>
          <a:xfrm>
            <a:off x="791580" y="2653967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9"/>
          </p:nvPr>
        </p:nvSpPr>
        <p:spPr>
          <a:xfrm>
            <a:off x="-3051484" y="2653967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Прямоугольник 16"/>
          <p:cNvSpPr/>
          <p:nvPr userDrawn="1"/>
        </p:nvSpPr>
        <p:spPr>
          <a:xfrm rot="18900000">
            <a:off x="-2595540" y="2096765"/>
            <a:ext cx="673246" cy="45719"/>
          </a:xfrm>
          <a:prstGeom prst="rect">
            <a:avLst/>
          </a:prstGeom>
          <a:solidFill>
            <a:srgbClr val="00B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76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1544381"/>
            <a:ext cx="2772308" cy="101410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C0A6-26FC-4C6C-BC8C-69760912FB24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3219911" y="0"/>
            <a:ext cx="2252189" cy="2571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  <p:custDataLst>
              <p:custData r:id="rId1"/>
            </p:custDataLst>
          </p:nvPr>
        </p:nvSpPr>
        <p:spPr>
          <a:xfrm>
            <a:off x="323528" y="2666497"/>
            <a:ext cx="2700299" cy="920638"/>
          </a:xfrm>
          <a:prstGeom prst="rect">
            <a:avLst/>
          </a:prstGeom>
          <a:solidFill>
            <a:schemeClr val="bg1"/>
          </a:solidFill>
        </p:spPr>
        <p:txBody>
          <a:bodyPr anchor="t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Рисунок 2"/>
          <p:cNvSpPr>
            <a:spLocks noGrp="1"/>
          </p:cNvSpPr>
          <p:nvPr>
            <p:ph type="pic" idx="16"/>
          </p:nvPr>
        </p:nvSpPr>
        <p:spPr>
          <a:xfrm>
            <a:off x="3219911" y="2643758"/>
            <a:ext cx="4555937" cy="24997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0" name="Рисунок 2"/>
          <p:cNvSpPr>
            <a:spLocks noGrp="1"/>
          </p:cNvSpPr>
          <p:nvPr>
            <p:ph type="pic" idx="17"/>
          </p:nvPr>
        </p:nvSpPr>
        <p:spPr>
          <a:xfrm>
            <a:off x="5544616" y="0"/>
            <a:ext cx="2231232" cy="2571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437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C57F-92A9-472B-88B9-AEB59DD80E27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 userDrawn="1"/>
        </p:nvCxnSpPr>
        <p:spPr>
          <a:xfrm>
            <a:off x="323528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8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B3B26-30B4-4EE7-B25A-597A156C8368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50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311" y="303498"/>
            <a:ext cx="2627509" cy="154817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4311" y="1923678"/>
            <a:ext cx="2627509" cy="267094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4CC1-A8EA-4A67-8857-B875F9F15488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2"/>
          <p:cNvSpPr>
            <a:spLocks noGrp="1"/>
          </p:cNvSpPr>
          <p:nvPr>
            <p:ph sz="half" idx="13"/>
          </p:nvPr>
        </p:nvSpPr>
        <p:spPr>
          <a:xfrm>
            <a:off x="3219911" y="303497"/>
            <a:ext cx="4232409" cy="4298511"/>
          </a:xfrm>
        </p:spPr>
        <p:txBody>
          <a:bodyPr>
            <a:normAutofit/>
          </a:bodyPr>
          <a:lstStyle>
            <a:lvl1pPr>
              <a:defRPr sz="1600"/>
            </a:lvl1pPr>
            <a:lvl2pPr marL="179388" indent="-179388">
              <a:tabLst>
                <a:tab pos="179388" algn="l"/>
              </a:tabLst>
              <a:defRPr sz="1400"/>
            </a:lvl2pPr>
            <a:lvl3pPr marL="357188" indent="-177800">
              <a:tabLst>
                <a:tab pos="357188" algn="l"/>
              </a:tabLst>
              <a:defRPr sz="1200"/>
            </a:lvl3pPr>
            <a:lvl4pPr marL="536575" indent="-179388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1432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311" y="3478843"/>
            <a:ext cx="5486400" cy="425054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24310" y="87474"/>
            <a:ext cx="7110567" cy="3276363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4311" y="3975906"/>
            <a:ext cx="5486400" cy="60364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85FE-7502-42DD-9C99-22230E224817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49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03498"/>
            <a:ext cx="7128792" cy="828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311610"/>
            <a:ext cx="7128792" cy="331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806585" y="4803998"/>
            <a:ext cx="213360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DCA5BB6B-C98F-474E-9E24-4E0F1BBFF726}" type="datetime1">
              <a:rPr lang="ru-RU" smtClean="0"/>
              <a:pPr/>
              <a:t>26.06.2025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4311" y="4803998"/>
            <a:ext cx="289560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02829" y="4803998"/>
            <a:ext cx="432048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1AC4C0-C0A6-4B97-BFEC-E7A1BCAE85B9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774263" y="-450"/>
            <a:ext cx="1369141" cy="51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1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6" r:id="rId3"/>
    <p:sldLayoutId id="2147483667" r:id="rId4"/>
    <p:sldLayoutId id="2147483668" r:id="rId5"/>
    <p:sldLayoutId id="2147483649" r:id="rId6"/>
    <p:sldLayoutId id="2147483650" r:id="rId7"/>
    <p:sldLayoutId id="2147483651" r:id="rId8"/>
    <p:sldLayoutId id="2147483652" r:id="rId9"/>
    <p:sldLayoutId id="2147483661" r:id="rId10"/>
    <p:sldLayoutId id="2147483662" r:id="rId11"/>
    <p:sldLayoutId id="2147483663" r:id="rId12"/>
    <p:sldLayoutId id="2147483664" r:id="rId13"/>
    <p:sldLayoutId id="2147483669" r:id="rId14"/>
    <p:sldLayoutId id="2147483670" r:id="rId15"/>
    <p:sldLayoutId id="2147483654" r:id="rId16"/>
    <p:sldLayoutId id="2147483655" r:id="rId17"/>
    <p:sldLayoutId id="2147483656" r:id="rId18"/>
    <p:sldLayoutId id="2147483657" r:id="rId1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rgbClr val="003E8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D8A628-F7D6-40A4-B52C-3C06CD20594D}"/>
              </a:ext>
            </a:extLst>
          </p:cNvPr>
          <p:cNvSpPr txBox="1"/>
          <p:nvPr/>
        </p:nvSpPr>
        <p:spPr>
          <a:xfrm>
            <a:off x="861492" y="2159576"/>
            <a:ext cx="73448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rPr>
              <a:t>Организация питания детей с ТМНР на отделении милосердия</a:t>
            </a:r>
            <a:r>
              <a:rPr lang="en-US" sz="2200" b="1" dirty="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rPr>
              <a:t>(</a:t>
            </a:r>
            <a:r>
              <a:rPr lang="ru-RU" sz="2200" b="1" dirty="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rPr>
              <a:t>из опыта работы)</a:t>
            </a:r>
          </a:p>
          <a:p>
            <a:pPr algn="ctr"/>
            <a:endParaRPr lang="ru-RU" sz="2200" b="1" dirty="0">
              <a:solidFill>
                <a:schemeClr val="bg1"/>
              </a:solidFill>
              <a:latin typeface="+mj-lt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946519-569D-44C7-A81F-30E78328E62F}"/>
              </a:ext>
            </a:extLst>
          </p:cNvPr>
          <p:cNvSpPr txBox="1"/>
          <p:nvPr/>
        </p:nvSpPr>
        <p:spPr>
          <a:xfrm>
            <a:off x="683568" y="3572053"/>
            <a:ext cx="7776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Докладчик: Иванова Л.А., заведующий 3 отделения милосердия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555526"/>
            <a:ext cx="6876764" cy="11053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spc="-2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САНКТ-ПЕТЕРБУРГСКОЕ ГОСУДАРСТВЕННОЕ БЮДЖЕТНОЕ СТАЦИОНАРНОЕ УЧРЕЖДЕНИЕ</a:t>
            </a:r>
            <a:br>
              <a:rPr lang="ru-RU" sz="1400" b="1" spc="-2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spc="-2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СОЦИАЛЬНОГО ОБСЛУЖИВАНИЯНАСЕЛЕНИЯ</a:t>
            </a:r>
          </a:p>
          <a:p>
            <a:pPr algn="ctr"/>
            <a:r>
              <a:rPr lang="ru-RU" sz="1400" b="1" spc="-2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«ДОМ СОЦИАЛЬНОГО ОБСЛУЖИВАНИЯ «ПЕРВЫЙ»</a:t>
            </a:r>
            <a:endParaRPr lang="ru-RU" sz="1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493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3 отделение милосердия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3435846"/>
            <a:ext cx="7105992" cy="1296144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На отделении проживает 20 детей, нуждающихся в паллиативной помощи. Из них 8 мальчиков и 12 девочек. Все дети имеют органическое поражение ЦНС и тяжёлую сопутствующую патологию, включая детский церебральный паралич (ДЦП) различной степени выраженности и структурную эпилепсию. Основной фактор, влияющий на организацию их питания, — это </a:t>
            </a:r>
            <a:r>
              <a:rPr lang="ru-RU" sz="16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симптомокомплекс</a:t>
            </a:r>
            <a:r>
              <a:rPr lang="ru-RU" sz="16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 ДЦП.</a:t>
            </a:r>
            <a:endParaRPr lang="ru-RU" sz="1600" dirty="0">
              <a:latin typeface="+mj-lt"/>
              <a:cs typeface="Arial" pitchFamily="34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sz="half" idx="15"/>
          </p:nvPr>
        </p:nvSpPr>
        <p:spPr/>
        <p:txBody>
          <a:bodyPr>
            <a:normAutofit/>
          </a:bodyPr>
          <a:lstStyle/>
          <a:p>
            <a:endParaRPr lang="ru-RU" sz="1400" dirty="0"/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5" b="4405"/>
          <a:stretch>
            <a:fillRect/>
          </a:stretch>
        </p:blipFill>
        <p:spPr/>
      </p:pic>
      <p:pic>
        <p:nvPicPr>
          <p:cNvPr id="11" name="Рисунок 10"/>
          <p:cNvPicPr>
            <a:picLocks noGrp="1" noChangeAspect="1"/>
          </p:cNvPicPr>
          <p:nvPr>
            <p:ph type="pic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t="15400" r="-84" b="35150"/>
          <a:stretch/>
        </p:blipFill>
        <p:spPr/>
      </p:pic>
    </p:spTree>
    <p:extLst>
      <p:ext uri="{BB962C8B-B14F-4D97-AF65-F5344CB8AC3E}">
        <p14:creationId xmlns:p14="http://schemas.microsoft.com/office/powerpoint/2010/main" val="335716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437" y="339501"/>
            <a:ext cx="3888431" cy="1404157"/>
          </a:xfrm>
        </p:spPr>
        <p:txBody>
          <a:bodyPr>
            <a:normAutofit/>
          </a:bodyPr>
          <a:lstStyle/>
          <a:p>
            <a:r>
              <a:rPr lang="ru-RU" sz="2000" b="1" dirty="0">
                <a:cs typeface="Arial" panose="020B0604020202020204" pitchFamily="34" charset="0"/>
              </a:rPr>
              <a:t>Определение заболевания </a:t>
            </a:r>
            <a:br>
              <a:rPr lang="en-US" sz="2000" b="1" dirty="0">
                <a:cs typeface="Arial" panose="020B0604020202020204" pitchFamily="34" charset="0"/>
              </a:rPr>
            </a:br>
            <a:r>
              <a:rPr lang="ru-RU" sz="2000" b="1" dirty="0">
                <a:cs typeface="Arial" panose="020B0604020202020204" pitchFamily="34" charset="0"/>
              </a:rPr>
              <a:t>или состояния (группы заболеваний или состояний)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5"/>
          </p:nvPr>
        </p:nvSpPr>
        <p:spPr>
          <a:xfrm>
            <a:off x="107504" y="2427734"/>
            <a:ext cx="4248472" cy="2016223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1600" b="1" dirty="0">
                <a:ea typeface="Times New Roman" panose="02020603050405020304" pitchFamily="18" charset="0"/>
              </a:rPr>
              <a:t>Детский церебральный паралич (ДЦП) — это группа стабильных нарушений моторики и поддержания позы, вызванных не прогрессирующим повреждением или аномалией головного мозга у плода или новорождённого ребёнка. Эти нарушения приводят к двигательным дефектам.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5" b="23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9423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310" y="339501"/>
            <a:ext cx="3888431" cy="36004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Важность питания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5"/>
          </p:nvPr>
        </p:nvSpPr>
        <p:spPr>
          <a:xfrm>
            <a:off x="107504" y="923832"/>
            <a:ext cx="3456383" cy="3924435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>
                <a:ea typeface="Times New Roman" panose="02020603050405020304" pitchFamily="18" charset="0"/>
              </a:rPr>
              <a:t>Потребности детей с ДЦП в энергии и питательных веществах до сих пор изучаются. Состояние мышечного тонуса, дисфагия, псевдобульбарный синдром, гиперкинезия и гипокинезия существенно влияют на их </a:t>
            </a:r>
            <a:r>
              <a:rPr lang="ru-RU" sz="1600" b="1" dirty="0" err="1">
                <a:ea typeface="Times New Roman" panose="02020603050405020304" pitchFamily="18" charset="0"/>
              </a:rPr>
              <a:t>нутритивные</a:t>
            </a:r>
            <a:r>
              <a:rPr lang="ru-RU" sz="1600" b="1" dirty="0">
                <a:ea typeface="Times New Roman" panose="02020603050405020304" pitchFamily="18" charset="0"/>
              </a:rPr>
              <a:t> потребности и  в сочетании с сопутствующими заболеваниями, такими как пневмонии и бронхиты, могут привести к белково - энергетической недостаточности.</a:t>
            </a:r>
          </a:p>
        </p:txBody>
      </p:sp>
      <p:pic>
        <p:nvPicPr>
          <p:cNvPr id="17" name="Объект 6">
            <a:extLst>
              <a:ext uri="{FF2B5EF4-FFF2-40B4-BE49-F238E27FC236}">
                <a16:creationId xmlns:a16="http://schemas.microsoft.com/office/drawing/2014/main" id="{5145CB35-7E9E-470D-BC78-250CC789FADD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18856" t="30102" r="38557" b="32725"/>
          <a:stretch/>
        </p:blipFill>
        <p:spPr bwMode="auto">
          <a:xfrm>
            <a:off x="3671900" y="1553902"/>
            <a:ext cx="3930402" cy="26642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2867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23479"/>
            <a:ext cx="7524836" cy="504055"/>
          </a:xfrm>
        </p:spPr>
        <p:txBody>
          <a:bodyPr>
            <a:normAutofit fontScale="90000"/>
          </a:bodyPr>
          <a:lstStyle/>
          <a:p>
            <a:r>
              <a:rPr lang="en-US" dirty="0"/>
              <a:t>https://www.lifeexpectancy.org/articles/GrowthCharts.shtml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5"/>
          </p:nvPr>
        </p:nvSpPr>
        <p:spPr>
          <a:xfrm>
            <a:off x="251520" y="1491630"/>
            <a:ext cx="4104456" cy="3096344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>
                <a:ea typeface="Times New Roman" panose="02020603050405020304" pitchFamily="18" charset="0"/>
              </a:rPr>
              <a:t>Для детей с ДЦП разработаны специальные шкалы оценки физического развития и формулы расчёта индивидуальной потребности в питательных веществах.  </a:t>
            </a:r>
          </a:p>
          <a:p>
            <a:pPr algn="just"/>
            <a:r>
              <a:rPr lang="ru-RU" sz="1600" b="1" dirty="0">
                <a:ea typeface="Times New Roman" panose="02020603050405020304" pitchFamily="18" charset="0"/>
              </a:rPr>
              <a:t>Поэтому организация адекватной нутритивной поддержки на основе современных рекомендаций и персонализированного подхода является ключевой в комплексном ведении этой категории детей</a:t>
            </a:r>
            <a:endParaRPr lang="ru-RU" sz="1600" b="1" dirty="0"/>
          </a:p>
          <a:p>
            <a:endParaRPr lang="ru-RU" dirty="0"/>
          </a:p>
        </p:txBody>
      </p:sp>
      <p:pic>
        <p:nvPicPr>
          <p:cNvPr id="7" name="Объект 4">
            <a:extLst>
              <a:ext uri="{FF2B5EF4-FFF2-40B4-BE49-F238E27FC236}">
                <a16:creationId xmlns:a16="http://schemas.microsoft.com/office/drawing/2014/main" id="{DE137101-F648-4A79-ADA6-7BE562B56DEC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47590" t="15508" r="26114" b="24287"/>
          <a:stretch/>
        </p:blipFill>
        <p:spPr bwMode="auto">
          <a:xfrm>
            <a:off x="4535996" y="735546"/>
            <a:ext cx="3024336" cy="42680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5414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437" y="339501"/>
            <a:ext cx="3888431" cy="72008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аспекты нутритивного статуса: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5"/>
          </p:nvPr>
        </p:nvSpPr>
        <p:spPr>
          <a:xfrm>
            <a:off x="323528" y="1347614"/>
            <a:ext cx="7232894" cy="363640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1. Антропометрические показатели – рост, вес, имт (индекс массы тела), окружности тела (талии, бедер), толщина кожной складки.</a:t>
            </a:r>
            <a:b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Биохимические маркеры – уровень белков (альбумин, общий белок), гемоглобин, лимфоциты,  микроэлементы.</a:t>
            </a:r>
            <a:b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Клинические признаки – состояние кожи, волос, ногтей, мышечная масса.</a:t>
            </a:r>
            <a:b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Диетологическая оценка – анализ рациона, калорийность, режим питания.					</a:t>
            </a:r>
            <a:b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Для оценки нутритивного статуса   используем также и инструментальные методы (биоимпедансометрия).</a:t>
            </a:r>
            <a:b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После этого, используя формулы, рассчитываем потребности ребёнка в энергии.</a:t>
            </a:r>
            <a:endParaRPr lang="ru-RU" sz="1600" b="1" dirty="0"/>
          </a:p>
          <a:p>
            <a:pPr algn="just"/>
            <a:endParaRPr lang="ru-RU" sz="16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95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8D1FE5F-B4B9-4EBC-B92D-D8A9FC470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6542"/>
            <a:ext cx="8856984" cy="1332148"/>
          </a:xfrm>
        </p:spPr>
        <p:txBody>
          <a:bodyPr>
            <a:normAutofit fontScale="90000"/>
          </a:bodyPr>
          <a:lstStyle/>
          <a:p>
            <a:pPr>
              <a:spcAft>
                <a:spcPts val="800"/>
              </a:spcAft>
            </a:pP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b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000" dirty="0">
                <a:ea typeface="Times New Roman" panose="02020603050405020304" pitchFamily="18" charset="0"/>
              </a:rPr>
            </a:b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3">
            <a:extLst>
              <a:ext uri="{FF2B5EF4-FFF2-40B4-BE49-F238E27FC236}">
                <a16:creationId xmlns:a16="http://schemas.microsoft.com/office/drawing/2014/main" id="{011A62BC-0746-4FFD-822C-99A8E76147E2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43508" y="1239602"/>
            <a:ext cx="7632848" cy="3844544"/>
          </a:xfrm>
        </p:spPr>
        <p:txBody>
          <a:bodyPr numCol="2">
            <a:noAutofit/>
          </a:bodyPr>
          <a:lstStyle/>
          <a:p>
            <a:pPr>
              <a:spcAft>
                <a:spcPts val="800"/>
              </a:spcAft>
            </a:pPr>
            <a:r>
              <a:rPr lang="ru-RU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Для тяжелых больных со значительно ограниченными двигательными возможностями разработаны специальные рекомендации (</a:t>
            </a: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R.D. </a:t>
            </a:r>
            <a:r>
              <a:rPr lang="ru-RU" sz="16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Stevenson</a:t>
            </a: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b="1" dirty="0"/>
          </a:p>
          <a:p>
            <a:pPr>
              <a:spcAft>
                <a:spcPts val="800"/>
              </a:spcAft>
            </a:pPr>
            <a:r>
              <a:rPr lang="ru-RU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Ростовой метод:</a:t>
            </a:r>
            <a:endParaRPr lang="ru-RU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• 14,7 ккал/см - у ребенка без моторной дисфункции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• 13,9 ккал/см - у амбулаторных больных с моторной дисфункцией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• 11,1 ккал/см - у стационарных</a:t>
            </a:r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815916" y="1275606"/>
            <a:ext cx="38524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Энергетическая потребность вычисляется на основе основного обмена пациента — базовой энергетической потребности (БЭП) и конверсионных коэффициентов: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фактора заболевания (ФЗ)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фактора активности ребенка (ФА)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фактора роста (ФР)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дефицита массы тела (ДМТ): Расход энергии (ккал/</a:t>
            </a:r>
            <a:r>
              <a:rPr lang="ru-RU" sz="1600" dirty="0" err="1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 = БЭП × ФА × ФЗ × ТФ× ДМТ.</a:t>
            </a:r>
            <a:endParaRPr lang="ru-RU" sz="16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3508" y="4286"/>
            <a:ext cx="81009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Потребности  в энергии должны быть индивидуализированы с </a:t>
            </a:r>
          </a:p>
          <a:p>
            <a:r>
              <a:rPr lang="ru-RU" sz="20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учетом подвижности, мышечного тонуса, уровня активности, </a:t>
            </a:r>
          </a:p>
          <a:p>
            <a:r>
              <a:rPr lang="ru-RU" sz="20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нарушения обмена веществ и роста ребенка с ДЦП</a:t>
            </a:r>
            <a:endParaRPr lang="ru-RU" sz="2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382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6104"/>
            <a:ext cx="7740352" cy="1371550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"МР 2.3.1.0253-21 Гигиена питания. Рациональное питание. Нормы физиологических потребностей в энергии и пищевых веществах для различных групп населения Российской Федерации. Методические рекомендации" предлагают для расчёта величины основного обмена у детей пользоваться уравнением Шофилда с учетом пола и возраста ребенка:</a:t>
            </a:r>
            <a:endParaRPr lang="ru-RU" sz="1600" b="1" dirty="0">
              <a:latin typeface="+mn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5"/>
          </p:nvPr>
        </p:nvSpPr>
        <p:spPr>
          <a:xfrm>
            <a:off x="5940152" y="2643758"/>
            <a:ext cx="1260140" cy="828091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4DA41F5-D486-453E-952B-FA3F8B098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905483"/>
              </p:ext>
            </p:extLst>
          </p:nvPr>
        </p:nvGraphicFramePr>
        <p:xfrm>
          <a:off x="197514" y="1851670"/>
          <a:ext cx="7416824" cy="31540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5689">
                  <a:extLst>
                    <a:ext uri="{9D8B030D-6E8A-4147-A177-3AD203B41FA5}">
                      <a16:colId xmlns:a16="http://schemas.microsoft.com/office/drawing/2014/main" val="236313310"/>
                    </a:ext>
                  </a:extLst>
                </a:gridCol>
                <a:gridCol w="3310149">
                  <a:extLst>
                    <a:ext uri="{9D8B030D-6E8A-4147-A177-3AD203B41FA5}">
                      <a16:colId xmlns:a16="http://schemas.microsoft.com/office/drawing/2014/main" val="966163410"/>
                    </a:ext>
                  </a:extLst>
                </a:gridCol>
                <a:gridCol w="1940986">
                  <a:extLst>
                    <a:ext uri="{9D8B030D-6E8A-4147-A177-3AD203B41FA5}">
                      <a16:colId xmlns:a16="http://schemas.microsoft.com/office/drawing/2014/main" val="3464637440"/>
                    </a:ext>
                  </a:extLst>
                </a:gridCol>
              </a:tblGrid>
              <a:tr h="384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Возраст и пол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Формула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Стандартная ошибка вычисления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9494191"/>
                  </a:ext>
                </a:extLst>
              </a:tr>
              <a:tr h="18715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3 - 10 лет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078154"/>
                  </a:ext>
                </a:extLst>
              </a:tr>
              <a:tr h="11977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Мальчики 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Девочки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Мальчики 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Девочки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ВОО (МДж/</a:t>
                      </a:r>
                      <a:r>
                        <a:rPr lang="ru-RU" sz="1200" dirty="0" err="1">
                          <a:effectLst/>
                        </a:rPr>
                        <a:t>сут</a:t>
                      </a:r>
                      <a:r>
                        <a:rPr lang="ru-RU" sz="1200" dirty="0">
                          <a:effectLst/>
                        </a:rPr>
                        <a:t>) = 0,095 x МТ + 2,110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ВОО (МДж/</a:t>
                      </a:r>
                      <a:r>
                        <a:rPr lang="ru-RU" sz="1200" dirty="0" err="1">
                          <a:effectLst/>
                        </a:rPr>
                        <a:t>сут</a:t>
                      </a:r>
                      <a:r>
                        <a:rPr lang="ru-RU" sz="1200" dirty="0">
                          <a:effectLst/>
                        </a:rPr>
                        <a:t>) = 0,085 x МТ + 2,033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ВОО (ккал/</a:t>
                      </a:r>
                      <a:r>
                        <a:rPr lang="ru-RU" sz="1200" dirty="0" err="1">
                          <a:effectLst/>
                        </a:rPr>
                        <a:t>сут</a:t>
                      </a:r>
                      <a:r>
                        <a:rPr lang="ru-RU" sz="1200" dirty="0">
                          <a:effectLst/>
                        </a:rPr>
                        <a:t>) = 22,7 x МТ + 504,3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ВОО (ккал/</a:t>
                      </a:r>
                      <a:r>
                        <a:rPr lang="ru-RU" sz="1200" dirty="0" err="1">
                          <a:effectLst/>
                        </a:rPr>
                        <a:t>сут</a:t>
                      </a:r>
                      <a:r>
                        <a:rPr lang="ru-RU" sz="1200" dirty="0">
                          <a:effectLst/>
                        </a:rPr>
                        <a:t>) = 20,3 x МТ + 485,9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0,280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0,292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67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70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7342066"/>
                  </a:ext>
                </a:extLst>
              </a:tr>
              <a:tr h="18715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10 - 17 лет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978791"/>
                  </a:ext>
                </a:extLst>
              </a:tr>
              <a:tr h="11977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Мальчики 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Девочки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Мальчики 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Девочки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ВОО (МДж/</a:t>
                      </a:r>
                      <a:r>
                        <a:rPr lang="ru-RU" sz="1200" dirty="0" err="1">
                          <a:effectLst/>
                        </a:rPr>
                        <a:t>сут</a:t>
                      </a:r>
                      <a:r>
                        <a:rPr lang="ru-RU" sz="1200" dirty="0">
                          <a:effectLst/>
                        </a:rPr>
                        <a:t>) = 0,074 x МТ + 2,754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ВОО (МДж/</a:t>
                      </a:r>
                      <a:r>
                        <a:rPr lang="ru-RU" sz="1200" dirty="0" err="1">
                          <a:effectLst/>
                        </a:rPr>
                        <a:t>сут</a:t>
                      </a:r>
                      <a:r>
                        <a:rPr lang="ru-RU" sz="1200" dirty="0">
                          <a:effectLst/>
                        </a:rPr>
                        <a:t>) = 0,056 x МТ + 2,898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ВОО (ккал/</a:t>
                      </a:r>
                      <a:r>
                        <a:rPr lang="ru-RU" sz="1200" dirty="0" err="1">
                          <a:effectLst/>
                        </a:rPr>
                        <a:t>сут</a:t>
                      </a:r>
                      <a:r>
                        <a:rPr lang="ru-RU" sz="1200" dirty="0">
                          <a:effectLst/>
                        </a:rPr>
                        <a:t>) = 17,7 x МТ + 658,2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ВОО (ккал/</a:t>
                      </a:r>
                      <a:r>
                        <a:rPr lang="ru-RU" sz="1200" dirty="0" err="1">
                          <a:effectLst/>
                        </a:rPr>
                        <a:t>сут</a:t>
                      </a:r>
                      <a:r>
                        <a:rPr lang="ru-RU" sz="1200" dirty="0">
                          <a:effectLst/>
                        </a:rPr>
                        <a:t>) = 13,4 x МТ + 692,6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0,440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0,466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105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111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840422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9552" y="151439"/>
            <a:ext cx="6732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845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Кормление  детей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107505" y="1167595"/>
            <a:ext cx="7560840" cy="3434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3 получают только питание «с ложки»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1 ребёнок «с ложки», но дополнительно получает 400 ккал в сутки путём добавки молочной смеси, полностью сбалансированной по составу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16 детей кормятся в гастростому только смесью, полностью сбалансированной по составу и являющейся единственным источником питания (15 детей кормятся болюсно, частота кормлений от 5 до 7 в сутки, в зависимости от состояния ребёнка, способности усваивать питание) и одна девочка получает питание микроструйно, 19 часов в сутки с 5-часовым ночным перерывом 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Всем детям дополнительно в течение суток обеспечивается дополнительное поступление воды от 700 до 1300мл</a:t>
            </a:r>
          </a:p>
        </p:txBody>
      </p:sp>
    </p:spTree>
    <p:extLst>
      <p:ext uri="{BB962C8B-B14F-4D97-AF65-F5344CB8AC3E}">
        <p14:creationId xmlns:p14="http://schemas.microsoft.com/office/powerpoint/2010/main" val="414328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437" y="339501"/>
            <a:ext cx="3888431" cy="720081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Способы кормления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5"/>
          </p:nvPr>
        </p:nvSpPr>
        <p:spPr>
          <a:xfrm>
            <a:off x="327438" y="1142990"/>
            <a:ext cx="2912414" cy="321471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600" b="1" dirty="0">
                <a:cs typeface="Times New Roman" panose="02020603050405020304" pitchFamily="18" charset="0"/>
              </a:rPr>
              <a:t>Кормление ребёнка </a:t>
            </a:r>
          </a:p>
          <a:p>
            <a:r>
              <a:rPr lang="ru-RU" sz="1600" b="1" dirty="0">
                <a:cs typeface="Times New Roman" panose="02020603050405020304" pitchFamily="18" charset="0"/>
              </a:rPr>
              <a:t>«с ложки» наиболее физиологично и, безусловно, должно быть использовано при возможности. </a:t>
            </a:r>
          </a:p>
          <a:p>
            <a:r>
              <a:rPr lang="ru-RU" sz="1600" b="1" dirty="0"/>
              <a:t>Особенности  при кормлении: </a:t>
            </a:r>
          </a:p>
          <a:p>
            <a:pPr algn="just"/>
            <a:r>
              <a:rPr lang="ru-RU" sz="1600" b="1" dirty="0"/>
              <a:t>• Нарушения глотания </a:t>
            </a:r>
          </a:p>
          <a:p>
            <a:pPr algn="just"/>
            <a:r>
              <a:rPr lang="ru-RU" sz="1600" b="1" dirty="0"/>
              <a:t>• Риск аспирации </a:t>
            </a:r>
          </a:p>
          <a:p>
            <a:pPr algn="just"/>
            <a:r>
              <a:rPr lang="ru-RU" sz="1600" b="1" dirty="0"/>
              <a:t>•Необходимость особой консистенции пищи </a:t>
            </a:r>
            <a:endParaRPr lang="ru-RU" sz="1600" b="1" dirty="0"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1038"/>
            <a:ext cx="291250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91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5486400" cy="425054"/>
          </a:xfrm>
        </p:spPr>
        <p:txBody>
          <a:bodyPr/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Способы кормления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735546"/>
            <a:ext cx="3528392" cy="4356484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При невозможности обеспечить адекватное кормление ребёнка в течение 7 – 10 дней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При нарушении глотания  во время кормления, </a:t>
            </a:r>
            <a:r>
              <a:rPr lang="ru-RU" sz="1400" dirty="0">
                <a:cs typeface="Times New Roman" panose="02020603050405020304" pitchFamily="18" charset="0"/>
              </a:rPr>
              <a:t>когда наблюдаются дискоординация процессов дыхания и глотания, нарушение удержания пищи и жидкости в ротовой полости, и как следствие, поперхивание и состояние хронической микроаспирации</a:t>
            </a:r>
          </a:p>
          <a:p>
            <a:pPr algn="just">
              <a:spcAft>
                <a:spcPts val="800"/>
              </a:spcAft>
            </a:pPr>
            <a:r>
              <a:rPr lang="ru-RU" sz="1600" dirty="0">
                <a:cs typeface="Times New Roman" panose="02020603050405020304" pitchFamily="18" charset="0"/>
              </a:rPr>
              <a:t>Когда время кормления занимает </a:t>
            </a:r>
            <a:r>
              <a:rPr lang="ru-RU" sz="1600" b="1" dirty="0">
                <a:solidFill>
                  <a:srgbClr val="0072DF"/>
                </a:solidFill>
                <a:cs typeface="Times New Roman" panose="02020603050405020304" pitchFamily="18" charset="0"/>
              </a:rPr>
              <a:t>более 3 часов в день				необходимо </a:t>
            </a:r>
          </a:p>
          <a:p>
            <a:pPr algn="ctr">
              <a:spcAft>
                <a:spcPts val="800"/>
              </a:spcAft>
            </a:pPr>
            <a:r>
              <a:rPr lang="ru-RU" sz="1600" b="1" dirty="0">
                <a:solidFill>
                  <a:srgbClr val="0072DF"/>
                </a:solidFill>
                <a:cs typeface="Times New Roman" panose="02020603050405020304" pitchFamily="18" charset="0"/>
              </a:rPr>
              <a:t>рассмотреть вопрос о проведении гастростомии!</a:t>
            </a:r>
            <a:endParaRPr lang="ru-RU" sz="1600" dirty="0">
              <a:solidFill>
                <a:srgbClr val="0072DF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954" y="995561"/>
            <a:ext cx="3878163" cy="301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79512" y="627534"/>
            <a:ext cx="7490605" cy="0"/>
          </a:xfrm>
          <a:prstGeom prst="line">
            <a:avLst/>
          </a:prstGeom>
          <a:ln w="28575">
            <a:solidFill>
              <a:srgbClr val="01BF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14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cs typeface="Arial" panose="020B0604020202020204" pitchFamily="34" charset="0"/>
              </a:rPr>
              <a:t>Способы кормления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3759882"/>
            <a:ext cx="3513857" cy="828092"/>
          </a:xfrm>
        </p:spPr>
        <p:txBody>
          <a:bodyPr>
            <a:normAutofit/>
          </a:bodyPr>
          <a:lstStyle/>
          <a:p>
            <a:r>
              <a:rPr lang="ru-RU" sz="1600" b="1" dirty="0">
                <a:cs typeface="Times New Roman" pitchFamily="18" charset="0"/>
              </a:rPr>
              <a:t>Болюсно, с использованием шприца</a:t>
            </a:r>
            <a:endParaRPr lang="ru-RU" sz="1600" b="1" dirty="0"/>
          </a:p>
        </p:txBody>
      </p:sp>
      <p:sp>
        <p:nvSpPr>
          <p:cNvPr id="12" name="Объект 11"/>
          <p:cNvSpPr>
            <a:spLocks noGrp="1"/>
          </p:cNvSpPr>
          <p:nvPr>
            <p:ph sz="half" idx="15"/>
          </p:nvPr>
        </p:nvSpPr>
        <p:spPr>
          <a:xfrm>
            <a:off x="4211960" y="3759882"/>
            <a:ext cx="3513857" cy="1296144"/>
          </a:xfrm>
        </p:spPr>
        <p:txBody>
          <a:bodyPr>
            <a:normAutofit/>
          </a:bodyPr>
          <a:lstStyle/>
          <a:p>
            <a:r>
              <a:rPr lang="ru-RU" sz="1600" b="1" dirty="0">
                <a:cs typeface="Times New Roman" pitchFamily="18" charset="0"/>
              </a:rPr>
              <a:t>Болюсно, с использованием системы для энтерального питания гравитационной</a:t>
            </a:r>
            <a:endParaRPr lang="ru-RU" sz="16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15" name="Рисунок 14" descr="Picture background"/>
          <p:cNvPicPr>
            <a:picLocks noGrp="1"/>
          </p:cNvPicPr>
          <p:nvPr>
            <p:ph type="pic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03" b="20303"/>
          <a:stretch>
            <a:fillRect/>
          </a:stretch>
        </p:blipFill>
        <p:spPr bwMode="auto">
          <a:xfrm>
            <a:off x="3815917" y="1275606"/>
            <a:ext cx="3644646" cy="2340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Picture background"/>
          <p:cNvPicPr>
            <a:picLocks noGrp="1"/>
          </p:cNvPicPr>
          <p:nvPr>
            <p:ph type="pic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3" b="10403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99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9502"/>
            <a:ext cx="4104456" cy="425054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Способы кормления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5516" y="1959682"/>
            <a:ext cx="3348372" cy="17641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cs typeface="Times New Roman" panose="02020603050405020304" pitchFamily="18" charset="0"/>
              </a:rPr>
              <a:t>Круглосуточное кормления, микроструйно, с использованием инфузомата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876" y="339502"/>
            <a:ext cx="4320902" cy="4371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51520" y="915566"/>
            <a:ext cx="7272808" cy="0"/>
          </a:xfrm>
          <a:prstGeom prst="line">
            <a:avLst/>
          </a:prstGeom>
          <a:ln w="28575">
            <a:solidFill>
              <a:srgbClr val="01BF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32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Смеси для энтерального питания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71500" y="1167595"/>
            <a:ext cx="7595209" cy="34344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t"/>
            <a:r>
              <a:rPr lang="ru-RU" b="1" dirty="0">
                <a:solidFill>
                  <a:srgbClr val="121212"/>
                </a:solidFill>
                <a:ea typeface="Times New Roman" panose="02020603050405020304" pitchFamily="18" charset="0"/>
              </a:rPr>
              <a:t>Существует множество лечебных смесей, используемых для энтерального питания (производятся фирмами ИНФАПРИМ, </a:t>
            </a:r>
            <a:r>
              <a:rPr lang="en-US" b="1" dirty="0">
                <a:solidFill>
                  <a:srgbClr val="121212"/>
                </a:solidFill>
                <a:ea typeface="Times New Roman" panose="02020603050405020304" pitchFamily="18" charset="0"/>
              </a:rPr>
              <a:t>Nestle</a:t>
            </a:r>
            <a:r>
              <a:rPr lang="ru-RU" b="1" dirty="0">
                <a:solidFill>
                  <a:srgbClr val="121212"/>
                </a:solidFill>
                <a:ea typeface="Times New Roman" panose="02020603050405020304" pitchFamily="18" charset="0"/>
              </a:rPr>
              <a:t>, </a:t>
            </a:r>
            <a:r>
              <a:rPr lang="en-US" b="1" dirty="0">
                <a:solidFill>
                  <a:srgbClr val="121212"/>
                </a:solidFill>
                <a:ea typeface="Times New Roman" panose="02020603050405020304" pitchFamily="18" charset="0"/>
              </a:rPr>
              <a:t>Nutricia</a:t>
            </a:r>
            <a:r>
              <a:rPr lang="ru-RU" b="1" dirty="0">
                <a:solidFill>
                  <a:srgbClr val="121212"/>
                </a:solidFill>
                <a:ea typeface="Times New Roman" panose="02020603050405020304" pitchFamily="18" charset="0"/>
              </a:rPr>
              <a:t>, </a:t>
            </a:r>
            <a:r>
              <a:rPr lang="en-US" b="1" dirty="0">
                <a:solidFill>
                  <a:srgbClr val="121212"/>
                </a:solidFill>
                <a:ea typeface="Times New Roman" panose="02020603050405020304" pitchFamily="18" charset="0"/>
              </a:rPr>
              <a:t>BiBraun</a:t>
            </a:r>
            <a:r>
              <a:rPr lang="ru-RU" b="1" dirty="0">
                <a:solidFill>
                  <a:srgbClr val="121212"/>
                </a:solidFill>
                <a:ea typeface="Times New Roman" panose="02020603050405020304" pitchFamily="18" charset="0"/>
              </a:rPr>
              <a:t>, </a:t>
            </a:r>
            <a:r>
              <a:rPr lang="en-US" b="1" dirty="0">
                <a:solidFill>
                  <a:srgbClr val="121212"/>
                </a:solidFill>
                <a:ea typeface="Times New Roman" panose="02020603050405020304" pitchFamily="18" charset="0"/>
              </a:rPr>
              <a:t>FreseniusKabi</a:t>
            </a:r>
            <a:r>
              <a:rPr lang="ru-RU" b="1" dirty="0">
                <a:solidFill>
                  <a:srgbClr val="121212"/>
                </a:solidFill>
                <a:ea typeface="Times New Roman" panose="02020603050405020304" pitchFamily="18" charset="0"/>
              </a:rPr>
              <a:t> и другие).  Смеси выпускаются в виде готовых жидких форм или сухие смеси, йогурты, суфле, смеси, обогащённые пищевыми волокнами. Можно выбрать наиболее подходящие по форме, составу, цене. </a:t>
            </a:r>
            <a:endParaRPr lang="ru-RU" b="1" dirty="0">
              <a:ea typeface="Times New Roman" panose="02020603050405020304" pitchFamily="18" charset="0"/>
            </a:endParaRPr>
          </a:p>
          <a:p>
            <a:pPr algn="just" fontAlgn="t"/>
            <a:r>
              <a:rPr lang="ru-RU" b="1" dirty="0">
                <a:solidFill>
                  <a:srgbClr val="001A34"/>
                </a:solidFill>
                <a:cs typeface="Times New Roman" panose="02020603050405020304" pitchFamily="18" charset="0"/>
              </a:rPr>
              <a:t>В настоящее время – вот уже пять лет – мы используем смеси компании ИНФАПРИМ, отечественного производителя  детских и лечебных смесей. Это смеси </a:t>
            </a:r>
            <a:r>
              <a:rPr lang="ru-RU" b="1" dirty="0" err="1">
                <a:solidFill>
                  <a:srgbClr val="001A34"/>
                </a:solidFill>
                <a:cs typeface="Times New Roman" panose="02020603050405020304" pitchFamily="18" charset="0"/>
              </a:rPr>
              <a:t>Нутриэн</a:t>
            </a:r>
            <a:r>
              <a:rPr lang="ru-RU" b="1" dirty="0">
                <a:solidFill>
                  <a:srgbClr val="001A34"/>
                </a:solidFill>
                <a:cs typeface="Times New Roman" panose="02020603050405020304" pitchFamily="18" charset="0"/>
              </a:rPr>
              <a:t> стандарт, Нутриэн с пищевыми волокнами, Нутриэн Элементаль (смесь на основе </a:t>
            </a:r>
            <a:r>
              <a:rPr lang="ru-RU" b="1" dirty="0">
                <a:solidFill>
                  <a:srgbClr val="2D2D2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гидролизата сывороточного белка), Нутриэн дисфагия.</a:t>
            </a:r>
            <a:endParaRPr lang="ru-RU" b="1" dirty="0">
              <a:solidFill>
                <a:srgbClr val="001A34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869852"/>
            <a:ext cx="1296144" cy="1198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24" y="3869852"/>
            <a:ext cx="1368152" cy="1261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4051084"/>
            <a:ext cx="1160691" cy="1092416"/>
          </a:xfrm>
          <a:prstGeom prst="rect">
            <a:avLst/>
          </a:prstGeom>
        </p:spPr>
      </p:pic>
      <p:pic>
        <p:nvPicPr>
          <p:cNvPr id="12" name="Рисунок 11" descr="Picture backgroun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08" y="4007997"/>
            <a:ext cx="1213868" cy="1135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8919" y="3841636"/>
            <a:ext cx="1257885" cy="125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9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7027"/>
            <a:ext cx="7877007" cy="916551"/>
          </a:xfrm>
        </p:spPr>
        <p:txBody>
          <a:bodyPr>
            <a:normAutofit/>
          </a:bodyPr>
          <a:lstStyle/>
          <a:p>
            <a:r>
              <a:rPr lang="ru-RU" sz="2200" b="1" dirty="0">
                <a:cs typeface="Arial" panose="020B0604020202020204" pitchFamily="34" charset="0"/>
              </a:rPr>
              <a:t>Смеси для энтерального питания</a:t>
            </a:r>
            <a:b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«Нутриэн-стандарт», «Нутриэн с пищевыми волокнами», «Нутриэн дисфагия» , </a:t>
            </a:r>
            <a:b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Нутриэн-Элементаль</a:t>
            </a: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5"/>
          </p:nvPr>
        </p:nvSpPr>
        <p:spPr>
          <a:xfrm>
            <a:off x="1" y="951570"/>
            <a:ext cx="4932040" cy="2144774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не требует дополнительной обработки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является полностью сбалансированным по составу белков, жиров, углеводов, минералов, микроэлементов, витаминов.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может использоваться в качестве единственного источника питания неограниченно долгое время.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повышает качество жизни воспитанников с тяжёлым поражением центральной нервной системы и выраженными нарушениями </a:t>
            </a:r>
            <a:r>
              <a:rPr lang="ru-RU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белково</a:t>
            </a: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-энергетического обмена и является стандартом для ведения таких больных.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75606"/>
            <a:ext cx="1582638" cy="154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Nutrien Стандарт стерилизованный готовое к употреблению 1000 мл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890967"/>
            <a:ext cx="1266825" cy="2360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615" y="3651870"/>
            <a:ext cx="1018752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Nutrien Стандарт с пищевыми волокнами сухая смесь 350 мл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81260"/>
            <a:ext cx="1933575" cy="21107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58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4311" y="231490"/>
            <a:ext cx="7110566" cy="1125814"/>
          </a:xfrm>
        </p:spPr>
        <p:txBody>
          <a:bodyPr>
            <a:noAutofit/>
          </a:bodyPr>
          <a:lstStyle/>
          <a:p>
            <a:pPr>
              <a:spcAft>
                <a:spcPts val="750"/>
              </a:spcAft>
            </a:pPr>
            <a:r>
              <a:rPr lang="ru-RU" sz="2000" b="1" dirty="0">
                <a:ea typeface="Times New Roman" panose="02020603050405020304" pitchFamily="18" charset="0"/>
              </a:rPr>
              <a:t>Мониторинг качества и эффективности проводимой НП является обязательным и проводится у стабильных пациентов 1 раз в 6 месяцев:</a:t>
            </a:r>
            <a:br>
              <a:rPr lang="ru-RU" sz="2000" dirty="0">
                <a:ea typeface="Times New Roman" panose="02020603050405020304" pitchFamily="18" charset="0"/>
              </a:rPr>
            </a:br>
            <a:endParaRPr lang="ru-RU" sz="20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324311" y="1354999"/>
            <a:ext cx="6983993" cy="32470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/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ru-RU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общий белок сыворотки крови;</a:t>
            </a:r>
            <a:endParaRPr lang="ru-RU" sz="1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ru-RU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альбумин сыворотки крови;</a:t>
            </a: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en-US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1800" b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одержание</a:t>
            </a:r>
            <a:r>
              <a:rPr lang="ru-RU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ru-RU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Na</a:t>
            </a:r>
            <a:r>
              <a:rPr lang="ru-RU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ru-RU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P</a:t>
            </a:r>
            <a:r>
              <a:rPr lang="ru-RU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Fe</a:t>
            </a:r>
            <a:r>
              <a:rPr lang="ru-RU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ru-RU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гемоглобин;</a:t>
            </a:r>
            <a:endParaRPr lang="ru-RU" sz="1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ru-RU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лимфоциты периферической крови;</a:t>
            </a:r>
            <a:endParaRPr lang="ru-RU" sz="1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ru-RU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масса тела и ИМТ тела.</a:t>
            </a:r>
            <a:endParaRPr lang="ru-RU" sz="1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36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4311" y="303497"/>
            <a:ext cx="7110566" cy="576065"/>
          </a:xfrm>
        </p:spPr>
        <p:txBody>
          <a:bodyPr>
            <a:noAutofit/>
          </a:bodyPr>
          <a:lstStyle/>
          <a:p>
            <a:pPr>
              <a:spcAft>
                <a:spcPts val="750"/>
              </a:spcAft>
            </a:pPr>
            <a:r>
              <a:rPr 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За годы использования смеси фирмы Инфаприм  уже можно сделать определённые выводы:</a:t>
            </a:r>
            <a:endParaRPr lang="ru-RU" sz="2200" b="1" dirty="0">
              <a:ea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324311" y="1354999"/>
            <a:ext cx="6983993" cy="32470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750"/>
              </a:spcAft>
            </a:pP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" y="1167594"/>
            <a:ext cx="7632339" cy="35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q"/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Количество госпитализаций в связи с ухудшением состояния детей не увеличилось.</a:t>
            </a: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q"/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Не зарегистрировано ни одного случая возникновения пролежней. Состояние кожи и слизистых у детей хорошее. </a:t>
            </a: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q"/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Лабораторные показатели у соматически стабильных детей соответствуют возрастным нормам.</a:t>
            </a: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q"/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Контроль веса у детей проводится ежемесячно, рост – 2 раза в год. Положительная динамика роста и веса отмечена у всех детей.</a:t>
            </a: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q"/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смеси НУТРИЭН возможно у детей в качестве единственного источника питания длительное время.</a:t>
            </a: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q"/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Смесь Нутриэн Элементаль является идеальной смесью для питания детей с аллергией к белкам коровьего молока, при патологии желудочно-кишечного тракта, в том числе у детей с синдромом мальабсорбции.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Смесь удобна в использовании, легко готовится, хорошо разводится. Используем  изо-, гипо- или гиперкалорическое разведение в зависимости от индивидуальных потребностей ребёнка.</a:t>
            </a:r>
          </a:p>
        </p:txBody>
      </p:sp>
    </p:spTree>
    <p:extLst>
      <p:ext uri="{BB962C8B-B14F-4D97-AF65-F5344CB8AC3E}">
        <p14:creationId xmlns:p14="http://schemas.microsoft.com/office/powerpoint/2010/main" val="338899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МОФ201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ontrol xmlns="http://schemas.microsoft.com/VisualStudio/2011/storyboarding/control">
  <Id Name="c3dd6c66-2e05-4d33-9e0f-664cba477aa4" Revision="1" Stencil="System.MyShapes" StencilVersion="1.0"/>
</Control>
</file>

<file path=customXml/item2.xml><?xml version="1.0" encoding="utf-8"?>
<Control xmlns="http://schemas.microsoft.com/VisualStudio/2011/storyboarding/control">
  <Id Name="c3dd6c66-2e05-4d33-9e0f-664cba477aa4" Revision="1" Stencil="System.MyShapes" StencilVersion="1.0"/>
</Control>
</file>

<file path=customXml/itemProps1.xml><?xml version="1.0" encoding="utf-8"?>
<ds:datastoreItem xmlns:ds="http://schemas.openxmlformats.org/officeDocument/2006/customXml" ds:itemID="{5AF39C9F-930B-4A50-9738-9CC92B4C5057}">
  <ds:schemaRefs>
    <ds:schemaRef ds:uri="http://schemas.microsoft.com/VisualStudio/2011/storyboarding/control"/>
  </ds:schemaRefs>
</ds:datastoreItem>
</file>

<file path=customXml/itemProps2.xml><?xml version="1.0" encoding="utf-8"?>
<ds:datastoreItem xmlns:ds="http://schemas.openxmlformats.org/officeDocument/2006/customXml" ds:itemID="{5F449AF6-F624-45D8-A2A5-00D02B541F72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14215</TotalTime>
  <Words>1329</Words>
  <Application>Microsoft Office PowerPoint</Application>
  <PresentationFormat>Экран (16:9)</PresentationFormat>
  <Paragraphs>114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Тема Office</vt:lpstr>
      <vt:lpstr>Презентация PowerPoint</vt:lpstr>
      <vt:lpstr>3 отделение милосердия</vt:lpstr>
      <vt:lpstr>Определение заболевания  или состояния (группы заболеваний или состояний)</vt:lpstr>
      <vt:lpstr>Важность питания</vt:lpstr>
      <vt:lpstr>https://www.lifeexpectancy.org/articles/GrowthCharts.shtml</vt:lpstr>
      <vt:lpstr>Основные аспекты нутритивного статуса:</vt:lpstr>
      <vt:lpstr>                                </vt:lpstr>
      <vt:lpstr>"МР 2.3.1.0253-21 Гигиена питания. Рациональное питание. Нормы физиологических потребностей в энергии и пищевых веществах для различных групп населения Российской Федерации. Методические рекомендации" предлагают для расчёта величины основного обмена у детей пользоваться уравнением Шофилда с учетом пола и возраста ребенка:</vt:lpstr>
      <vt:lpstr>Кормление  детей</vt:lpstr>
      <vt:lpstr>Способы кормления</vt:lpstr>
      <vt:lpstr>Способы кормления</vt:lpstr>
      <vt:lpstr>Способы кормления</vt:lpstr>
      <vt:lpstr>Способы кормления</vt:lpstr>
      <vt:lpstr>Смеси для энтерального питания</vt:lpstr>
      <vt:lpstr>Смеси для энтерального питания «Нутриэн-стандарт», «Нутриэн с пищевыми волокнами», «Нутриэн дисфагия» ,  «Нутриэн-Элементаль»</vt:lpstr>
      <vt:lpstr>Мониторинг качества и эффективности проводимой НП является обязательным и проводится у стабильных пациентов 1 раз в 6 месяцев: </vt:lpstr>
      <vt:lpstr>За годы использования смеси фирмы Инфаприм  уже можно сделать определённые выводы: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Николаева Елена Борисовна</dc:creator>
  <cp:lastModifiedBy>Ивановы</cp:lastModifiedBy>
  <cp:revision>432</cp:revision>
  <cp:lastPrinted>2017-03-30T08:39:18Z</cp:lastPrinted>
  <dcterms:created xsi:type="dcterms:W3CDTF">2017-03-23T13:26:11Z</dcterms:created>
  <dcterms:modified xsi:type="dcterms:W3CDTF">2025-06-26T17:20:08Z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