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7" r:id="rId4"/>
    <p:sldId id="269" r:id="rId5"/>
    <p:sldId id="257" r:id="rId6"/>
    <p:sldId id="258" r:id="rId7"/>
    <p:sldId id="260" r:id="rId8"/>
    <p:sldId id="263" r:id="rId9"/>
    <p:sldId id="264" r:id="rId10"/>
    <p:sldId id="265" r:id="rId11"/>
    <p:sldId id="266" r:id="rId12"/>
    <p:sldId id="270" r:id="rId13"/>
    <p:sldId id="271" r:id="rId14"/>
    <p:sldId id="272" r:id="rId15"/>
    <p:sldId id="274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26" y="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дети с аутизмом</c:v>
                </c:pt>
                <c:pt idx="1">
                  <c:v>нейротипичные дети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87.3</c:v>
                </c:pt>
                <c:pt idx="1">
                  <c:v>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дети с аутизмом</c:v>
                </c:pt>
                <c:pt idx="1">
                  <c:v>нейротипичные дети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дети с аутизмом</c:v>
                </c:pt>
                <c:pt idx="1">
                  <c:v>нейротипичные дети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83017120"/>
        <c:axId val="183017512"/>
      </c:barChart>
      <c:catAx>
        <c:axId val="18301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017512"/>
        <c:crosses val="autoZero"/>
        <c:auto val="1"/>
        <c:lblAlgn val="ctr"/>
        <c:lblOffset val="100"/>
        <c:noMultiLvlLbl val="0"/>
      </c:catAx>
      <c:valAx>
        <c:axId val="18301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017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2802" y="169334"/>
            <a:ext cx="8126498" cy="3589866"/>
          </a:xfrm>
        </p:spPr>
        <p:txBody>
          <a:bodyPr/>
          <a:lstStyle/>
          <a:p>
            <a:r>
              <a:rPr lang="ru-RU" dirty="0" smtClean="0"/>
              <a:t>Методы коррекции избирательного пищевого поведения у детей с аутизмом.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80100" y="5041900"/>
            <a:ext cx="5422899" cy="1485900"/>
          </a:xfrm>
        </p:spPr>
        <p:txBody>
          <a:bodyPr/>
          <a:lstStyle/>
          <a:p>
            <a:r>
              <a:rPr lang="ru-RU" dirty="0" smtClean="0"/>
              <a:t>Медицинский(клинический) психолог</a:t>
            </a:r>
          </a:p>
          <a:p>
            <a:r>
              <a:rPr lang="ru-RU" dirty="0" smtClean="0"/>
              <a:t>Дубчак Татьяна Александровна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542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42900"/>
            <a:ext cx="8596668" cy="1397000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Аутизм — это группа психических расстройств, которые характеризуются трудностями социального взаимодействия и атипичными моделями поведения. Его первые признаки проявляются в раннем возрасте.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ВОЗ, такой диагноз ставят одному из 160 детей в мире.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7334" y="2006600"/>
            <a:ext cx="95842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симптомы аутизма</a:t>
            </a:r>
            <a:endParaRPr lang="ru-RU" sz="2400" dirty="0">
              <a:solidFill>
                <a:srgbClr val="7878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400" dirty="0" smtClean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Недостаток </a:t>
            </a:r>
            <a:r>
              <a:rPr lang="ru-RU" sz="2400" dirty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социального взаимодействия. </a:t>
            </a:r>
            <a:endParaRPr lang="ru-RU" sz="2400" dirty="0" smtClean="0">
              <a:solidFill>
                <a:srgbClr val="7878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400" dirty="0" smtClean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Недостаток </a:t>
            </a:r>
            <a:r>
              <a:rPr lang="ru-RU" sz="2400" dirty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коммуникации с внешним миром. </a:t>
            </a:r>
            <a:endParaRPr lang="ru-RU" sz="2400" dirty="0" smtClean="0">
              <a:solidFill>
                <a:srgbClr val="7878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400" dirty="0" smtClean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Ограниченность </a:t>
            </a:r>
            <a:r>
              <a:rPr lang="ru-RU" sz="2400" dirty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и интересов. </a:t>
            </a:r>
            <a:endParaRPr lang="ru-RU" sz="2400" dirty="0" smtClean="0">
              <a:solidFill>
                <a:srgbClr val="7878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400" dirty="0" smtClean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Эмпатическое несовершенство. Дети не </a:t>
            </a:r>
            <a:r>
              <a:rPr lang="ru-RU" sz="2400" dirty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понимают эмоции окружающих людей, не умеют выражать свои. Могут иметь непривычные эмоциональные реакции на происходящие события.</a:t>
            </a:r>
          </a:p>
          <a:p>
            <a:pPr>
              <a:buFont typeface="+mj-lt"/>
              <a:buAutoNum type="arabicPeriod"/>
            </a:pPr>
            <a:r>
              <a:rPr lang="ru-RU" sz="2400" dirty="0" smtClean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Сенсорные </a:t>
            </a:r>
            <a:r>
              <a:rPr lang="ru-RU" sz="2400" dirty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расстройства проявляются в излишней раздражительности к разным раздражающим факторам.</a:t>
            </a:r>
          </a:p>
          <a:p>
            <a:r>
              <a:rPr lang="ru-RU" sz="2400" dirty="0">
                <a:solidFill>
                  <a:srgbClr val="7878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помнить о том, что у всех аутистов разные симптомы.</a:t>
            </a:r>
            <a:endParaRPr lang="ru-RU" sz="2400" b="0" i="0" dirty="0">
              <a:solidFill>
                <a:srgbClr val="78787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795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3200"/>
            <a:ext cx="8596668" cy="11049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Нейроанатомические исследования доказывают, что в основе поведенческих нарушений при аутизме лежит патология развития нейрональных структур мозга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35099"/>
            <a:ext cx="8596668" cy="46062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 данным лонгитюдных исследований было получено, что у детей с аутизмом:</a:t>
            </a:r>
          </a:p>
          <a:p>
            <a:pPr marL="0" indent="0">
              <a:buNone/>
            </a:pPr>
            <a:r>
              <a:rPr lang="ru-RU" dirty="0" smtClean="0"/>
              <a:t>    - с </a:t>
            </a:r>
            <a:r>
              <a:rPr lang="ru-RU" dirty="0"/>
              <a:t>2 до 5 </a:t>
            </a:r>
            <a:r>
              <a:rPr lang="ru-RU" dirty="0" smtClean="0"/>
              <a:t>лет наблюдается значительное увеличение размера больших полушарий Г.М.;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-происходит </a:t>
            </a:r>
            <a:r>
              <a:rPr lang="ru-RU" dirty="0"/>
              <a:t>чрезмерный рост мозга в первые годы жизни, а также ускоренный темп уменьшения объёма мозга в возрасте от 10 до 50 лет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    -наблюдается  ускоренный темп потери серого вещества в нескольких областях, включая кору лобных долей у аутичных детей старшего и предподросткового возраста;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smtClean="0"/>
              <a:t>а так </a:t>
            </a:r>
            <a:r>
              <a:rPr lang="ru-RU" dirty="0" smtClean="0"/>
              <a:t>же наблюдается  </a:t>
            </a:r>
            <a:r>
              <a:rPr lang="ru-RU" dirty="0" smtClean="0"/>
              <a:t>уменьшение </a:t>
            </a:r>
            <a:r>
              <a:rPr lang="ru-RU" dirty="0"/>
              <a:t>количества клеток </a:t>
            </a:r>
            <a:r>
              <a:rPr lang="ru-RU" dirty="0" smtClean="0"/>
              <a:t>Пуркинье(эти клетки </a:t>
            </a:r>
            <a:r>
              <a:rPr lang="ru-RU" dirty="0" smtClean="0"/>
              <a:t>выделяют </a:t>
            </a:r>
            <a:r>
              <a:rPr lang="ru-RU" dirty="0"/>
              <a:t>нейромедиатор ГАМК (гамма-аминомасляная кислота</a:t>
            </a:r>
            <a:r>
              <a:rPr lang="ru-RU" dirty="0" smtClean="0"/>
              <a:t>) которая уменьшает </a:t>
            </a:r>
            <a:r>
              <a:rPr lang="ru-RU" dirty="0"/>
              <a:t>передачу нервных </a:t>
            </a:r>
            <a:r>
              <a:rPr lang="ru-RU" dirty="0" smtClean="0"/>
              <a:t>импульсов )</a:t>
            </a:r>
            <a:r>
              <a:rPr lang="ru-RU" dirty="0" smtClean="0"/>
              <a:t> </a:t>
            </a:r>
            <a:r>
              <a:rPr lang="ru-RU" dirty="0"/>
              <a:t>и числа пирамидных </a:t>
            </a:r>
            <a:r>
              <a:rPr lang="ru-RU" dirty="0" smtClean="0"/>
              <a:t>нейронов (отвечают за управление произвольными движениями);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- характерны ключевые </a:t>
            </a:r>
            <a:r>
              <a:rPr lang="ru-RU" dirty="0"/>
              <a:t>нарушения в лобных долях и ассоциативных областях, а также уменьшение дендритов и как следствие нарушения </a:t>
            </a:r>
            <a:r>
              <a:rPr lang="ru-RU" dirty="0" smtClean="0"/>
              <a:t>приемы </a:t>
            </a:r>
            <a:r>
              <a:rPr lang="ru-RU" dirty="0"/>
              <a:t>и обработки сигналов в   лобно-височных, лобно-теменными областях, префронтальной коре и в межполушарном взаимодействии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                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0"/>
            <a:ext cx="2857500" cy="27689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3129565"/>
            <a:ext cx="2857500" cy="360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93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1" y="304800"/>
            <a:ext cx="8636000" cy="5661025"/>
          </a:xfrm>
        </p:spPr>
      </p:pic>
    </p:spTree>
    <p:extLst>
      <p:ext uri="{BB962C8B-B14F-4D97-AF65-F5344CB8AC3E}">
        <p14:creationId xmlns:p14="http://schemas.microsoft.com/office/powerpoint/2010/main" val="388544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9393766" cy="5930899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Правильное пищевое поведение (здоровое питание)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гармоничное взаимодействие между физиологическими потребностями, эмоциональным состоянием и социальными факторами, которые влияют на выбор и употребление пищи. 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Избирательное пищевое поведение (расстройство избирательного питания)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 это нарушение пищевого поведения, при котором человек сознательно отказывается или ограничивает потребление определённых продуктов.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66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Какие виды поведения, при </a:t>
            </a:r>
            <a:r>
              <a:rPr lang="ru-RU" dirty="0" smtClean="0"/>
              <a:t>приёме </a:t>
            </a:r>
            <a:r>
              <a:rPr lang="ru-RU" dirty="0" smtClean="0"/>
              <a:t>пищи, возможны у детей с диагнозом аутизм?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</a:t>
            </a:r>
            <a:r>
              <a:rPr lang="ru-RU" dirty="0" smtClean="0"/>
              <a:t>тказ от еды;</a:t>
            </a:r>
          </a:p>
          <a:p>
            <a:r>
              <a:rPr lang="ru-RU" dirty="0" smtClean="0"/>
              <a:t>Избирательное пищевое поведение;</a:t>
            </a:r>
          </a:p>
          <a:p>
            <a:r>
              <a:rPr lang="ru-RU" dirty="0" smtClean="0"/>
              <a:t>Агрессии, аутоагресии, истерики во время питания;</a:t>
            </a:r>
          </a:p>
          <a:p>
            <a:r>
              <a:rPr lang="ru-RU" dirty="0" smtClean="0"/>
              <a:t>Долгое жевание, оставление еды за щекой;</a:t>
            </a:r>
          </a:p>
          <a:p>
            <a:r>
              <a:rPr lang="ru-RU" dirty="0" smtClean="0"/>
              <a:t>Отказ от жевания, проглатывание не перевариваемой пищи;</a:t>
            </a:r>
          </a:p>
          <a:p>
            <a:r>
              <a:rPr lang="ru-RU" dirty="0" smtClean="0"/>
              <a:t>Плохой аппетит (6,7% детей с РАС);</a:t>
            </a:r>
          </a:p>
          <a:p>
            <a:r>
              <a:rPr lang="ru-RU" dirty="0" smtClean="0"/>
              <a:t>Поедание несъедобного;</a:t>
            </a:r>
          </a:p>
          <a:p>
            <a:r>
              <a:rPr lang="ru-RU" dirty="0" smtClean="0"/>
              <a:t>Пищевая неофобия;</a:t>
            </a:r>
          </a:p>
          <a:p>
            <a:r>
              <a:rPr lang="ru-RU" dirty="0" smtClean="0"/>
              <a:t>Ритуалы, сопровождающие приём пищи;</a:t>
            </a:r>
          </a:p>
          <a:p>
            <a:r>
              <a:rPr lang="ru-RU" dirty="0" smtClean="0"/>
              <a:t>Переедание/недоедание;</a:t>
            </a:r>
          </a:p>
          <a:p>
            <a:r>
              <a:rPr lang="ru-RU" dirty="0" smtClean="0"/>
              <a:t>«Торопливая» еда;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740" y="3701772"/>
            <a:ext cx="3848895" cy="256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2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300" y="177800"/>
            <a:ext cx="9156700" cy="9017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показателей расстройство пищевого поведение у детей с аутизмом и нейротипичных детей (в %):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8748560"/>
              </p:ext>
            </p:extLst>
          </p:nvPr>
        </p:nvGraphicFramePr>
        <p:xfrm>
          <a:off x="677863" y="1168400"/>
          <a:ext cx="8596312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545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помочь ребенку с избирательным пищевым поведением?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ШАГ № 1</a:t>
            </a:r>
          </a:p>
          <a:p>
            <a:pPr marL="0" indent="0">
              <a:buNone/>
            </a:pPr>
            <a:r>
              <a:rPr lang="ru-RU" dirty="0" smtClean="0"/>
              <a:t>Конкретизация проблемы, </a:t>
            </a:r>
            <a:r>
              <a:rPr lang="ru-RU" dirty="0"/>
              <a:t>проводится </a:t>
            </a:r>
            <a:r>
              <a:rPr lang="ru-RU" dirty="0" smtClean="0"/>
              <a:t>очень тщательный опрос родителей с максимальным уточнение деталей приёма пищи. Ясная и детализированная формулировка облегчит специалисту определения основной задачи  коррекционной помощи, а также последующее корректирующее воздействие.</a:t>
            </a:r>
          </a:p>
          <a:p>
            <a:r>
              <a:rPr lang="ru-RU" dirty="0" smtClean="0"/>
              <a:t>Неправильно: Маша почти ничего не ест. </a:t>
            </a:r>
          </a:p>
          <a:p>
            <a:r>
              <a:rPr lang="ru-RU" dirty="0" smtClean="0"/>
              <a:t>Правильно: Маша убегает из-за стола каждый раз, когда я кладу в тарелку новый для неё продукт.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566043"/>
            <a:ext cx="3886200" cy="229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45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14300"/>
            <a:ext cx="8596668" cy="11303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Шаг № 2  Сбор сведений от людей, которые живут, общаются и знают ребенка с РАС.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44600"/>
            <a:ext cx="8596668" cy="52196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семьи, проживающие с ребёнком: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еобходимо привлечение к участию в наблюдении за поведением ребёнка;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-согласие на изменение/расширение рациона питания и режима приёма пищи, в том числе всех членов семьи;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-прекращение неправильных действий, что не приносит результата;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-помощь в организации вмешательства дома.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Воспитатели/педагоги: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апример, с воспитателем договариваются об объёмах предлагаемой пищи и о том, как взрослому следует реагировать при отказе.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Врачи</a:t>
            </a:r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педиатры, диетолог, невролог, гастроэнтеролог и т.д.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До начала активных действий по изменению пищевого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проконсультироваться как минимум с педиатром и диетологом.</a:t>
            </a:r>
          </a:p>
          <a:p>
            <a:endParaRPr lang="ru-RU" sz="2400" dirty="0"/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758" y="217164"/>
            <a:ext cx="2832871" cy="224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16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93700"/>
            <a:ext cx="8596668" cy="564766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1"/>
                </a:solidFill>
              </a:rPr>
              <a:t>Психолог/поведенческий аналитик</a:t>
            </a:r>
          </a:p>
          <a:p>
            <a:pPr marL="0" indent="0">
              <a:buNone/>
            </a:pPr>
            <a:r>
              <a:rPr lang="ru-RU" dirty="0" smtClean="0"/>
              <a:t>1. Тест Векслера</a:t>
            </a:r>
            <a:r>
              <a:rPr lang="ru-RU" dirty="0"/>
              <a:t>(детский вариант, </a:t>
            </a:r>
            <a:r>
              <a:rPr lang="en-US" dirty="0"/>
              <a:t>WISC</a:t>
            </a:r>
            <a:r>
              <a:rPr lang="en-US" dirty="0" smtClean="0"/>
              <a:t>)</a:t>
            </a:r>
            <a:r>
              <a:rPr lang="ru-RU" dirty="0" smtClean="0"/>
              <a:t>, определяет уровень интеллектуального развития ребёнка.</a:t>
            </a:r>
          </a:p>
          <a:p>
            <a:pPr marL="0" indent="0">
              <a:buNone/>
            </a:pPr>
            <a:r>
              <a:rPr lang="ru-RU" dirty="0" smtClean="0"/>
              <a:t>2. Рекомендуется </a:t>
            </a:r>
            <a:r>
              <a:rPr lang="ru-RU" dirty="0"/>
              <a:t>использовать </a:t>
            </a:r>
            <a:r>
              <a:rPr lang="ru-RU" dirty="0" smtClean="0"/>
              <a:t>«Рейтинговую </a:t>
            </a:r>
            <a:r>
              <a:rPr lang="ru-RU" dirty="0"/>
              <a:t>шкалу детского аутизма» – CARS</a:t>
            </a:r>
          </a:p>
          <a:p>
            <a:pPr marL="0" indent="0">
              <a:buNone/>
            </a:pPr>
            <a:r>
              <a:rPr lang="ru-RU" dirty="0" smtClean="0"/>
              <a:t>У детей </a:t>
            </a:r>
            <a:r>
              <a:rPr lang="ru-RU" dirty="0"/>
              <a:t>с </a:t>
            </a:r>
            <a:r>
              <a:rPr lang="ru-RU" dirty="0" smtClean="0"/>
              <a:t>аутизмом </a:t>
            </a:r>
            <a:r>
              <a:rPr lang="ru-RU" dirty="0"/>
              <a:t>в возрасте от 2 до 15 лет </a:t>
            </a:r>
            <a:r>
              <a:rPr lang="ru-RU" dirty="0" smtClean="0"/>
              <a:t>проводится количественная оценка </a:t>
            </a:r>
            <a:r>
              <a:rPr lang="ru-RU" dirty="0"/>
              <a:t>выраженности аутистической симптоматики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3. «Шкала </a:t>
            </a:r>
            <a:r>
              <a:rPr lang="ru-RU" dirty="0"/>
              <a:t>клинической оценки детского аутизма» </a:t>
            </a:r>
            <a:r>
              <a:rPr lang="ru-RU" dirty="0" smtClean="0"/>
              <a:t>–ШКОДА </a:t>
            </a:r>
            <a:r>
              <a:rPr lang="ru-RU" dirty="0"/>
              <a:t>(Шапошникова А.Ф., 2013) </a:t>
            </a:r>
            <a:r>
              <a:rPr lang="ru-RU" dirty="0" smtClean="0"/>
              <a:t>проводится детям </a:t>
            </a:r>
            <a:r>
              <a:rPr lang="ru-RU" dirty="0"/>
              <a:t>с </a:t>
            </a:r>
            <a:r>
              <a:rPr lang="ru-RU" dirty="0" smtClean="0"/>
              <a:t>аутизмом </a:t>
            </a:r>
            <a:r>
              <a:rPr lang="ru-RU" dirty="0"/>
              <a:t>в возрасте 6-12 лет для </a:t>
            </a:r>
            <a:r>
              <a:rPr lang="ru-RU" dirty="0" smtClean="0"/>
              <a:t>количественной оценки </a:t>
            </a:r>
            <a:r>
              <a:rPr lang="ru-RU" dirty="0"/>
              <a:t>выраженности аутистической симптоматики, в том числе характерной </a:t>
            </a:r>
            <a:r>
              <a:rPr lang="ru-RU" dirty="0" smtClean="0"/>
              <a:t>для высокофункционального аутизма.</a:t>
            </a:r>
          </a:p>
          <a:p>
            <a:pPr marL="0" indent="0">
              <a:buNone/>
            </a:pPr>
            <a:r>
              <a:rPr lang="ru-RU" dirty="0" smtClean="0"/>
              <a:t>4. Рекомендуется использовать</a:t>
            </a:r>
            <a:r>
              <a:rPr lang="ru-RU" dirty="0"/>
              <a:t> </a:t>
            </a:r>
            <a:r>
              <a:rPr lang="ru-RU" dirty="0" smtClean="0"/>
              <a:t>«Шкалу повседневного</a:t>
            </a:r>
            <a:r>
              <a:rPr lang="ru-RU" dirty="0"/>
              <a:t> </a:t>
            </a:r>
            <a:r>
              <a:rPr lang="ru-RU" dirty="0" smtClean="0"/>
              <a:t>социального</a:t>
            </a:r>
            <a:r>
              <a:rPr lang="ru-RU" dirty="0"/>
              <a:t> </a:t>
            </a:r>
            <a:r>
              <a:rPr lang="ru-RU" dirty="0" smtClean="0"/>
              <a:t>функционирования</a:t>
            </a:r>
            <a:r>
              <a:rPr lang="ru-RU" dirty="0"/>
              <a:t>», адаптированную для применения в </a:t>
            </a:r>
            <a:r>
              <a:rPr lang="ru-RU" dirty="0" smtClean="0"/>
              <a:t>возрасте </a:t>
            </a:r>
            <a:r>
              <a:rPr lang="ru-RU" dirty="0"/>
              <a:t>от 3-х до </a:t>
            </a:r>
            <a:r>
              <a:rPr lang="ru-RU" dirty="0" smtClean="0"/>
              <a:t>16-ти лет.</a:t>
            </a:r>
          </a:p>
          <a:p>
            <a:pPr marL="0" indent="0">
              <a:buNone/>
            </a:pPr>
            <a:r>
              <a:rPr lang="ru-RU" dirty="0" smtClean="0"/>
              <a:t>5. Применяется «Прикладной </a:t>
            </a:r>
            <a:r>
              <a:rPr lang="ru-RU" dirty="0"/>
              <a:t>анализ поведения</a:t>
            </a:r>
            <a:r>
              <a:rPr lang="ru-RU" dirty="0" smtClean="0"/>
              <a:t>» ABA-терапия, </a:t>
            </a:r>
            <a:r>
              <a:rPr lang="ru-RU" dirty="0"/>
              <a:t>а также </a:t>
            </a:r>
            <a:r>
              <a:rPr lang="ru-RU" dirty="0" smtClean="0"/>
              <a:t>ТЕАССН- программа</a:t>
            </a:r>
            <a:r>
              <a:rPr lang="en-US" dirty="0" smtClean="0"/>
              <a:t> </a:t>
            </a:r>
            <a:r>
              <a:rPr lang="ru-RU" dirty="0" smtClean="0"/>
              <a:t>состоит </a:t>
            </a:r>
            <a:r>
              <a:rPr lang="ru-RU" dirty="0"/>
              <a:t>из системы развивающих приёмов обучения, психологической поддержки, дидактических материалов и практических </a:t>
            </a:r>
            <a:r>
              <a:rPr lang="ru-RU" dirty="0" smtClean="0"/>
              <a:t>упражнений, методика РЕСS.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6. </a:t>
            </a:r>
            <a:r>
              <a:rPr lang="ru-RU" dirty="0" smtClean="0"/>
              <a:t>Рекомендуется</a:t>
            </a:r>
            <a:r>
              <a:rPr lang="en-US" dirty="0" smtClean="0"/>
              <a:t> </a:t>
            </a:r>
            <a:r>
              <a:rPr lang="ru-RU" dirty="0" smtClean="0"/>
              <a:t>методика</a:t>
            </a:r>
            <a:r>
              <a:rPr lang="en-US" dirty="0" smtClean="0"/>
              <a:t> </a:t>
            </a:r>
            <a:r>
              <a:rPr lang="ru-RU" dirty="0" smtClean="0"/>
              <a:t>комплексной</a:t>
            </a:r>
            <a:r>
              <a:rPr lang="en-US" dirty="0" smtClean="0"/>
              <a:t> </a:t>
            </a:r>
            <a:r>
              <a:rPr lang="ru-RU" dirty="0" smtClean="0"/>
              <a:t>медико-психолого-педагогической</a:t>
            </a:r>
            <a:r>
              <a:rPr lang="en-US" dirty="0" smtClean="0"/>
              <a:t> </a:t>
            </a:r>
            <a:r>
              <a:rPr lang="ru-RU" dirty="0" smtClean="0"/>
              <a:t>коррекции,</a:t>
            </a:r>
            <a:r>
              <a:rPr lang="en-US" dirty="0" smtClean="0"/>
              <a:t> </a:t>
            </a:r>
            <a:r>
              <a:rPr lang="ru-RU" dirty="0" smtClean="0"/>
              <a:t>основанной на</a:t>
            </a:r>
            <a:r>
              <a:rPr lang="en-US" dirty="0" smtClean="0"/>
              <a:t> </a:t>
            </a:r>
            <a:r>
              <a:rPr lang="ru-RU" dirty="0" smtClean="0"/>
              <a:t>эмоционально-смысловом</a:t>
            </a:r>
            <a:r>
              <a:rPr lang="en-US" dirty="0" smtClean="0"/>
              <a:t> </a:t>
            </a:r>
            <a:r>
              <a:rPr lang="ru-RU" dirty="0" smtClean="0"/>
              <a:t>подходе</a:t>
            </a:r>
            <a:r>
              <a:rPr lang="en-US" dirty="0" smtClean="0"/>
              <a:t> </a:t>
            </a:r>
            <a:r>
              <a:rPr lang="ru-RU" dirty="0" smtClean="0"/>
              <a:t>к</a:t>
            </a:r>
            <a:r>
              <a:rPr lang="en-US" dirty="0" smtClean="0"/>
              <a:t> </a:t>
            </a:r>
            <a:r>
              <a:rPr lang="ru-RU" dirty="0" smtClean="0"/>
              <a:t>аутизму,</a:t>
            </a:r>
            <a:r>
              <a:rPr lang="en-US" dirty="0" smtClean="0"/>
              <a:t> </a:t>
            </a:r>
            <a:r>
              <a:rPr lang="ru-RU" dirty="0" smtClean="0"/>
              <a:t>как</a:t>
            </a:r>
            <a:r>
              <a:rPr lang="en-US" dirty="0" smtClean="0"/>
              <a:t> </a:t>
            </a:r>
            <a:r>
              <a:rPr lang="ru-RU" dirty="0" smtClean="0"/>
              <a:t>к расстройству </a:t>
            </a:r>
            <a:r>
              <a:rPr lang="ru-RU" dirty="0"/>
              <a:t>с нарушением аффективной сферы (В.В. </a:t>
            </a:r>
            <a:r>
              <a:rPr lang="ru-RU" dirty="0" smtClean="0"/>
              <a:t>Лебединская, </a:t>
            </a:r>
            <a:r>
              <a:rPr lang="ru-RU" dirty="0"/>
              <a:t>О.С. </a:t>
            </a:r>
            <a:r>
              <a:rPr lang="ru-RU" dirty="0" smtClean="0"/>
              <a:t>Никольская,Е.Р</a:t>
            </a:r>
            <a:r>
              <a:rPr lang="ru-RU" dirty="0"/>
              <a:t>. Баенская и др</a:t>
            </a:r>
            <a:r>
              <a:rPr lang="ru-RU" dirty="0" smtClean="0"/>
              <a:t>.).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7. Рекомендуется комплекс</a:t>
            </a:r>
            <a:r>
              <a:rPr lang="ru-RU" dirty="0"/>
              <a:t> </a:t>
            </a:r>
            <a:r>
              <a:rPr lang="ru-RU" dirty="0" smtClean="0"/>
              <a:t>сенсомоторных</a:t>
            </a:r>
            <a:r>
              <a:rPr lang="ru-RU" dirty="0"/>
              <a:t> </a:t>
            </a:r>
            <a:r>
              <a:rPr lang="ru-RU" dirty="0" smtClean="0"/>
              <a:t>упражнений</a:t>
            </a:r>
            <a:r>
              <a:rPr lang="ru-RU" dirty="0"/>
              <a:t> </a:t>
            </a:r>
            <a:r>
              <a:rPr lang="ru-RU" dirty="0" smtClean="0"/>
              <a:t>для</a:t>
            </a:r>
            <a:r>
              <a:rPr lang="ru-RU" dirty="0"/>
              <a:t> </a:t>
            </a:r>
            <a:r>
              <a:rPr lang="ru-RU" dirty="0" smtClean="0"/>
              <a:t>детей</a:t>
            </a:r>
            <a:r>
              <a:rPr lang="ru-RU" dirty="0"/>
              <a:t> </a:t>
            </a:r>
            <a:r>
              <a:rPr lang="ru-RU" dirty="0" smtClean="0"/>
              <a:t>с</a:t>
            </a:r>
            <a:r>
              <a:rPr lang="ru-RU" dirty="0"/>
              <a:t> </a:t>
            </a:r>
            <a:r>
              <a:rPr lang="ru-RU" dirty="0" smtClean="0"/>
              <a:t>аутизмом (Т.Г</a:t>
            </a:r>
            <a:r>
              <a:rPr lang="ru-RU" dirty="0"/>
              <a:t>. </a:t>
            </a:r>
            <a:r>
              <a:rPr lang="ru-RU" dirty="0" smtClean="0"/>
              <a:t>Горячевой, </a:t>
            </a:r>
            <a:r>
              <a:rPr lang="ru-RU" dirty="0"/>
              <a:t>Ю.В. </a:t>
            </a:r>
            <a:r>
              <a:rPr lang="ru-RU" dirty="0" smtClean="0"/>
              <a:t>Максимовой).</a:t>
            </a:r>
          </a:p>
          <a:p>
            <a:pPr marL="0" indent="0">
              <a:buNone/>
            </a:pPr>
            <a:r>
              <a:rPr lang="ru-RU" dirty="0" smtClean="0"/>
              <a:t>8. Применяются методики по формированию</a:t>
            </a:r>
            <a:r>
              <a:rPr lang="ru-RU" dirty="0"/>
              <a:t> </a:t>
            </a:r>
            <a:r>
              <a:rPr lang="ru-RU" dirty="0" smtClean="0"/>
              <a:t>навыков</a:t>
            </a:r>
            <a:r>
              <a:rPr lang="ru-RU" dirty="0"/>
              <a:t> </a:t>
            </a:r>
            <a:r>
              <a:rPr lang="ru-RU" dirty="0" smtClean="0"/>
              <a:t>речевой коммуникации </a:t>
            </a:r>
            <a:r>
              <a:rPr lang="ru-RU" dirty="0"/>
              <a:t>у детей с расстройствами аутистического спектра (А.В. Хаустов, 2010</a:t>
            </a:r>
            <a:r>
              <a:rPr lang="ru-RU" dirty="0" smtClean="0"/>
              <a:t>). Методика направлена на умений </a:t>
            </a:r>
            <a:r>
              <a:rPr lang="ru-RU" dirty="0"/>
              <a:t>выражать просьбы/требования; социальную ответную реакцию; </a:t>
            </a:r>
            <a:r>
              <a:rPr lang="ru-RU" dirty="0" smtClean="0"/>
              <a:t>умений называть</a:t>
            </a:r>
            <a:r>
              <a:rPr lang="ru-RU" dirty="0"/>
              <a:t>, комментировать и описывать предметы, людей, действия, события; </a:t>
            </a:r>
            <a:r>
              <a:rPr lang="ru-RU" dirty="0" smtClean="0"/>
              <a:t>привлекать внимание </a:t>
            </a:r>
            <a:r>
              <a:rPr lang="ru-RU" dirty="0"/>
              <a:t>и задавать вопросы, а также позволяет оценить коммуникативные </a:t>
            </a:r>
            <a:r>
              <a:rPr lang="ru-RU" dirty="0" smtClean="0"/>
              <a:t>навыки.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>
              <a:buAutoNum type="arabicPeriod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0"/>
            <a:ext cx="2885090" cy="28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0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334" y="482600"/>
            <a:ext cx="8596668" cy="10414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№ 3 выбор продуктов питания и постановка целей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700" y="1193800"/>
            <a:ext cx="8369300" cy="5435599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 вводить одновременно более 3 видов пищи;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предпочтение монопродуктам(лучше один овощ, чем салат);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-продукты питания, способ приготовления и подача должны соответствовать уровню навыков и возможностей ребёнка и быть предельно безопасны для здоровья;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расширение пищевого рациона должно быть постепенным;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введение нового продукта вводиться после приёма основных продуктов, в небольших порциях. При проглатывании нового продукта рекомендуется сразу же(1-2 секунды) предложить поощрение.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-ставить следующую цель, только после того как достигнута предыдущая.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77800"/>
            <a:ext cx="3708400" cy="300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89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92100"/>
            <a:ext cx="8596668" cy="1028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Шаг № 4 Подготовка среды для организации приёма пищи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20800"/>
            <a:ext cx="8596668" cy="5232400"/>
          </a:xfrm>
        </p:spPr>
        <p:txBody>
          <a:bodyPr>
            <a:normAutofit/>
          </a:bodyPr>
          <a:lstStyle/>
          <a:p>
            <a:r>
              <a:rPr lang="ru-RU" dirty="0" smtClean="0"/>
              <a:t>Перед началом вмешательства надо продумать организацию времени, пространства и кто будет участвовать вместе с ребенком при приёме пищи. Среда должна быть предсказуема и комфортна для ребёнка.</a:t>
            </a:r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ru-RU" b="1" u="sng" dirty="0" smtClean="0"/>
              <a:t>Наиболее эффективные стратегии вмешательства:</a:t>
            </a:r>
          </a:p>
          <a:p>
            <a:r>
              <a:rPr lang="ru-RU" dirty="0" smtClean="0"/>
              <a:t>-систематическая десенсибилизация(характеризуется очень плавным и наименее стрессовым введением продукта, вырабатывается порядок и последовательность действий);</a:t>
            </a:r>
          </a:p>
          <a:p>
            <a:r>
              <a:rPr lang="ru-RU" dirty="0" smtClean="0"/>
              <a:t>-постепенное изменение стимульных характеристик продукта(текстуры, цвета, формы, количества и т.п.);</a:t>
            </a:r>
          </a:p>
          <a:p>
            <a:r>
              <a:rPr lang="ru-RU" dirty="0" smtClean="0"/>
              <a:t>- одновременное предъявление стимулов/поощрений с новым продуктом.</a:t>
            </a:r>
          </a:p>
          <a:p>
            <a:r>
              <a:rPr lang="ru-RU" dirty="0" smtClean="0"/>
              <a:t>- для закрепления результата увеличивается объём введения продукта с постепенным снижением подкрепления/поощрения.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9998" y="2381251"/>
            <a:ext cx="2191501" cy="55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ru-RU" dirty="0" smtClean="0"/>
              <a:t> 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протоколов кормления для дома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22699" y="2379332"/>
            <a:ext cx="2095500" cy="560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 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протоколов для посещения детского учреждения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43700" y="2379332"/>
            <a:ext cx="1819100" cy="560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закрепления успехов в питания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301" y="0"/>
            <a:ext cx="2727498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59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934" y="114300"/>
            <a:ext cx="8596668" cy="1168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Методы коррекции пищевой избирательности у детей с аутизмом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143001"/>
            <a:ext cx="8596668" cy="489836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 Построение программы вмешательства с комплексной оценкой всех влияющих факторов;</a:t>
            </a:r>
          </a:p>
          <a:p>
            <a:r>
              <a:rPr lang="ru-RU" dirty="0" smtClean="0"/>
              <a:t>2. Апробированные методы помощи при терапии и коррекции пищевой избирательности:</a:t>
            </a:r>
          </a:p>
          <a:p>
            <a:r>
              <a:rPr lang="ru-RU" dirty="0" smtClean="0"/>
              <a:t>-систематическая десенсибилизация;</a:t>
            </a:r>
          </a:p>
          <a:p>
            <a:r>
              <a:rPr lang="ru-RU" dirty="0" smtClean="0"/>
              <a:t>-сенсорная интеграция;</a:t>
            </a:r>
          </a:p>
          <a:p>
            <a:r>
              <a:rPr lang="ru-RU" dirty="0" smtClean="0"/>
              <a:t>-нейропсихологическая коррекция(метод замещающего онтогенеза</a:t>
            </a:r>
          </a:p>
          <a:p>
            <a:r>
              <a:rPr lang="ru-RU" dirty="0" smtClean="0"/>
              <a:t> А.В. Семенович нейропсихолог);</a:t>
            </a:r>
          </a:p>
          <a:p>
            <a:r>
              <a:rPr lang="ru-RU" dirty="0" smtClean="0"/>
              <a:t>-метод прикладного анализа поведения (шейпинг -</a:t>
            </a:r>
            <a:r>
              <a:rPr lang="ru-RU" b="1" dirty="0" smtClean="0"/>
              <a:t>поощрение </a:t>
            </a:r>
            <a:r>
              <a:rPr lang="ru-RU" b="1" dirty="0"/>
              <a:t>тех </a:t>
            </a:r>
            <a:r>
              <a:rPr lang="ru-RU" b="1" dirty="0" smtClean="0"/>
              <a:t>действия, </a:t>
            </a:r>
            <a:r>
              <a:rPr lang="ru-RU" b="1" dirty="0"/>
              <a:t>которые наиболее приближают к нужному </a:t>
            </a:r>
            <a:r>
              <a:rPr lang="ru-RU" b="1" dirty="0" smtClean="0"/>
              <a:t>действию/выполнению)</a:t>
            </a:r>
            <a:r>
              <a:rPr lang="ru-RU" dirty="0" smtClean="0"/>
              <a:t>;</a:t>
            </a:r>
          </a:p>
          <a:p>
            <a:r>
              <a:rPr lang="ru-RU" dirty="0" smtClean="0"/>
              <a:t>-структурированный игровой подход для маленьких детей;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коучинг</a:t>
            </a:r>
            <a:r>
              <a:rPr lang="ru-RU" dirty="0" smtClean="0"/>
              <a:t> родителей- </a:t>
            </a:r>
            <a:r>
              <a:rPr lang="ru-RU" dirty="0"/>
              <a:t>это комплексный подход, который помогает найти баланс между личной жизнью, работой и воспитанием </a:t>
            </a:r>
            <a:r>
              <a:rPr lang="ru-RU" dirty="0" smtClean="0"/>
              <a:t>ребёнка.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90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90500"/>
            <a:ext cx="8596668" cy="660400"/>
          </a:xfrm>
        </p:spPr>
        <p:txBody>
          <a:bodyPr/>
          <a:lstStyle/>
          <a:p>
            <a:r>
              <a:rPr lang="ru-RU" dirty="0" smtClean="0"/>
              <a:t>И в заключении…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850900"/>
            <a:ext cx="8596668" cy="519046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помнить, что при работе с нарушениями приема пищи у ребенка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аутизмом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не ждём сиюминутного результата. Часто это долгосрочный процесс, требующий терпения и последовательности.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тут не обойтись без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слаженной,совместной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родителей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Зачастую, плавное изменение родительских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стратегий после рекомендаций специалистов,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дают значительные положительные результаты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 освоить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поведения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приеме пищи. 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одним залогом успеха является регулярный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анализ, мониторинг и корректировка ситуации стратегий вмешательств.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185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100" y="292100"/>
            <a:ext cx="10731499" cy="63119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>
                <a:solidFill>
                  <a:schemeClr val="tx1"/>
                </a:solidFill>
              </a:rPr>
              <a:t>Беспроводной комплекс БОС Колибри Психоэмоциональной </a:t>
            </a:r>
            <a:r>
              <a:rPr lang="ru-RU" dirty="0" smtClean="0">
                <a:solidFill>
                  <a:schemeClr val="tx1"/>
                </a:solidFill>
              </a:rPr>
              <a:t>коррекции.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2. Комплекс биоакустической коррекции </a:t>
            </a:r>
            <a:r>
              <a:rPr lang="ru-RU" dirty="0" err="1" smtClean="0">
                <a:solidFill>
                  <a:schemeClr val="tx1"/>
                </a:solidFill>
              </a:rPr>
              <a:t>Синхро</a:t>
            </a:r>
            <a:r>
              <a:rPr lang="ru-RU" dirty="0" smtClean="0">
                <a:solidFill>
                  <a:schemeClr val="tx1"/>
                </a:solidFill>
              </a:rPr>
              <a:t>-С.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3.</a:t>
            </a:r>
            <a:r>
              <a:rPr lang="ru-RU" dirty="0">
                <a:solidFill>
                  <a:schemeClr val="tx1"/>
                </a:solidFill>
              </a:rPr>
              <a:t> Аппарат микрополяризации зон головного и спинного мозга «Полярис»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" y="3948643"/>
            <a:ext cx="3157539" cy="28575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714" y="3948642"/>
            <a:ext cx="3963986" cy="2857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3948642"/>
            <a:ext cx="3378200" cy="265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76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внимания!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97000"/>
            <a:ext cx="8432799" cy="4991100"/>
          </a:xfrm>
        </p:spPr>
      </p:pic>
    </p:spTree>
    <p:extLst>
      <p:ext uri="{BB962C8B-B14F-4D97-AF65-F5344CB8AC3E}">
        <p14:creationId xmlns:p14="http://schemas.microsoft.com/office/powerpoint/2010/main" val="229185859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678</TotalTime>
  <Words>1189</Words>
  <Application>Microsoft Office PowerPoint</Application>
  <PresentationFormat>Широкоэкранный</PresentationFormat>
  <Paragraphs>102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Trebuchet MS</vt:lpstr>
      <vt:lpstr>Wingdings 3</vt:lpstr>
      <vt:lpstr>Грань</vt:lpstr>
      <vt:lpstr>Методы коррекции избирательного пищевого поведения у детей с аутизмом.</vt:lpstr>
      <vt:lpstr>Аутизм — это группа психических расстройств, которые характеризуются трудностями социального взаимодействия и атипичными моделями поведения. Его первые признаки проявляются в раннем возрасте.  По данным ВОЗ, такой диагноз ставят одному из 160 детей в мире.</vt:lpstr>
      <vt:lpstr>Нейроанатомические исследования доказывают, что в основе поведенческих нарушений при аутизме лежит патология развития нейрональных структур мозга.</vt:lpstr>
      <vt:lpstr>Презентация PowerPoint</vt:lpstr>
      <vt:lpstr> Правильное пищевое поведение (здоровое питание) — это гармоничное взаимодействие между физиологическими потребностями, эмоциональным состоянием и социальными факторами, которые влияют на выбор и употребление пищи.     Избирательное пищевое поведение (расстройство избирательного питания) — это нарушение пищевого поведения, при котором человек сознательно отказывается или ограничивает потребление определённых продуктов.</vt:lpstr>
      <vt:lpstr>Какие виды поведения, при приёме пищи, возможны у детей с диагнозом аутизм?</vt:lpstr>
      <vt:lpstr>Сравнение показателей расстройство пищевого поведение у детей с аутизмом и нейротипичных детей (в %): </vt:lpstr>
      <vt:lpstr>Как помочь ребенку с избирательным пищевым поведением?</vt:lpstr>
      <vt:lpstr>Шаг № 2  Сбор сведений от людей, которые живут, общаются и знают ребенка с РАС.</vt:lpstr>
      <vt:lpstr>Презентация PowerPoint</vt:lpstr>
      <vt:lpstr>ШАГ № 3 выбор продуктов питания и постановка целей</vt:lpstr>
      <vt:lpstr>Шаг № 4 Подготовка среды для организации приёма пищи</vt:lpstr>
      <vt:lpstr>Методы коррекции пищевой избирательности у детей с аутизмом</vt:lpstr>
      <vt:lpstr>И в заключении…</vt:lpstr>
      <vt:lpstr>1. Беспроводной комплекс БОС Колибри Психоэмоциональной коррекции. 2. Комплекс биоакустической коррекции Синхро-С.  3. Аппарат микрополяризации зон головного и спинного мозга «Полярис»  </vt:lpstr>
      <vt:lpstr>Спасибо за внимания!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коррекции избирательного пищевого поведения у детей с аутизмом.</dc:title>
  <dc:creator>User</dc:creator>
  <cp:lastModifiedBy>User</cp:lastModifiedBy>
  <cp:revision>51</cp:revision>
  <dcterms:created xsi:type="dcterms:W3CDTF">2025-06-25T07:48:08Z</dcterms:created>
  <dcterms:modified xsi:type="dcterms:W3CDTF">2025-06-27T07:23:00Z</dcterms:modified>
</cp:coreProperties>
</file>