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Nunito Semi Bold" panose="020B0604020202020204" charset="-52"/>
      <p:regular r:id="rId16"/>
    </p:embeddedFont>
    <p:embeddedFont>
      <p:font typeface="PT Sans" panose="020B0604020202020204" charset="-52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4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95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3731776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ДСО "Серафимовский": Поддерживающая среда для  людей проживающих в государственных учреждениях.</a:t>
            </a: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928807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Почему это важно?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2260997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374" y="2318980"/>
            <a:ext cx="337899" cy="42243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01959" y="226099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Отсутствие родных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101959" y="2756535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Не у всех воспитанников есть семья</a:t>
            </a:r>
            <a:endParaRPr lang="en-US" sz="1850" dirty="0"/>
          </a:p>
        </p:txBody>
      </p:sp>
      <p:sp>
        <p:nvSpPr>
          <p:cNvPr id="8" name="Shape 4"/>
          <p:cNvSpPr/>
          <p:nvPr/>
        </p:nvSpPr>
        <p:spPr>
          <a:xfrm>
            <a:off x="6324124" y="3648075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374" y="3706058"/>
            <a:ext cx="337899" cy="42243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101959" y="364807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Изоляция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101959" y="4143613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Снижает качество жизни</a:t>
            </a:r>
            <a:endParaRPr lang="en-US" sz="1850" dirty="0"/>
          </a:p>
        </p:txBody>
      </p:sp>
      <p:sp>
        <p:nvSpPr>
          <p:cNvPr id="12" name="Shape 7"/>
          <p:cNvSpPr/>
          <p:nvPr/>
        </p:nvSpPr>
        <p:spPr>
          <a:xfrm>
            <a:off x="6324124" y="5035153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4374" y="5093137"/>
            <a:ext cx="337899" cy="42243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101959" y="5035153"/>
            <a:ext cx="281999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Внешняя поддержка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101959" y="5530691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Обеспечивает социальное участие</a:t>
            </a:r>
            <a:endParaRPr lang="en-US" sz="1850" dirty="0"/>
          </a:p>
        </p:txBody>
      </p:sp>
      <p:sp>
        <p:nvSpPr>
          <p:cNvPr id="16" name="Shape 10"/>
          <p:cNvSpPr/>
          <p:nvPr/>
        </p:nvSpPr>
        <p:spPr>
          <a:xfrm>
            <a:off x="6324124" y="6422231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374" y="6480215"/>
            <a:ext cx="337899" cy="42243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101959" y="642223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Новые формы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7101959" y="6917769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Необходимо создавать альтернативное "близкое окружение"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427798"/>
            <a:ext cx="1047440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Кто может быть близким окружением?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638" y="2610564"/>
            <a:ext cx="2137529" cy="13571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988" y="3246358"/>
            <a:ext cx="336590" cy="4207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84482" y="284988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Волонтёры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84482" y="3345418"/>
            <a:ext cx="349567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Живое общение, участие в жизни</a:t>
            </a:r>
            <a:endParaRPr lang="en-US" sz="1850" dirty="0"/>
          </a:p>
        </p:txBody>
      </p:sp>
      <p:sp>
        <p:nvSpPr>
          <p:cNvPr id="7" name="Shape 3"/>
          <p:cNvSpPr/>
          <p:nvPr/>
        </p:nvSpPr>
        <p:spPr>
          <a:xfrm>
            <a:off x="5204936" y="3982402"/>
            <a:ext cx="8527971" cy="15240"/>
          </a:xfrm>
          <a:prstGeom prst="roundRect">
            <a:avLst>
              <a:gd name="adj" fmla="val 2356110"/>
            </a:avLst>
          </a:prstGeom>
          <a:solidFill>
            <a:srgbClr val="2D4DF2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8814" y="4027527"/>
            <a:ext cx="4275058" cy="1357193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7988" y="4495681"/>
            <a:ext cx="336590" cy="42076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53187" y="426684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Родственники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53187" y="4762381"/>
            <a:ext cx="316527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Друзья учреждения, партнёры</a:t>
            </a:r>
            <a:endParaRPr lang="en-US" sz="1850" dirty="0"/>
          </a:p>
        </p:txBody>
      </p:sp>
      <p:sp>
        <p:nvSpPr>
          <p:cNvPr id="12" name="Shape 6"/>
          <p:cNvSpPr/>
          <p:nvPr/>
        </p:nvSpPr>
        <p:spPr>
          <a:xfrm>
            <a:off x="6273641" y="5399365"/>
            <a:ext cx="7459266" cy="15240"/>
          </a:xfrm>
          <a:prstGeom prst="roundRect">
            <a:avLst>
              <a:gd name="adj" fmla="val 2356110"/>
            </a:avLst>
          </a:prstGeom>
          <a:solidFill>
            <a:srgbClr val="018CE1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109" y="5444490"/>
            <a:ext cx="6412587" cy="1357193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8107" y="5912644"/>
            <a:ext cx="336590" cy="42076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22012" y="5683806"/>
            <a:ext cx="294024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Подписчики соцсетей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22012" y="6179344"/>
            <a:ext cx="383047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Виртуальное, но реальное внимание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636377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Роль социальных сетей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872972" y="285202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"Окно в мир"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347561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Расширение горизонтов для воспитанников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516" y="3183969"/>
            <a:ext cx="358140" cy="4476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243" y="304359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Общение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41243" y="3539133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Расширение круга контактов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4388" y="3569732"/>
            <a:ext cx="358140" cy="4476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41243" y="529863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Сообщество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41243" y="5794177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Формирование доброжелательного окружения</a:t>
            </a:r>
            <a:endParaRPr lang="en-US" sz="18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8625" y="5780603"/>
            <a:ext cx="358140" cy="44767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72972" y="529863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Вовлечение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837724" y="5794177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Участие общества в жизни учреждения</a:t>
            </a:r>
            <a:endParaRPr lang="en-US" sz="18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7753" y="5394841"/>
            <a:ext cx="358140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4224" y="-1406321"/>
            <a:ext cx="16018847" cy="10674695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2604304" y="706057"/>
            <a:ext cx="8125428" cy="7904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chemeClr val="bg2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Цели модели взаимодействия</a:t>
            </a:r>
            <a:endParaRPr lang="en-US" sz="4400" dirty="0">
              <a:solidFill>
                <a:schemeClr val="bg2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37724" y="2884884"/>
            <a:ext cx="280082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chemeClr val="bg2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Поддержка</a:t>
            </a:r>
            <a:endParaRPr lang="en-US" sz="2200" dirty="0">
              <a:solidFill>
                <a:schemeClr val="bg2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246221" y="3236833"/>
            <a:ext cx="2902093" cy="138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chemeClr val="bg2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Эмоциональная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и </a:t>
            </a:r>
            <a:r>
              <a:rPr lang="en-US" sz="1850" dirty="0">
                <a:solidFill>
                  <a:schemeClr val="bg2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социальная </a:t>
            </a:r>
            <a:r>
              <a:rPr lang="en-US" sz="2000" dirty="0">
                <a:solidFill>
                  <a:schemeClr val="bg2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поддержка</a:t>
            </a:r>
            <a:r>
              <a:rPr lang="en-US" sz="1850" dirty="0">
                <a:solidFill>
                  <a:schemeClr val="bg2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воспитанников </a:t>
            </a:r>
            <a:endParaRPr lang="en-US" sz="1850" dirty="0">
              <a:solidFill>
                <a:schemeClr val="bg2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837724" y="5163622"/>
            <a:ext cx="280082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4230053" y="2291788"/>
            <a:ext cx="2800826" cy="403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chemeClr val="bg2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Развитие</a:t>
            </a:r>
            <a:endParaRPr lang="en-US" sz="2200" dirty="0">
              <a:solidFill>
                <a:schemeClr val="bg2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3958543" y="2884884"/>
            <a:ext cx="2902093" cy="888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chemeClr val="bg2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Формирование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850" dirty="0">
                <a:solidFill>
                  <a:schemeClr val="bg2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социальных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850" dirty="0">
                <a:solidFill>
                  <a:schemeClr val="bg2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навыков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850" dirty="0">
                <a:solidFill>
                  <a:schemeClr val="bg2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общения</a:t>
            </a:r>
            <a:endParaRPr lang="en-US" sz="1850" dirty="0">
              <a:solidFill>
                <a:schemeClr val="bg2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7442523" y="2695439"/>
            <a:ext cx="2511705" cy="541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chemeClr val="bg2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Уверенность</a:t>
            </a:r>
            <a:endParaRPr lang="en-US" sz="2200" dirty="0">
              <a:solidFill>
                <a:schemeClr val="bg2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7442523" y="3236833"/>
            <a:ext cx="2800826" cy="888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chemeClr val="bg2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Повышение самооценки и веры в себя</a:t>
            </a:r>
            <a:endParaRPr lang="en-US" sz="1850" dirty="0">
              <a:solidFill>
                <a:schemeClr val="bg2"/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11945072" y="706057"/>
            <a:ext cx="2349662" cy="52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chemeClr val="bg2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Сообщество</a:t>
            </a:r>
            <a:endParaRPr lang="en-US" sz="2200" dirty="0">
              <a:solidFill>
                <a:schemeClr val="bg2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11632557" y="1582579"/>
            <a:ext cx="2997843" cy="120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chemeClr val="bg2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Создание </a:t>
            </a:r>
            <a:r>
              <a:rPr lang="en-US" dirty="0">
                <a:solidFill>
                  <a:schemeClr val="bg2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дружественной</a:t>
            </a:r>
            <a:r>
              <a:rPr lang="en-US" sz="1850" dirty="0">
                <a:solidFill>
                  <a:schemeClr val="bg2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среды вокруг учреждения</a:t>
            </a:r>
            <a:endParaRPr lang="en-US" sz="185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69263"/>
            <a:ext cx="4505920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Задачи модели</a:t>
            </a:r>
            <a:endParaRPr lang="en-US" sz="3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1715453"/>
            <a:ext cx="957501" cy="114895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82403" y="1906905"/>
            <a:ext cx="2446020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Активность в соцсетях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2082403" y="2303383"/>
            <a:ext cx="11710273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Регулярные публикации о жизни воспитанников</a:t>
            </a:r>
            <a:endParaRPr lang="en-US" sz="15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2864406"/>
            <a:ext cx="957501" cy="114895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82403" y="3055858"/>
            <a:ext cx="3732133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Рассказы от имени воспитанников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2082403" y="3452336"/>
            <a:ext cx="11710273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Личные истории, мечты, достижения</a:t>
            </a:r>
            <a:endParaRPr lang="en-US" sz="15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724" y="4013359"/>
            <a:ext cx="957501" cy="114895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082403" y="4204811"/>
            <a:ext cx="2648069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Поводы для вовлечения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2082403" y="4601289"/>
            <a:ext cx="11710273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Выставки, конкурсы, мероприятия</a:t>
            </a:r>
            <a:endParaRPr lang="en-US" sz="15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724" y="5162312"/>
            <a:ext cx="957501" cy="114895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082403" y="5353764"/>
            <a:ext cx="2925008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Многоформатное общение</a:t>
            </a:r>
            <a:endParaRPr lang="en-US" sz="1750" dirty="0"/>
          </a:p>
        </p:txBody>
      </p:sp>
      <p:sp>
        <p:nvSpPr>
          <p:cNvPr id="14" name="Text 8"/>
          <p:cNvSpPr/>
          <p:nvPr/>
        </p:nvSpPr>
        <p:spPr>
          <a:xfrm>
            <a:off x="2082403" y="5750243"/>
            <a:ext cx="11710273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Онлайн и офлайн взаимодействие</a:t>
            </a:r>
            <a:endParaRPr lang="en-US" sz="15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724" y="6311265"/>
            <a:ext cx="957501" cy="1148953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2082403" y="6502718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Обратная связь</a:t>
            </a:r>
            <a:endParaRPr lang="en-US" sz="1750" dirty="0"/>
          </a:p>
        </p:txBody>
      </p:sp>
      <p:sp>
        <p:nvSpPr>
          <p:cNvPr id="17" name="Text 10"/>
          <p:cNvSpPr/>
          <p:nvPr/>
        </p:nvSpPr>
        <p:spPr>
          <a:xfrm>
            <a:off x="2082403" y="6899196"/>
            <a:ext cx="11710273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Поощрение комментариев и участия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482447"/>
            <a:ext cx="608564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Примеры воплощения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2665214"/>
            <a:ext cx="4078962" cy="25209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548532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Фото и видео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37724" y="5980867"/>
            <a:ext cx="407896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Документирование повседневной жизни и особых моментов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659" y="2665214"/>
            <a:ext cx="4078962" cy="252091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75659" y="548532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Истории успеха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75659" y="5980867"/>
            <a:ext cx="407896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Рассказы о достижениях, изменениях, творчестве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3595" y="2665214"/>
            <a:ext cx="4079081" cy="252102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3595" y="548544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Интерактив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3595" y="5980986"/>
            <a:ext cx="407908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Вопросы, челленджи, прямые эфиры с подписчиками</a:t>
            </a:r>
            <a:endParaRPr lang="en-US" sz="185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102FDC0-17FB-4259-B3B6-595C5D2251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4205" y="2716440"/>
            <a:ext cx="4078962" cy="271930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B05F93E-9D77-4CA0-8905-4DEFD6C61D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205" y="2927139"/>
            <a:ext cx="3653313" cy="24355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63072"/>
            <a:ext cx="5999678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Эффекты для всех сторон</a:t>
            </a:r>
            <a:endParaRPr lang="en-US" sz="3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1692" y="4162901"/>
            <a:ext cx="6607016" cy="660701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768" y="6013013"/>
            <a:ext cx="343257" cy="429101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1692" y="4162901"/>
            <a:ext cx="6607016" cy="6607016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512" y="4774168"/>
            <a:ext cx="343257" cy="429101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1692" y="4162901"/>
            <a:ext cx="6607016" cy="6607016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9137" y="6013013"/>
            <a:ext cx="343257" cy="429101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1698188" y="2759273"/>
            <a:ext cx="2393752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Воспитанники</a:t>
            </a:r>
            <a:endParaRPr lang="en-US" sz="1850" dirty="0"/>
          </a:p>
        </p:txBody>
      </p:sp>
      <p:sp>
        <p:nvSpPr>
          <p:cNvPr id="10" name="Text 2"/>
          <p:cNvSpPr/>
          <p:nvPr/>
        </p:nvSpPr>
        <p:spPr>
          <a:xfrm>
            <a:off x="1091327" y="3180517"/>
            <a:ext cx="3607594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Чувствуют себя нужными</a:t>
            </a:r>
            <a:endParaRPr lang="en-US" sz="1600" dirty="0"/>
          </a:p>
        </p:txBody>
      </p:sp>
      <p:sp>
        <p:nvSpPr>
          <p:cNvPr id="11" name="Text 3"/>
          <p:cNvSpPr/>
          <p:nvPr/>
        </p:nvSpPr>
        <p:spPr>
          <a:xfrm>
            <a:off x="1091327" y="3628072"/>
            <a:ext cx="3607594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Повышение самооценки</a:t>
            </a:r>
            <a:endParaRPr lang="en-US" sz="1600" dirty="0"/>
          </a:p>
        </p:txBody>
      </p:sp>
      <p:sp>
        <p:nvSpPr>
          <p:cNvPr id="12" name="Text 4"/>
          <p:cNvSpPr/>
          <p:nvPr/>
        </p:nvSpPr>
        <p:spPr>
          <a:xfrm>
            <a:off x="1091327" y="4024789"/>
            <a:ext cx="3607594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Развитие коммуникативных навыков</a:t>
            </a:r>
            <a:endParaRPr lang="en-US" sz="1600" dirty="0"/>
          </a:p>
        </p:txBody>
      </p:sp>
      <p:sp>
        <p:nvSpPr>
          <p:cNvPr id="13" name="Text 5"/>
          <p:cNvSpPr/>
          <p:nvPr/>
        </p:nvSpPr>
        <p:spPr>
          <a:xfrm>
            <a:off x="1091327" y="4421505"/>
            <a:ext cx="3607594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Социальная адаптация</a:t>
            </a:r>
            <a:endParaRPr lang="en-US" sz="1600" dirty="0"/>
          </a:p>
        </p:txBody>
      </p:sp>
      <p:sp>
        <p:nvSpPr>
          <p:cNvPr id="14" name="Text 6"/>
          <p:cNvSpPr/>
          <p:nvPr/>
        </p:nvSpPr>
        <p:spPr>
          <a:xfrm>
            <a:off x="6118265" y="1768316"/>
            <a:ext cx="2393752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Учреждение</a:t>
            </a:r>
            <a:endParaRPr lang="en-US" sz="1850" dirty="0"/>
          </a:p>
        </p:txBody>
      </p:sp>
      <p:sp>
        <p:nvSpPr>
          <p:cNvPr id="15" name="Text 7"/>
          <p:cNvSpPr/>
          <p:nvPr/>
        </p:nvSpPr>
        <p:spPr>
          <a:xfrm>
            <a:off x="5636181" y="2189559"/>
            <a:ext cx="3357920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Становится открытым и понятным</a:t>
            </a:r>
            <a:endParaRPr lang="en-US" sz="1600" dirty="0"/>
          </a:p>
        </p:txBody>
      </p:sp>
      <p:sp>
        <p:nvSpPr>
          <p:cNvPr id="16" name="Text 8"/>
          <p:cNvSpPr/>
          <p:nvPr/>
        </p:nvSpPr>
        <p:spPr>
          <a:xfrm>
            <a:off x="5636181" y="2637115"/>
            <a:ext cx="3357920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Повышение прозрачности работы</a:t>
            </a:r>
            <a:endParaRPr lang="en-US" sz="1600" dirty="0"/>
          </a:p>
        </p:txBody>
      </p:sp>
      <p:sp>
        <p:nvSpPr>
          <p:cNvPr id="17" name="Text 9"/>
          <p:cNvSpPr/>
          <p:nvPr/>
        </p:nvSpPr>
        <p:spPr>
          <a:xfrm>
            <a:off x="5636181" y="3033832"/>
            <a:ext cx="3357920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Привлечение ресурсов</a:t>
            </a:r>
            <a:endParaRPr lang="en-US" sz="1600" dirty="0"/>
          </a:p>
        </p:txBody>
      </p:sp>
      <p:sp>
        <p:nvSpPr>
          <p:cNvPr id="18" name="Text 10"/>
          <p:cNvSpPr/>
          <p:nvPr/>
        </p:nvSpPr>
        <p:spPr>
          <a:xfrm>
            <a:off x="5636181" y="3430548"/>
            <a:ext cx="3357920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Улучшение репутации</a:t>
            </a:r>
            <a:endParaRPr lang="en-US" sz="1600" dirty="0"/>
          </a:p>
        </p:txBody>
      </p:sp>
      <p:sp>
        <p:nvSpPr>
          <p:cNvPr id="19" name="Text 11"/>
          <p:cNvSpPr/>
          <p:nvPr/>
        </p:nvSpPr>
        <p:spPr>
          <a:xfrm>
            <a:off x="10538222" y="2759273"/>
            <a:ext cx="2393752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Общество</a:t>
            </a:r>
            <a:endParaRPr lang="en-US" sz="1850" dirty="0"/>
          </a:p>
        </p:txBody>
      </p:sp>
      <p:sp>
        <p:nvSpPr>
          <p:cNvPr id="20" name="Text 12"/>
          <p:cNvSpPr/>
          <p:nvPr/>
        </p:nvSpPr>
        <p:spPr>
          <a:xfrm>
            <a:off x="9741098" y="3180517"/>
            <a:ext cx="398811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Ломает стереотипы, включается</a:t>
            </a:r>
            <a:endParaRPr lang="en-US" sz="1600" dirty="0"/>
          </a:p>
        </p:txBody>
      </p:sp>
      <p:sp>
        <p:nvSpPr>
          <p:cNvPr id="21" name="Text 13"/>
          <p:cNvSpPr/>
          <p:nvPr/>
        </p:nvSpPr>
        <p:spPr>
          <a:xfrm>
            <a:off x="9741098" y="3628072"/>
            <a:ext cx="398811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Разрушение предубеждений</a:t>
            </a:r>
            <a:endParaRPr lang="en-US" sz="1600" dirty="0"/>
          </a:p>
        </p:txBody>
      </p:sp>
      <p:sp>
        <p:nvSpPr>
          <p:cNvPr id="22" name="Text 14"/>
          <p:cNvSpPr/>
          <p:nvPr/>
        </p:nvSpPr>
        <p:spPr>
          <a:xfrm>
            <a:off x="9741098" y="4024789"/>
            <a:ext cx="398811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Повышение социальной ответственности</a:t>
            </a:r>
            <a:endParaRPr lang="en-US" sz="1600" dirty="0"/>
          </a:p>
        </p:txBody>
      </p:sp>
      <p:sp>
        <p:nvSpPr>
          <p:cNvPr id="23" name="Text 15"/>
          <p:cNvSpPr/>
          <p:nvPr/>
        </p:nvSpPr>
        <p:spPr>
          <a:xfrm>
            <a:off x="9741098" y="4421505"/>
            <a:ext cx="398811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Активное участие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738307"/>
            <a:ext cx="5350788" cy="668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Главное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1178838" y="2003941"/>
            <a:ext cx="7127438" cy="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Подписчик может стать другом. Виртуальное внимание — это тоже забота. А забота — первый шаг к социальной интеграции.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837724" y="1748195"/>
            <a:ext cx="30480" cy="1239203"/>
          </a:xfrm>
          <a:prstGeom prst="rect">
            <a:avLst/>
          </a:prstGeom>
          <a:solidFill>
            <a:srgbClr val="2D4DF2"/>
          </a:solidFill>
          <a:ln/>
        </p:spPr>
      </p:sp>
      <p:sp>
        <p:nvSpPr>
          <p:cNvPr id="6" name="Shape 3"/>
          <p:cNvSpPr/>
          <p:nvPr/>
        </p:nvSpPr>
        <p:spPr>
          <a:xfrm>
            <a:off x="837724" y="3243143"/>
            <a:ext cx="170497" cy="834628"/>
          </a:xfrm>
          <a:prstGeom prst="roundRect">
            <a:avLst>
              <a:gd name="adj" fmla="val 200073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349335" y="3243143"/>
            <a:ext cx="2675334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Внимание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349335" y="3713917"/>
            <a:ext cx="6956941" cy="363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Начинается с подписки в соцсетях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1178838" y="4305181"/>
            <a:ext cx="170497" cy="834628"/>
          </a:xfrm>
          <a:prstGeom prst="roundRect">
            <a:avLst>
              <a:gd name="adj" fmla="val 200073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690449" y="4305181"/>
            <a:ext cx="2675334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Участие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690449" y="4775954"/>
            <a:ext cx="6615827" cy="363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Переходит в комментарии и лайки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1519952" y="5367218"/>
            <a:ext cx="170497" cy="834628"/>
          </a:xfrm>
          <a:prstGeom prst="roundRect">
            <a:avLst>
              <a:gd name="adj" fmla="val 200073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031563" y="5367218"/>
            <a:ext cx="2675334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Действие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2031563" y="5837992"/>
            <a:ext cx="6274713" cy="363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Трансформируется в реальную помощь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1861066" y="6429256"/>
            <a:ext cx="170497" cy="834628"/>
          </a:xfrm>
          <a:prstGeom prst="roundRect">
            <a:avLst>
              <a:gd name="adj" fmla="val 200073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372678" y="6429256"/>
            <a:ext cx="2675334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Дружба</a:t>
            </a:r>
            <a:endParaRPr lang="en-US" sz="2100" dirty="0"/>
          </a:p>
        </p:txBody>
      </p:sp>
      <p:sp>
        <p:nvSpPr>
          <p:cNvPr id="17" name="Text 14"/>
          <p:cNvSpPr/>
          <p:nvPr/>
        </p:nvSpPr>
        <p:spPr>
          <a:xfrm>
            <a:off x="2372678" y="6900029"/>
            <a:ext cx="5933599" cy="363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Становится настоящей поддержкой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281</Words>
  <Application>Microsoft Office PowerPoint</Application>
  <PresentationFormat>Произвольный</PresentationFormat>
  <Paragraphs>88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Nunito Semi Bold</vt:lpstr>
      <vt:lpstr>Arial</vt:lpstr>
      <vt:lpstr>PT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3</cp:revision>
  <dcterms:created xsi:type="dcterms:W3CDTF">2025-04-10T08:42:14Z</dcterms:created>
  <dcterms:modified xsi:type="dcterms:W3CDTF">2025-04-25T07:38:23Z</dcterms:modified>
</cp:coreProperties>
</file>