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2" r:id="rId6"/>
    <p:sldId id="269" r:id="rId7"/>
    <p:sldId id="272" r:id="rId8"/>
    <p:sldId id="276" r:id="rId9"/>
    <p:sldId id="277" r:id="rId10"/>
    <p:sldId id="278" r:id="rId11"/>
    <p:sldId id="279" r:id="rId12"/>
    <p:sldId id="280" r:id="rId13"/>
    <p:sldId id="281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  <p:embeddedFont>
      <p:font typeface="Arial Black" panose="020B0A04020102020204" pitchFamily="34" charset="0"/>
      <p:bold r:id="rId32"/>
    </p:embeddedFont>
    <p:embeddedFont>
      <p:font typeface="Arial Unicode MS" panose="020B0604020202020204" pitchFamily="34" charset="-128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7" autoAdjust="0"/>
    <p:restoredTop sz="94660"/>
  </p:normalViewPr>
  <p:slideViewPr>
    <p:cSldViewPr snapToGrid="0">
      <p:cViewPr varScale="1">
        <p:scale>
          <a:sx n="57" d="100"/>
          <a:sy n="57" d="100"/>
        </p:scale>
        <p:origin x="4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39026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6468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2054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8190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8047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408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5322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399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2512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0535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7991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9359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9020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268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10531830" y="-7639552"/>
            <a:ext cx="15512340" cy="15512340"/>
          </a:xfrm>
          <a:custGeom>
            <a:avLst/>
            <a:gdLst/>
            <a:ahLst/>
            <a:cxnLst/>
            <a:rect l="l" t="t" r="r" b="b"/>
            <a:pathLst>
              <a:path w="15512340" h="15512340" extrusionOk="0">
                <a:moveTo>
                  <a:pt x="0" y="0"/>
                </a:moveTo>
                <a:lnTo>
                  <a:pt x="15512340" y="0"/>
                </a:lnTo>
                <a:lnTo>
                  <a:pt x="15512340" y="15512339"/>
                </a:lnTo>
                <a:lnTo>
                  <a:pt x="0" y="15512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" name="Google Shape;11;p3"/>
          <p:cNvSpPr/>
          <p:nvPr/>
        </p:nvSpPr>
        <p:spPr>
          <a:xfrm>
            <a:off x="-3833039" y="6733401"/>
            <a:ext cx="7107197" cy="7107197"/>
          </a:xfrm>
          <a:custGeom>
            <a:avLst/>
            <a:gdLst/>
            <a:ahLst/>
            <a:cxnLst/>
            <a:rect l="l" t="t" r="r" b="b"/>
            <a:pathLst>
              <a:path w="7107197" h="7107197" extrusionOk="0">
                <a:moveTo>
                  <a:pt x="0" y="0"/>
                </a:moveTo>
                <a:lnTo>
                  <a:pt x="7107197" y="0"/>
                </a:lnTo>
                <a:lnTo>
                  <a:pt x="7107197" y="7107198"/>
                </a:lnTo>
                <a:lnTo>
                  <a:pt x="0" y="7107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38200" y="1901825"/>
            <a:ext cx="122208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5308950" y="5233075"/>
            <a:ext cx="76701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" name="Google Shape;15;p3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16" name="Google Shape;16;p3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18" name="Google Shape;18;p3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19" name="Google Shape;19;p3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-10416156" y="-2684195"/>
            <a:ext cx="22738212" cy="22738212"/>
          </a:xfrm>
          <a:custGeom>
            <a:avLst/>
            <a:gdLst/>
            <a:ahLst/>
            <a:cxnLst/>
            <a:rect l="l" t="t" r="r" b="b"/>
            <a:pathLst>
              <a:path w="22738212" h="22738212" extrusionOk="0">
                <a:moveTo>
                  <a:pt x="0" y="0"/>
                </a:moveTo>
                <a:lnTo>
                  <a:pt x="22738211" y="0"/>
                </a:lnTo>
                <a:lnTo>
                  <a:pt x="22738211" y="22738212"/>
                </a:lnTo>
                <a:lnTo>
                  <a:pt x="0" y="22738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28100" y="2070450"/>
            <a:ext cx="12624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907750" y="44891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" name="Google Shape;25;p4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29" name="Google Shape;29;p4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-4266188" y="2798001"/>
            <a:ext cx="8135784" cy="8135784"/>
          </a:xfrm>
          <a:custGeom>
            <a:avLst/>
            <a:gdLst/>
            <a:ahLst/>
            <a:cxnLst/>
            <a:rect l="l" t="t" r="r" b="b"/>
            <a:pathLst>
              <a:path w="8135784" h="8135784" extrusionOk="0">
                <a:moveTo>
                  <a:pt x="0" y="0"/>
                </a:moveTo>
                <a:lnTo>
                  <a:pt x="8135784" y="0"/>
                </a:lnTo>
                <a:lnTo>
                  <a:pt x="8135784" y="8135784"/>
                </a:lnTo>
                <a:lnTo>
                  <a:pt x="0" y="81357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" name="Google Shape;32;p5"/>
          <p:cNvSpPr/>
          <p:nvPr/>
        </p:nvSpPr>
        <p:spPr>
          <a:xfrm>
            <a:off x="10531450" y="-7748241"/>
            <a:ext cx="15045110" cy="15045110"/>
          </a:xfrm>
          <a:custGeom>
            <a:avLst/>
            <a:gdLst/>
            <a:ahLst/>
            <a:cxnLst/>
            <a:rect l="l" t="t" r="r" b="b"/>
            <a:pathLst>
              <a:path w="15045110" h="15045110" extrusionOk="0">
                <a:moveTo>
                  <a:pt x="0" y="0"/>
                </a:moveTo>
                <a:lnTo>
                  <a:pt x="15045110" y="0"/>
                </a:lnTo>
                <a:lnTo>
                  <a:pt x="15045110" y="15045110"/>
                </a:lnTo>
                <a:lnTo>
                  <a:pt x="0" y="15045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874724" y="1282700"/>
            <a:ext cx="121647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cap="none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5257788" y="667406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21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21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2100"/>
              <a:buNone/>
              <a:defRPr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2100"/>
              <a:buNone/>
              <a:defRPr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2100"/>
              <a:buNone/>
              <a:defRPr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2100"/>
              <a:buNone/>
              <a:defRPr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2100"/>
              <a:buNone/>
              <a:defRPr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" name="Google Shape;36;p5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37" name="Google Shape;37;p5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38" name="Google Shape;38;p5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39" name="Google Shape;39;p5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40" name="Google Shape;40;p5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13605049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 extrusionOk="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" name="Google Shape;43;p6"/>
          <p:cNvSpPr/>
          <p:nvPr/>
        </p:nvSpPr>
        <p:spPr>
          <a:xfrm>
            <a:off x="-5972651" y="544975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 extrusionOk="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28100" y="2070450"/>
            <a:ext cx="12624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3673650" y="4879550"/>
            <a:ext cx="53259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marL="914400" lvl="1" indent="-3619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2pPr>
            <a:lvl3pPr marL="1371600" lvl="2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3pPr>
            <a:lvl4pPr marL="1828800" lvl="3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4pPr>
            <a:lvl5pPr marL="2286000" lvl="4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/>
            </a:lvl5pPr>
            <a:lvl6pPr marL="2743200" lvl="5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6pPr>
            <a:lvl7pPr marL="3200400" lvl="6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7pPr>
            <a:lvl8pPr marL="3657600" lvl="7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8pPr>
            <a:lvl9pPr marL="4114800" lvl="8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9200693" y="4879550"/>
            <a:ext cx="53259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marL="914400" lvl="1" indent="-3619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2pPr>
            <a:lvl3pPr marL="1371600" lvl="2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3pPr>
            <a:lvl4pPr marL="1828800" lvl="3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4pPr>
            <a:lvl5pPr marL="2286000" lvl="4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/>
            </a:lvl5pPr>
            <a:lvl6pPr marL="2743200" lvl="5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6pPr>
            <a:lvl7pPr marL="3200400" lvl="6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7pPr>
            <a:lvl8pPr marL="3657600" lvl="7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8pPr>
            <a:lvl9pPr marL="4114800" lvl="8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" name="Google Shape;48;p6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49" name="Google Shape;49;p6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50" name="Google Shape;50;p6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51" name="Google Shape;51;p6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52" name="Google Shape;52;p6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10047092" y="-7914533"/>
            <a:ext cx="15938731" cy="15938731"/>
          </a:xfrm>
          <a:custGeom>
            <a:avLst/>
            <a:gdLst/>
            <a:ahLst/>
            <a:cxnLst/>
            <a:rect l="l" t="t" r="r" b="b"/>
            <a:pathLst>
              <a:path w="15938731" h="15938731" extrusionOk="0">
                <a:moveTo>
                  <a:pt x="0" y="0"/>
                </a:moveTo>
                <a:lnTo>
                  <a:pt x="15938731" y="0"/>
                </a:lnTo>
                <a:lnTo>
                  <a:pt x="15938731" y="15938731"/>
                </a:lnTo>
                <a:lnTo>
                  <a:pt x="0" y="159387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" name="Google Shape;55;p7"/>
          <p:cNvSpPr/>
          <p:nvPr/>
        </p:nvSpPr>
        <p:spPr>
          <a:xfrm>
            <a:off x="2151599" y="6198691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 extrusionOk="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828100" y="2070450"/>
            <a:ext cx="12624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3307300" y="5083350"/>
            <a:ext cx="57303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marL="914400" lvl="1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2pPr>
            <a:lvl3pPr marL="1371600" lvl="2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3pPr>
            <a:lvl4pPr marL="1828800" lvl="3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4pPr>
            <a:lvl5pPr marL="2286000" lvl="4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/>
            </a:lvl5pPr>
            <a:lvl6pPr marL="2743200" lvl="5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6pPr>
            <a:lvl7pPr marL="3200400" lvl="6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7pPr>
            <a:lvl8pPr marL="3657600" lvl="7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8pPr>
            <a:lvl9pPr marL="4114800" lvl="8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9247411" y="5083350"/>
            <a:ext cx="57333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marL="914400" lvl="1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2pPr>
            <a:lvl3pPr marL="1371600" lvl="2" indent="-36195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3pPr>
            <a:lvl4pPr marL="1828800" lvl="3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4pPr>
            <a:lvl5pPr marL="2286000" lvl="4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/>
            </a:lvl5pPr>
            <a:lvl6pPr marL="2743200" lvl="5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6pPr>
            <a:lvl7pPr marL="3200400" lvl="6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7pPr>
            <a:lvl8pPr marL="3657600" lvl="7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8pPr>
            <a:lvl9pPr marL="4114800" lvl="8" indent="-36195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" name="Google Shape;60;p7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61" name="Google Shape;61;p7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62" name="Google Shape;62;p7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63" name="Google Shape;63;p7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11303688" y="-5750084"/>
            <a:ext cx="12647265" cy="12647265"/>
          </a:xfrm>
          <a:custGeom>
            <a:avLst/>
            <a:gdLst/>
            <a:ahLst/>
            <a:cxnLst/>
            <a:rect l="l" t="t" r="r" b="b"/>
            <a:pathLst>
              <a:path w="12647265" h="12647265" extrusionOk="0">
                <a:moveTo>
                  <a:pt x="0" y="0"/>
                </a:moveTo>
                <a:lnTo>
                  <a:pt x="12647265" y="0"/>
                </a:lnTo>
                <a:lnTo>
                  <a:pt x="12647265" y="12647266"/>
                </a:lnTo>
                <a:lnTo>
                  <a:pt x="0" y="12647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7" name="Google Shape;67;p8"/>
          <p:cNvSpPr/>
          <p:nvPr/>
        </p:nvSpPr>
        <p:spPr>
          <a:xfrm>
            <a:off x="-5547257" y="2934667"/>
            <a:ext cx="12647265" cy="12647265"/>
          </a:xfrm>
          <a:custGeom>
            <a:avLst/>
            <a:gdLst/>
            <a:ahLst/>
            <a:cxnLst/>
            <a:rect l="l" t="t" r="r" b="b"/>
            <a:pathLst>
              <a:path w="12647265" h="12647265" extrusionOk="0">
                <a:moveTo>
                  <a:pt x="0" y="0"/>
                </a:moveTo>
                <a:lnTo>
                  <a:pt x="12647265" y="0"/>
                </a:lnTo>
                <a:lnTo>
                  <a:pt x="12647265" y="12647266"/>
                </a:lnTo>
                <a:lnTo>
                  <a:pt x="0" y="12647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828100" y="2070450"/>
            <a:ext cx="12624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" name="Google Shape;70;p8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71" name="Google Shape;71;p8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72" name="Google Shape;72;p8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12818975" y="0"/>
            <a:ext cx="10938051" cy="10938051"/>
          </a:xfrm>
          <a:custGeom>
            <a:avLst/>
            <a:gdLst/>
            <a:ahLst/>
            <a:cxnLst/>
            <a:rect l="l" t="t" r="r" b="b"/>
            <a:pathLst>
              <a:path w="10938051" h="10938051" extrusionOk="0">
                <a:moveTo>
                  <a:pt x="0" y="0"/>
                </a:moveTo>
                <a:lnTo>
                  <a:pt x="10938050" y="0"/>
                </a:lnTo>
                <a:lnTo>
                  <a:pt x="10938050" y="10938051"/>
                </a:lnTo>
                <a:lnTo>
                  <a:pt x="0" y="10938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7" name="Google Shape;77;p9"/>
          <p:cNvSpPr/>
          <p:nvPr/>
        </p:nvSpPr>
        <p:spPr>
          <a:xfrm>
            <a:off x="-5072168" y="-4433851"/>
            <a:ext cx="10938051" cy="10938051"/>
          </a:xfrm>
          <a:custGeom>
            <a:avLst/>
            <a:gdLst/>
            <a:ahLst/>
            <a:cxnLst/>
            <a:rect l="l" t="t" r="r" b="b"/>
            <a:pathLst>
              <a:path w="10938051" h="10938051" extrusionOk="0">
                <a:moveTo>
                  <a:pt x="0" y="0"/>
                </a:moveTo>
                <a:lnTo>
                  <a:pt x="10938051" y="0"/>
                </a:lnTo>
                <a:lnTo>
                  <a:pt x="10938051" y="10938051"/>
                </a:lnTo>
                <a:lnTo>
                  <a:pt x="0" y="10938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838200" y="2711450"/>
            <a:ext cx="139134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1"/>
          </p:nvPr>
        </p:nvSpPr>
        <p:spPr>
          <a:xfrm>
            <a:off x="8996850" y="4625975"/>
            <a:ext cx="6487200" cy="3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marL="914400" lvl="1" indent="-36195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2pPr>
            <a:lvl3pPr marL="1371600" lvl="2" indent="-36195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3pPr>
            <a:lvl4pPr marL="1828800" lvl="3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/>
            </a:lvl4pPr>
            <a:lvl5pPr marL="2286000" lvl="4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/>
            </a:lvl5pPr>
            <a:lvl6pPr marL="2743200" lvl="5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6pPr>
            <a:lvl7pPr marL="3200400" lvl="6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7pPr>
            <a:lvl8pPr marL="3657600" lvl="7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8pPr>
            <a:lvl9pPr marL="4114800" lvl="8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body" idx="2"/>
          </p:nvPr>
        </p:nvSpPr>
        <p:spPr>
          <a:xfrm>
            <a:off x="3314675" y="4625975"/>
            <a:ext cx="50943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2" name="Google Shape;82;p9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84" name="Google Shape;84;p9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85" name="Google Shape;85;p9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86" name="Google Shape;86;p9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/>
          <p:nvPr/>
        </p:nvSpPr>
        <p:spPr>
          <a:xfrm>
            <a:off x="6556373" y="-222786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801698" y="3352800"/>
            <a:ext cx="121293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Font typeface="Open Sans"/>
              <a:buNone/>
              <a:defRPr sz="80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0" name="Google Shape;90;p10"/>
          <p:cNvSpPr>
            <a:spLocks noGrp="1"/>
          </p:cNvSpPr>
          <p:nvPr>
            <p:ph type="pic" idx="2"/>
          </p:nvPr>
        </p:nvSpPr>
        <p:spPr>
          <a:xfrm>
            <a:off x="11513223" y="4430400"/>
            <a:ext cx="4461300" cy="33462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0"/>
          <p:cNvSpPr txBox="1">
            <a:spLocks noGrp="1"/>
          </p:cNvSpPr>
          <p:nvPr>
            <p:ph type="body" idx="1"/>
          </p:nvPr>
        </p:nvSpPr>
        <p:spPr>
          <a:xfrm>
            <a:off x="2924263" y="4871113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/>
          <p:nvPr/>
        </p:nvSpPr>
        <p:spPr>
          <a:xfrm>
            <a:off x="1028700" y="419332"/>
            <a:ext cx="509671" cy="537032"/>
          </a:xfrm>
          <a:custGeom>
            <a:avLst/>
            <a:gdLst/>
            <a:ahLst/>
            <a:cxnLst/>
            <a:rect l="l" t="t" r="r" b="b"/>
            <a:pathLst>
              <a:path w="509671" h="537032" extrusionOk="0">
                <a:moveTo>
                  <a:pt x="0" y="0"/>
                </a:moveTo>
                <a:lnTo>
                  <a:pt x="509671" y="0"/>
                </a:lnTo>
                <a:lnTo>
                  <a:pt x="509671" y="537032"/>
                </a:lnTo>
                <a:lnTo>
                  <a:pt x="0" y="537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Google Shape;93;p10"/>
          <p:cNvSpPr txBox="1"/>
          <p:nvPr/>
        </p:nvSpPr>
        <p:spPr>
          <a:xfrm>
            <a:off x="14037101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</a:t>
            </a:r>
            <a:endParaRPr/>
          </a:p>
        </p:txBody>
      </p:sp>
      <p:sp>
        <p:nvSpPr>
          <p:cNvPr id="94" name="Google Shape;94;p10"/>
          <p:cNvSpPr txBox="1"/>
          <p:nvPr/>
        </p:nvSpPr>
        <p:spPr>
          <a:xfrm>
            <a:off x="16505749" y="544825"/>
            <a:ext cx="753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95" name="Google Shape;95;p10"/>
          <p:cNvSpPr txBox="1"/>
          <p:nvPr/>
        </p:nvSpPr>
        <p:spPr>
          <a:xfrm>
            <a:off x="11592148" y="544813"/>
            <a:ext cx="536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About</a:t>
            </a:r>
            <a:endParaRPr/>
          </a:p>
        </p:txBody>
      </p:sp>
      <p:sp>
        <p:nvSpPr>
          <p:cNvPr id="96" name="Google Shape;96;p10"/>
          <p:cNvSpPr txBox="1"/>
          <p:nvPr/>
        </p:nvSpPr>
        <p:spPr>
          <a:xfrm>
            <a:off x="9144000" y="544813"/>
            <a:ext cx="539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Home</a:t>
            </a:r>
            <a:endParaRPr/>
          </a:p>
        </p:txBody>
      </p:sp>
      <p:sp>
        <p:nvSpPr>
          <p:cNvPr id="97" name="Google Shape;97;p10"/>
          <p:cNvSpPr txBox="1"/>
          <p:nvPr/>
        </p:nvSpPr>
        <p:spPr>
          <a:xfrm>
            <a:off x="1877201" y="544975"/>
            <a:ext cx="6834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LOGO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8100" y="2070450"/>
            <a:ext cx="126249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0"/>
              <a:buFont typeface="Open Sans"/>
              <a:buNone/>
              <a:defRPr sz="800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907750" y="44891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61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–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19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–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»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"/>
          <p:cNvSpPr/>
          <p:nvPr/>
        </p:nvSpPr>
        <p:spPr>
          <a:xfrm flipH="1">
            <a:off x="8315730" y="-3553599"/>
            <a:ext cx="7107197" cy="7107197"/>
          </a:xfrm>
          <a:custGeom>
            <a:avLst/>
            <a:gdLst/>
            <a:ahLst/>
            <a:cxnLst/>
            <a:rect l="l" t="t" r="r" b="b"/>
            <a:pathLst>
              <a:path w="7107197" h="7107197" extrusionOk="0">
                <a:moveTo>
                  <a:pt x="7107197" y="0"/>
                </a:moveTo>
                <a:lnTo>
                  <a:pt x="0" y="0"/>
                </a:lnTo>
                <a:lnTo>
                  <a:pt x="0" y="7107198"/>
                </a:lnTo>
                <a:lnTo>
                  <a:pt x="7107197" y="7107198"/>
                </a:lnTo>
                <a:lnTo>
                  <a:pt x="710719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3" name="Google Shape;103;p11"/>
          <p:cNvSpPr/>
          <p:nvPr/>
        </p:nvSpPr>
        <p:spPr>
          <a:xfrm flipH="1">
            <a:off x="14470197" y="3402500"/>
            <a:ext cx="7107197" cy="7107197"/>
          </a:xfrm>
          <a:custGeom>
            <a:avLst/>
            <a:gdLst/>
            <a:ahLst/>
            <a:cxnLst/>
            <a:rect l="l" t="t" r="r" b="b"/>
            <a:pathLst>
              <a:path w="7107197" h="7107197" extrusionOk="0">
                <a:moveTo>
                  <a:pt x="7107197" y="0"/>
                </a:moveTo>
                <a:lnTo>
                  <a:pt x="0" y="0"/>
                </a:lnTo>
                <a:lnTo>
                  <a:pt x="0" y="7107198"/>
                </a:lnTo>
                <a:lnTo>
                  <a:pt x="7107197" y="7107198"/>
                </a:lnTo>
                <a:lnTo>
                  <a:pt x="710719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4" name="Google Shape;104;p11"/>
          <p:cNvSpPr/>
          <p:nvPr/>
        </p:nvSpPr>
        <p:spPr>
          <a:xfrm>
            <a:off x="-6214687" y="3294177"/>
            <a:ext cx="15512340" cy="15512340"/>
          </a:xfrm>
          <a:custGeom>
            <a:avLst/>
            <a:gdLst/>
            <a:ahLst/>
            <a:cxnLst/>
            <a:rect l="l" t="t" r="r" b="b"/>
            <a:pathLst>
              <a:path w="15512340" h="15512340" extrusionOk="0">
                <a:moveTo>
                  <a:pt x="0" y="0"/>
                </a:moveTo>
                <a:lnTo>
                  <a:pt x="15512340" y="0"/>
                </a:lnTo>
                <a:lnTo>
                  <a:pt x="15512340" y="15512339"/>
                </a:lnTo>
                <a:lnTo>
                  <a:pt x="0" y="15512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" name="Google Shape;105;p11"/>
          <p:cNvSpPr/>
          <p:nvPr/>
        </p:nvSpPr>
        <p:spPr>
          <a:xfrm flipH="1">
            <a:off x="12242270" y="-3665061"/>
            <a:ext cx="7587115" cy="7587115"/>
          </a:xfrm>
          <a:custGeom>
            <a:avLst/>
            <a:gdLst/>
            <a:ahLst/>
            <a:cxnLst/>
            <a:rect l="l" t="t" r="r" b="b"/>
            <a:pathLst>
              <a:path w="7587115" h="7587115" extrusionOk="0">
                <a:moveTo>
                  <a:pt x="7587116" y="0"/>
                </a:moveTo>
                <a:lnTo>
                  <a:pt x="0" y="0"/>
                </a:lnTo>
                <a:lnTo>
                  <a:pt x="0" y="7587115"/>
                </a:lnTo>
                <a:lnTo>
                  <a:pt x="7587116" y="7587115"/>
                </a:lnTo>
                <a:lnTo>
                  <a:pt x="7587116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6" name="Google Shape;116;p11"/>
          <p:cNvSpPr txBox="1"/>
          <p:nvPr/>
        </p:nvSpPr>
        <p:spPr>
          <a:xfrm>
            <a:off x="1203432" y="317825"/>
            <a:ext cx="15848434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000" dirty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Санкт-Петербургское государственное бюджетное стационарное учреждение социального </a:t>
            </a:r>
            <a:r>
              <a:rPr lang="ru-RU" sz="2000" dirty="0">
                <a:latin typeface="Century Gothic" panose="020B0502020202020204" pitchFamily="34" charset="0"/>
                <a:ea typeface="Arial Unicode MS" panose="020B0604020202020204" pitchFamily="34" charset="-128"/>
                <a:cs typeface="Segoe UI" panose="020B0502040204020203" pitchFamily="34" charset="0"/>
              </a:rPr>
              <a:t>обслуживания</a:t>
            </a:r>
            <a:r>
              <a:rPr lang="ru-RU" sz="2000" dirty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населения "Дом социального обслуживания "Вместе"</a:t>
            </a:r>
            <a:endParaRPr sz="2000" dirty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  <a:sym typeface="Open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97867" y="3294177"/>
            <a:ext cx="1505956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Century Gothic" panose="020B0502020202020204" pitchFamily="34" charset="0"/>
                <a:ea typeface="Open Sans" panose="020B0604020202020204" charset="0"/>
                <a:cs typeface="Open Sans" panose="020B0604020202020204" charset="0"/>
              </a:rPr>
              <a:t>Тема </a:t>
            </a:r>
            <a:r>
              <a:rPr lang="ru-RU" sz="4400" b="1" dirty="0" smtClean="0">
                <a:latin typeface="Century Gothic" panose="020B0502020202020204" pitchFamily="34" charset="0"/>
                <a:ea typeface="Open Sans" panose="020B0604020202020204" charset="0"/>
                <a:cs typeface="Open Sans" panose="020B0604020202020204" charset="0"/>
              </a:rPr>
              <a:t>доклада: «Опыт обогащения сенсорной сферы через участие в среднесрочном проекте «Волшебный мир вкусов»</a:t>
            </a:r>
            <a:endParaRPr lang="ru-RU" sz="4400" b="1" dirty="0">
              <a:latin typeface="Century Gothic" panose="020B0502020202020204" pitchFamily="34" charset="0"/>
              <a:ea typeface="Open Sans" panose="020B0604020202020204" charset="0"/>
              <a:cs typeface="Open Sans" panose="020B0604020202020204" charset="0"/>
            </a:endParaRPr>
          </a:p>
          <a:p>
            <a:pPr algn="ctr"/>
            <a:endParaRPr lang="ru-RU" dirty="0"/>
          </a:p>
        </p:txBody>
      </p:sp>
      <p:sp>
        <p:nvSpPr>
          <p:cNvPr id="24" name="Google Shape;116;p11"/>
          <p:cNvSpPr txBox="1"/>
          <p:nvPr/>
        </p:nvSpPr>
        <p:spPr>
          <a:xfrm>
            <a:off x="1203432" y="9238468"/>
            <a:ext cx="15848434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0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г</a:t>
            </a:r>
            <a:r>
              <a:rPr lang="ru-RU" sz="20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. Санкт-Петербург</a:t>
            </a:r>
            <a:endParaRPr lang="ru-RU" sz="2000" dirty="0" smtClean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  <a:sym typeface="Open Sans"/>
            </a:endParaRPr>
          </a:p>
          <a:p>
            <a:pPr lvl="0" algn="ctr"/>
            <a:r>
              <a:rPr lang="ru-RU" sz="20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2026</a:t>
            </a:r>
            <a:endParaRPr sz="2000" dirty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  <a:sym typeface="Open Sans"/>
            </a:endParaRPr>
          </a:p>
        </p:txBody>
      </p:sp>
      <p:sp>
        <p:nvSpPr>
          <p:cNvPr id="25" name="Google Shape;116;p11"/>
          <p:cNvSpPr txBox="1"/>
          <p:nvPr/>
        </p:nvSpPr>
        <p:spPr>
          <a:xfrm>
            <a:off x="13413438" y="7003887"/>
            <a:ext cx="397647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ru-RU" sz="2000" b="1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Докладчики:</a:t>
            </a:r>
          </a:p>
          <a:p>
            <a:pPr lvl="0"/>
            <a:r>
              <a:rPr lang="ru-RU" sz="20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Евграфова Ю. А.</a:t>
            </a:r>
          </a:p>
          <a:p>
            <a:pPr lvl="0"/>
            <a:r>
              <a:rPr lang="ru-RU" sz="2000" dirty="0" err="1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Казичева</a:t>
            </a:r>
            <a:r>
              <a:rPr lang="ru-RU" sz="2000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Open Sans"/>
              </a:rPr>
              <a:t> А. В.</a:t>
            </a:r>
            <a:endParaRPr sz="2000" dirty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/>
          <p:nvPr/>
        </p:nvSpPr>
        <p:spPr>
          <a:xfrm>
            <a:off x="10531830" y="-7639552"/>
            <a:ext cx="15512340" cy="15512340"/>
          </a:xfrm>
          <a:custGeom>
            <a:avLst/>
            <a:gdLst/>
            <a:ahLst/>
            <a:cxnLst/>
            <a:rect l="l" t="t" r="r" b="b"/>
            <a:pathLst>
              <a:path w="15512340" h="15512340" extrusionOk="0">
                <a:moveTo>
                  <a:pt x="0" y="0"/>
                </a:moveTo>
                <a:lnTo>
                  <a:pt x="15512340" y="0"/>
                </a:lnTo>
                <a:lnTo>
                  <a:pt x="15512340" y="15512339"/>
                </a:lnTo>
                <a:lnTo>
                  <a:pt x="0" y="15512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28" name="Google Shape;12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53700" y="-1212737"/>
            <a:ext cx="7111975" cy="690476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2"/>
          <p:cNvSpPr/>
          <p:nvPr/>
        </p:nvSpPr>
        <p:spPr>
          <a:xfrm>
            <a:off x="-3833039" y="6733401"/>
            <a:ext cx="7107197" cy="7107197"/>
          </a:xfrm>
          <a:custGeom>
            <a:avLst/>
            <a:gdLst/>
            <a:ahLst/>
            <a:cxnLst/>
            <a:rect l="l" t="t" r="r" b="b"/>
            <a:pathLst>
              <a:path w="7107197" h="7107197" extrusionOk="0">
                <a:moveTo>
                  <a:pt x="0" y="0"/>
                </a:moveTo>
                <a:lnTo>
                  <a:pt x="7107197" y="0"/>
                </a:lnTo>
                <a:lnTo>
                  <a:pt x="7107197" y="7107198"/>
                </a:lnTo>
                <a:lnTo>
                  <a:pt x="0" y="7107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5" name="Google Shape;155;p12"/>
          <p:cNvSpPr txBox="1"/>
          <p:nvPr/>
        </p:nvSpPr>
        <p:spPr>
          <a:xfrm>
            <a:off x="16575948" y="544825"/>
            <a:ext cx="89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Contact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185373" y="2239644"/>
            <a:ext cx="12852359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latin typeface="Century Gothic" panose="020B0502020202020204" pitchFamily="34" charset="0"/>
              </a:rPr>
              <a:t>Цель проекта: </a:t>
            </a:r>
            <a:r>
              <a:rPr lang="ru-RU" sz="2400" dirty="0">
                <a:latin typeface="Century Gothic" panose="020B0502020202020204" pitchFamily="34" charset="0"/>
              </a:rPr>
              <a:t>Формирование сенсорного опыта детей с тяжелыми и множественными нарушениями развития через знакомство с разнообразием вкусов и запахов</a:t>
            </a:r>
            <a:r>
              <a:rPr lang="ru-RU" sz="2400" dirty="0" smtClean="0">
                <a:latin typeface="Century Gothic" panose="020B0502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 smtClean="0">
                <a:latin typeface="Century Gothic" panose="020B0502020202020204" pitchFamily="34" charset="0"/>
              </a:rPr>
              <a:t>Задачи</a:t>
            </a:r>
            <a:r>
              <a:rPr lang="ru-RU" sz="2400" b="1" dirty="0">
                <a:latin typeface="Century Gothic" panose="020B0502020202020204" pitchFamily="34" charset="0"/>
              </a:rPr>
              <a:t>:</a:t>
            </a:r>
            <a:endParaRPr lang="ru-RU" sz="24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- </a:t>
            </a:r>
            <a:r>
              <a:rPr lang="ru-RU" sz="2400" dirty="0" smtClean="0">
                <a:latin typeface="Century Gothic" panose="020B0502020202020204" pitchFamily="34" charset="0"/>
              </a:rPr>
              <a:t>Обогащать </a:t>
            </a:r>
            <a:r>
              <a:rPr lang="ru-RU" sz="2400" dirty="0">
                <a:latin typeface="Century Gothic" panose="020B0502020202020204" pitchFamily="34" charset="0"/>
              </a:rPr>
              <a:t>сенсорный опыт;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Century Gothic" panose="020B0502020202020204" pitchFamily="34" charset="0"/>
              </a:rPr>
              <a:t>- </a:t>
            </a:r>
            <a:r>
              <a:rPr lang="ru-RU" sz="2400" dirty="0">
                <a:latin typeface="Century Gothic" panose="020B0502020202020204" pitchFamily="34" charset="0"/>
              </a:rPr>
              <a:t>Познакомить с основными вкусами (сладкий, соленый, кислый, горький);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- Обогащать и расширять активный и пассивный словарный запас </a:t>
            </a:r>
            <a:r>
              <a:rPr lang="ru-RU" sz="2400" dirty="0" smtClean="0">
                <a:latin typeface="Century Gothic" panose="020B0502020202020204" pitchFamily="34" charset="0"/>
              </a:rPr>
              <a:t>детей;</a:t>
            </a:r>
            <a:endParaRPr lang="ru-RU" sz="24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Century Gothic" panose="020B0502020202020204" pitchFamily="34" charset="0"/>
              </a:rPr>
              <a:t>- Развивать </a:t>
            </a:r>
            <a:r>
              <a:rPr lang="ru-RU" sz="2400" dirty="0">
                <a:latin typeface="Century Gothic" panose="020B0502020202020204" pitchFamily="34" charset="0"/>
              </a:rPr>
              <a:t>вкусовые, тактильные ощущения, зрительное восприятие, обоняние;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- Развивать эстетическое восприятие </a:t>
            </a:r>
            <a:r>
              <a:rPr lang="ru-RU" sz="2400" dirty="0" smtClean="0">
                <a:latin typeface="Century Gothic" panose="020B0502020202020204" pitchFamily="34" charset="0"/>
              </a:rPr>
              <a:t>еды.</a:t>
            </a:r>
            <a:endParaRPr lang="ru-RU" sz="24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85373" y="544825"/>
            <a:ext cx="11756745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Century Gothic" panose="020B0502020202020204" pitchFamily="34" charset="0"/>
                <a:ea typeface="Open Sans" panose="020B0604020202020204" charset="0"/>
                <a:cs typeface="Open Sans" panose="020B0604020202020204" charset="0"/>
              </a:rPr>
              <a:t>Тема </a:t>
            </a:r>
            <a:r>
              <a:rPr lang="ru-RU" sz="44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Open Sans" panose="020B0604020202020204" charset="0"/>
                <a:cs typeface="Open Sans" panose="020B0604020202020204" charset="0"/>
              </a:rPr>
              <a:t>проекта</a:t>
            </a:r>
            <a:r>
              <a:rPr lang="ru-RU" sz="4400" b="1" dirty="0" smtClean="0">
                <a:latin typeface="Century Gothic" panose="020B0502020202020204" pitchFamily="34" charset="0"/>
                <a:ea typeface="Open Sans" panose="020B0604020202020204" charset="0"/>
                <a:cs typeface="Open Sans" panose="020B0604020202020204" charset="0"/>
              </a:rPr>
              <a:t>: </a:t>
            </a:r>
            <a:r>
              <a:rPr lang="ru-RU" sz="4400" b="1" dirty="0">
                <a:latin typeface="Century Gothic" panose="020B0502020202020204" pitchFamily="34" charset="0"/>
                <a:ea typeface="Open Sans" panose="020B0604020202020204" charset="0"/>
                <a:cs typeface="Open Sans" panose="020B0604020202020204" charset="0"/>
              </a:rPr>
              <a:t>«Волшебный мир вкусов»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/>
          <p:nvPr/>
        </p:nvSpPr>
        <p:spPr>
          <a:xfrm>
            <a:off x="-4535592" y="1917664"/>
            <a:ext cx="9071184" cy="9071184"/>
          </a:xfrm>
          <a:custGeom>
            <a:avLst/>
            <a:gdLst/>
            <a:ahLst/>
            <a:cxnLst/>
            <a:rect l="l" t="t" r="r" b="b"/>
            <a:pathLst>
              <a:path w="9071184" h="9071184" extrusionOk="0">
                <a:moveTo>
                  <a:pt x="0" y="0"/>
                </a:moveTo>
                <a:lnTo>
                  <a:pt x="9071184" y="0"/>
                </a:lnTo>
                <a:lnTo>
                  <a:pt x="9071184" y="9071184"/>
                </a:lnTo>
                <a:lnTo>
                  <a:pt x="0" y="9071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13"/>
          <p:cNvSpPr/>
          <p:nvPr/>
        </p:nvSpPr>
        <p:spPr>
          <a:xfrm>
            <a:off x="-9200571" y="-4275447"/>
            <a:ext cx="22738212" cy="22738212"/>
          </a:xfrm>
          <a:custGeom>
            <a:avLst/>
            <a:gdLst/>
            <a:ahLst/>
            <a:cxnLst/>
            <a:rect l="l" t="t" r="r" b="b"/>
            <a:pathLst>
              <a:path w="22738212" h="22738212" extrusionOk="0">
                <a:moveTo>
                  <a:pt x="0" y="0"/>
                </a:moveTo>
                <a:lnTo>
                  <a:pt x="22738211" y="0"/>
                </a:lnTo>
                <a:lnTo>
                  <a:pt x="22738211" y="22738212"/>
                </a:lnTo>
                <a:lnTo>
                  <a:pt x="0" y="22738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712558" y="1115015"/>
            <a:ext cx="10073975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entury Gothic" panose="020B0502020202020204" pitchFamily="34" charset="0"/>
              </a:rPr>
              <a:t>Актуальность проекта.</a:t>
            </a:r>
            <a:endParaRPr lang="ru-RU" sz="3200" dirty="0">
              <a:latin typeface="Century Gothic" panose="020B0502020202020204" pitchFamily="34" charset="0"/>
            </a:endParaRPr>
          </a:p>
          <a:p>
            <a:r>
              <a:rPr lang="ru-RU" sz="3200" dirty="0">
                <a:latin typeface="Century Gothic" panose="020B0502020202020204" pitchFamily="34" charset="0"/>
              </a:rPr>
              <a:t>Сенсорное развитие — это базовый компонент для </a:t>
            </a:r>
            <a:r>
              <a:rPr lang="ru-RU" sz="3200" dirty="0" smtClean="0">
                <a:latin typeface="Century Gothic" panose="020B0502020202020204" pitchFamily="34" charset="0"/>
              </a:rPr>
              <a:t>развития</a:t>
            </a:r>
            <a:r>
              <a:rPr lang="ru-RU" sz="3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ru-RU" sz="3200" dirty="0" smtClean="0">
                <a:latin typeface="Century Gothic" panose="020B0502020202020204" pitchFamily="34" charset="0"/>
              </a:rPr>
              <a:t>познавательной деятельности, коммуникации, воображения, памяти </a:t>
            </a:r>
            <a:r>
              <a:rPr lang="ru-RU" sz="3200" dirty="0">
                <a:latin typeface="Century Gothic" panose="020B0502020202020204" pitchFamily="34" charset="0"/>
              </a:rPr>
              <a:t>и </a:t>
            </a:r>
            <a:r>
              <a:rPr lang="ru-RU" sz="3200" dirty="0" smtClean="0">
                <a:latin typeface="Century Gothic" panose="020B0502020202020204" pitchFamily="34" charset="0"/>
              </a:rPr>
              <a:t>внимания.</a:t>
            </a:r>
          </a:p>
          <a:p>
            <a:endParaRPr lang="ru-RU" sz="3200" dirty="0">
              <a:latin typeface="Century Gothic" panose="020B0502020202020204" pitchFamily="34" charset="0"/>
            </a:endParaRPr>
          </a:p>
          <a:p>
            <a:r>
              <a:rPr lang="ru-RU" sz="3200" b="1" dirty="0" smtClean="0">
                <a:latin typeface="Century Gothic" panose="020B0502020202020204" pitchFamily="34" charset="0"/>
              </a:rPr>
              <a:t>Продолжительность </a:t>
            </a:r>
            <a:r>
              <a:rPr lang="ru-RU" sz="3200" b="1" dirty="0">
                <a:latin typeface="Century Gothic" panose="020B0502020202020204" pitchFamily="34" charset="0"/>
              </a:rPr>
              <a:t>проекта: </a:t>
            </a:r>
            <a:r>
              <a:rPr lang="ru-RU" sz="3200" dirty="0">
                <a:latin typeface="Century Gothic" panose="020B0502020202020204" pitchFamily="34" charset="0"/>
              </a:rPr>
              <a:t>6 месяцев, ноябрь 2024г. – апрель 2025г. </a:t>
            </a:r>
            <a:endParaRPr lang="ru-RU" sz="3200" dirty="0" smtClean="0">
              <a:latin typeface="Century Gothic" panose="020B0502020202020204" pitchFamily="34" charset="0"/>
            </a:endParaRPr>
          </a:p>
          <a:p>
            <a:endParaRPr lang="ru-RU" sz="3200" dirty="0">
              <a:latin typeface="Century Gothic" panose="020B0502020202020204" pitchFamily="34" charset="0"/>
            </a:endParaRPr>
          </a:p>
          <a:p>
            <a:r>
              <a:rPr lang="ru-RU" sz="3200" b="1" dirty="0">
                <a:latin typeface="Century Gothic" panose="020B0502020202020204" pitchFamily="34" charset="0"/>
              </a:rPr>
              <a:t>Тип проекта: </a:t>
            </a:r>
            <a:r>
              <a:rPr lang="ru-RU" sz="3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среднесрочный</a:t>
            </a:r>
            <a:r>
              <a:rPr lang="ru-RU" sz="3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познавательно-творческий</a:t>
            </a:r>
            <a:r>
              <a:rPr lang="ru-RU" sz="3200" dirty="0">
                <a:solidFill>
                  <a:schemeClr val="tx1"/>
                </a:solidFill>
                <a:latin typeface="Century Gothic" panose="020B0502020202020204" pitchFamily="34" charset="0"/>
              </a:rPr>
              <a:t>, групповой.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695" y="3207459"/>
            <a:ext cx="9041363" cy="777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"/>
          <p:cNvSpPr/>
          <p:nvPr/>
        </p:nvSpPr>
        <p:spPr>
          <a:xfrm>
            <a:off x="6099357" y="-4415153"/>
            <a:ext cx="21429613" cy="21429613"/>
          </a:xfrm>
          <a:custGeom>
            <a:avLst/>
            <a:gdLst/>
            <a:ahLst/>
            <a:cxnLst/>
            <a:rect l="l" t="t" r="r" b="b"/>
            <a:pathLst>
              <a:path w="21429613" h="21429613" extrusionOk="0">
                <a:moveTo>
                  <a:pt x="0" y="0"/>
                </a:moveTo>
                <a:lnTo>
                  <a:pt x="21429613" y="0"/>
                </a:lnTo>
                <a:lnTo>
                  <a:pt x="21429613" y="21429614"/>
                </a:lnTo>
                <a:lnTo>
                  <a:pt x="0" y="214296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337" y="5085939"/>
            <a:ext cx="8983463" cy="50296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6532" y="491067"/>
            <a:ext cx="12344401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Этапы реализации проекта: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b="1" dirty="0">
                <a:latin typeface="Century Gothic" panose="020B0502020202020204" pitchFamily="34" charset="0"/>
              </a:rPr>
              <a:t>1 этап – Подготовительный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b="1" dirty="0">
                <a:latin typeface="Century Gothic" panose="020B0502020202020204" pitchFamily="34" charset="0"/>
              </a:rPr>
              <a:t>Ноябрь </a:t>
            </a:r>
            <a:r>
              <a:rPr lang="ru-RU" sz="2400" dirty="0">
                <a:latin typeface="Century Gothic" panose="020B0502020202020204" pitchFamily="34" charset="0"/>
              </a:rPr>
              <a:t>- обсуждение проекта с коллегами, выбор форм работы, определение сроков реализации проекта.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Изучение материалов о чувственном опыте.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Составление плана реализации проекта. </a:t>
            </a:r>
            <a:endParaRPr lang="ru-RU" sz="2400" dirty="0" smtClean="0">
              <a:latin typeface="Century Gothic" panose="020B0502020202020204" pitchFamily="34" charset="0"/>
            </a:endParaRP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b="1" dirty="0">
                <a:latin typeface="Century Gothic" panose="020B0502020202020204" pitchFamily="34" charset="0"/>
              </a:rPr>
              <a:t>2 этап – </a:t>
            </a:r>
            <a:r>
              <a:rPr lang="ru-RU" sz="2400" b="1" dirty="0" smtClean="0">
                <a:latin typeface="Century Gothic" panose="020B0502020202020204" pitchFamily="34" charset="0"/>
              </a:rPr>
              <a:t>Основной</a:t>
            </a:r>
          </a:p>
          <a:p>
            <a:endParaRPr lang="ru-RU" sz="2400" b="1" dirty="0">
              <a:latin typeface="Century Gothic" panose="020B0502020202020204" pitchFamily="34" charset="0"/>
            </a:endParaRPr>
          </a:p>
          <a:p>
            <a:endParaRPr lang="ru-RU" sz="2400" b="1" dirty="0" smtClean="0">
              <a:latin typeface="Century Gothic" panose="020B0502020202020204" pitchFamily="34" charset="0"/>
            </a:endParaRPr>
          </a:p>
          <a:p>
            <a:endParaRPr lang="ru-RU" sz="2400" b="1" dirty="0">
              <a:latin typeface="Century Gothic" panose="020B0502020202020204" pitchFamily="34" charset="0"/>
            </a:endParaRPr>
          </a:p>
          <a:p>
            <a:endParaRPr lang="ru-RU" sz="2400" b="1" dirty="0" smtClean="0">
              <a:latin typeface="Century Gothic" panose="020B0502020202020204" pitchFamily="34" charset="0"/>
            </a:endParaRPr>
          </a:p>
          <a:p>
            <a:endParaRPr lang="ru-RU" sz="2400" b="1" dirty="0">
              <a:latin typeface="Century Gothic" panose="020B0502020202020204" pitchFamily="34" charset="0"/>
            </a:endParaRPr>
          </a:p>
          <a:p>
            <a:endParaRPr lang="ru-RU" sz="2400" b="1" dirty="0" smtClean="0">
              <a:latin typeface="Century Gothic" panose="020B0502020202020204" pitchFamily="34" charset="0"/>
            </a:endParaRPr>
          </a:p>
          <a:p>
            <a:endParaRPr lang="ru-RU" sz="2400" b="1" dirty="0">
              <a:latin typeface="Century Gothic" panose="020B0502020202020204" pitchFamily="34" charset="0"/>
            </a:endParaRPr>
          </a:p>
          <a:p>
            <a:endParaRPr lang="ru-RU" sz="2400" b="1" dirty="0" smtClean="0">
              <a:latin typeface="Century Gothic" panose="020B0502020202020204" pitchFamily="34" charset="0"/>
            </a:endParaRPr>
          </a:p>
          <a:p>
            <a:endParaRPr lang="ru-RU" sz="2400" b="1" dirty="0">
              <a:latin typeface="Century Gothic" panose="020B0502020202020204" pitchFamily="34" charset="0"/>
            </a:endParaRP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b="1" dirty="0" smtClean="0">
                <a:latin typeface="Century Gothic" panose="020B0502020202020204" pitchFamily="34" charset="0"/>
              </a:rPr>
              <a:t>3 </a:t>
            </a:r>
            <a:r>
              <a:rPr lang="ru-RU" sz="2400" b="1" dirty="0">
                <a:latin typeface="Century Gothic" panose="020B0502020202020204" pitchFamily="34" charset="0"/>
              </a:rPr>
              <a:t>этап – Заключительный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Проведение совместного праздничного мероприятия с представлением творческих номеров от участников проекта.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Подведение итогов проектной деятельности.</a:t>
            </a:r>
          </a:p>
          <a:p>
            <a:endParaRPr lang="ru-RU" sz="1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633273"/>
              </p:ext>
            </p:extLst>
          </p:nvPr>
        </p:nvGraphicFramePr>
        <p:xfrm>
          <a:off x="626532" y="3433233"/>
          <a:ext cx="103124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6200"/>
                <a:gridCol w="5156200"/>
              </a:tblGrid>
              <a:tr h="2341033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Досуговые мероприятия: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«Чем пахнет Новый год?»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«Эти разные цитрусовые»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«Специи и пряности»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«Чайные традиции»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«Каша-</a:t>
                      </a:r>
                      <a:r>
                        <a:rPr lang="ru-RU" sz="2400" b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малаша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«Польза фруктов и ягод»</a:t>
                      </a:r>
                    </a:p>
                    <a:p>
                      <a:pPr algn="ctr"/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Мастер-классы: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«Новогодний венок»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«Чайный домик»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«Сенсорная коробка»</a:t>
                      </a:r>
                    </a:p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«Баночка варенья»</a:t>
                      </a:r>
                    </a:p>
                    <a:p>
                      <a:pPr algn="ctr"/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"/>
          <p:cNvSpPr/>
          <p:nvPr/>
        </p:nvSpPr>
        <p:spPr>
          <a:xfrm>
            <a:off x="-4627128" y="1850889"/>
            <a:ext cx="13557454" cy="13557454"/>
          </a:xfrm>
          <a:custGeom>
            <a:avLst/>
            <a:gdLst/>
            <a:ahLst/>
            <a:cxnLst/>
            <a:rect l="l" t="t" r="r" b="b"/>
            <a:pathLst>
              <a:path w="13557454" h="13557454" extrusionOk="0">
                <a:moveTo>
                  <a:pt x="0" y="0"/>
                </a:moveTo>
                <a:lnTo>
                  <a:pt x="13557454" y="0"/>
                </a:lnTo>
                <a:lnTo>
                  <a:pt x="13557454" y="13557453"/>
                </a:lnTo>
                <a:lnTo>
                  <a:pt x="0" y="13557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58" name="Google Shape;2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257354" y="-907842"/>
            <a:ext cx="11591449" cy="12133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195734" y="679625"/>
            <a:ext cx="855133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entury Gothic" panose="020B0502020202020204" pitchFamily="34" charset="0"/>
              </a:rPr>
              <a:t>1 этап – Подготовительный</a:t>
            </a:r>
            <a:endParaRPr lang="ru-RU" sz="2000" dirty="0">
              <a:latin typeface="Century Gothic" panose="020B0502020202020204" pitchFamily="34" charset="0"/>
            </a:endParaRPr>
          </a:p>
          <a:p>
            <a:pPr algn="ctr"/>
            <a:r>
              <a:rPr lang="ru-RU" sz="2000" dirty="0" smtClean="0">
                <a:latin typeface="Century Gothic" panose="020B0502020202020204" pitchFamily="34" charset="0"/>
              </a:rPr>
              <a:t>Обсуждение </a:t>
            </a:r>
            <a:r>
              <a:rPr lang="ru-RU" sz="2000" dirty="0">
                <a:latin typeface="Century Gothic" panose="020B0502020202020204" pitchFamily="34" charset="0"/>
              </a:rPr>
              <a:t>проекта с коллегами, выбор форм работы, определение сроков реализации проекта.</a:t>
            </a:r>
          </a:p>
          <a:p>
            <a:pPr algn="ctr"/>
            <a:r>
              <a:rPr lang="ru-RU" sz="2000" dirty="0">
                <a:latin typeface="Century Gothic" panose="020B0502020202020204" pitchFamily="34" charset="0"/>
              </a:rPr>
              <a:t>Изучение материалов о чувственном опыте.</a:t>
            </a:r>
          </a:p>
          <a:p>
            <a:pPr algn="ctr"/>
            <a:r>
              <a:rPr lang="ru-RU" sz="2000" dirty="0">
                <a:latin typeface="Century Gothic" panose="020B0502020202020204" pitchFamily="34" charset="0"/>
              </a:rPr>
              <a:t>Составление плана реализации проекта. </a:t>
            </a:r>
          </a:p>
          <a:p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1167584"/>
            <a:ext cx="6705600" cy="1005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4"/>
          <p:cNvSpPr/>
          <p:nvPr/>
        </p:nvSpPr>
        <p:spPr>
          <a:xfrm>
            <a:off x="-2531718" y="-5318301"/>
            <a:ext cx="10938051" cy="10938051"/>
          </a:xfrm>
          <a:custGeom>
            <a:avLst/>
            <a:gdLst/>
            <a:ahLst/>
            <a:cxnLst/>
            <a:rect l="l" t="t" r="r" b="b"/>
            <a:pathLst>
              <a:path w="10938051" h="10938051" extrusionOk="0">
                <a:moveTo>
                  <a:pt x="0" y="0"/>
                </a:moveTo>
                <a:lnTo>
                  <a:pt x="10938051" y="0"/>
                </a:lnTo>
                <a:lnTo>
                  <a:pt x="10938051" y="10938051"/>
                </a:lnTo>
                <a:lnTo>
                  <a:pt x="0" y="10938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5" name="Google Shape;455;p24"/>
          <p:cNvSpPr txBox="1"/>
          <p:nvPr/>
        </p:nvSpPr>
        <p:spPr>
          <a:xfrm>
            <a:off x="11231877" y="1026763"/>
            <a:ext cx="5779773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2 этап – Основной</a:t>
            </a:r>
            <a:endParaRPr lang="ru-RU" sz="2400" dirty="0">
              <a:latin typeface="Century Gothic" panose="020B0502020202020204" pitchFamily="34" charset="0"/>
            </a:endParaRPr>
          </a:p>
          <a:p>
            <a:pPr algn="ctr"/>
            <a:r>
              <a:rPr lang="ru-RU" sz="2400" b="1" dirty="0">
                <a:latin typeface="Century Gothic" panose="020B0502020202020204" pitchFamily="34" charset="0"/>
              </a:rPr>
              <a:t>Декабрь </a:t>
            </a:r>
            <a:r>
              <a:rPr lang="ru-RU" sz="2400" dirty="0">
                <a:latin typeface="Century Gothic" panose="020B0502020202020204" pitchFamily="34" charset="0"/>
              </a:rPr>
              <a:t> – Досуговое мероприятие «Чем пахнет Новый год?»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«Эти разные цитрусовые»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764">
            <a:off x="11490758" y="3632021"/>
            <a:ext cx="7772400" cy="7772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4" y="852633"/>
            <a:ext cx="6429376" cy="8572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7"/>
          <p:cNvSpPr/>
          <p:nvPr/>
        </p:nvSpPr>
        <p:spPr>
          <a:xfrm>
            <a:off x="6488348" y="-3316437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704851" y="2457450"/>
            <a:ext cx="609594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2 этап – Основной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b="1" dirty="0" smtClean="0">
                <a:latin typeface="Century Gothic" panose="020B0502020202020204" pitchFamily="34" charset="0"/>
              </a:rPr>
              <a:t>Январь </a:t>
            </a:r>
            <a:r>
              <a:rPr lang="ru-RU" sz="2400" dirty="0" smtClean="0"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- Досуговое мероприятие  «Специи и пряности»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Мастер-класс «Новогодний венок»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6350" y="5426128"/>
            <a:ext cx="8077142" cy="4329348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1314450"/>
            <a:ext cx="10058400" cy="7543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7"/>
          <p:cNvSpPr/>
          <p:nvPr/>
        </p:nvSpPr>
        <p:spPr>
          <a:xfrm>
            <a:off x="-4759619" y="-280783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1524000" y="1320800"/>
            <a:ext cx="721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2 этап – Основной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b="1" dirty="0">
                <a:latin typeface="Century Gothic" panose="020B0502020202020204" pitchFamily="34" charset="0"/>
              </a:rPr>
              <a:t>Февраль   –  </a:t>
            </a:r>
            <a:r>
              <a:rPr lang="ru-RU" sz="2400" dirty="0">
                <a:latin typeface="Century Gothic" panose="020B0502020202020204" pitchFamily="34" charset="0"/>
              </a:rPr>
              <a:t>Досуговое мероприятие «Чайные традиции»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Мастер-класс «Чайный домик</a:t>
            </a:r>
            <a:r>
              <a:rPr lang="ru-RU" sz="2400" dirty="0" smtClean="0">
                <a:latin typeface="Century Gothic" panose="020B0502020202020204" pitchFamily="34" charset="0"/>
              </a:rPr>
              <a:t>»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3357940"/>
            <a:ext cx="5196795" cy="69290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554" y="2343150"/>
            <a:ext cx="8636000" cy="6477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4457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7"/>
          <p:cNvSpPr/>
          <p:nvPr/>
        </p:nvSpPr>
        <p:spPr>
          <a:xfrm>
            <a:off x="-4759619" y="-280783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1524000" y="1320800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2 этап – </a:t>
            </a:r>
            <a:r>
              <a:rPr lang="ru-RU" sz="2400" b="1" dirty="0" smtClean="0">
                <a:latin typeface="Century Gothic" panose="020B0502020202020204" pitchFamily="34" charset="0"/>
              </a:rPr>
              <a:t>Основной </a:t>
            </a:r>
          </a:p>
          <a:p>
            <a:r>
              <a:rPr lang="ru-RU" sz="2400" b="1" dirty="0" smtClean="0">
                <a:latin typeface="Century Gothic" panose="020B0502020202020204" pitchFamily="34" charset="0"/>
              </a:rPr>
              <a:t>Март </a:t>
            </a:r>
            <a:r>
              <a:rPr lang="ru-RU" sz="2400" dirty="0">
                <a:latin typeface="Century Gothic" panose="020B0502020202020204" pitchFamily="34" charset="0"/>
              </a:rPr>
              <a:t>– Досуговое мероприятие  «Каша-</a:t>
            </a:r>
            <a:r>
              <a:rPr lang="ru-RU" sz="2400" dirty="0" err="1">
                <a:latin typeface="Century Gothic" panose="020B0502020202020204" pitchFamily="34" charset="0"/>
              </a:rPr>
              <a:t>малаша</a:t>
            </a:r>
            <a:r>
              <a:rPr lang="ru-RU" sz="2400" dirty="0">
                <a:latin typeface="Century Gothic" panose="020B0502020202020204" pitchFamily="34" charset="0"/>
              </a:rPr>
              <a:t>»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Мастер-класс «Сенсорная коробка»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300" y="4457700"/>
            <a:ext cx="7124700" cy="5829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70978"/>
            <a:ext cx="8210550" cy="6157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0382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7"/>
          <p:cNvSpPr/>
          <p:nvPr/>
        </p:nvSpPr>
        <p:spPr>
          <a:xfrm>
            <a:off x="-3845219" y="-109333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1524000" y="1320800"/>
            <a:ext cx="61912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2 этап – </a:t>
            </a:r>
            <a:r>
              <a:rPr lang="ru-RU" sz="2400" b="1" dirty="0" smtClean="0">
                <a:latin typeface="Century Gothic" panose="020B0502020202020204" pitchFamily="34" charset="0"/>
              </a:rPr>
              <a:t>Основной </a:t>
            </a:r>
          </a:p>
          <a:p>
            <a:r>
              <a:rPr lang="ru-RU" sz="2400" b="1" dirty="0">
                <a:latin typeface="Century Gothic" panose="020B0502020202020204" pitchFamily="34" charset="0"/>
              </a:rPr>
              <a:t>Апрель -    </a:t>
            </a:r>
            <a:r>
              <a:rPr lang="ru-RU" sz="2400" dirty="0">
                <a:latin typeface="Century Gothic" panose="020B0502020202020204" pitchFamily="34" charset="0"/>
              </a:rPr>
              <a:t>Досуговое мероприятие «Польза фруктов и ягод».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Мастер-класс «Баночка варенья»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773" y="4248150"/>
            <a:ext cx="10058400" cy="66264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573" y="3657600"/>
            <a:ext cx="7696200" cy="5772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2764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7"/>
          <p:cNvSpPr/>
          <p:nvPr/>
        </p:nvSpPr>
        <p:spPr>
          <a:xfrm>
            <a:off x="6517981" y="-59803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1295400" y="501650"/>
            <a:ext cx="8134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3 этап – Заключительный</a:t>
            </a:r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Проведение совместного праздничного мероприятия с представлением творческих номеров от участников проекта.</a:t>
            </a:r>
          </a:p>
          <a:p>
            <a:r>
              <a:rPr lang="ru-RU" sz="2400" dirty="0">
                <a:latin typeface="Century Gothic" panose="020B0502020202020204" pitchFamily="34" charset="0"/>
              </a:rPr>
              <a:t>Подведение итогов проектной деятельности.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809974"/>
            <a:ext cx="8934450" cy="6700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68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7"/>
          <p:cNvSpPr/>
          <p:nvPr/>
        </p:nvSpPr>
        <p:spPr>
          <a:xfrm>
            <a:off x="6517981" y="-59803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1109134" y="501650"/>
            <a:ext cx="67987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entury Gothic" panose="020B0502020202020204" pitchFamily="34" charset="0"/>
              </a:rPr>
              <a:t>Результаты: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Century Gothic" panose="020B0502020202020204" pitchFamily="34" charset="0"/>
              </a:rPr>
              <a:t>Познакомили детей с разнообразием вкусов и запахов, а также цветом и текстурой продуктов;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Century Gothic" panose="020B0502020202020204" pitchFamily="34" charset="0"/>
              </a:rPr>
              <a:t>Дети узнали состав ингредиентов основных блюд;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Century Gothic" panose="020B0502020202020204" pitchFamily="34" charset="0"/>
              </a:rPr>
              <a:t>У участников проекта появился интерес к знакомству с новыми вкусами и запахами;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Century Gothic" panose="020B0502020202020204" pitchFamily="34" charset="0"/>
              </a:rPr>
              <a:t>Усовершенствовались коммуникативные и творческие навыки.</a:t>
            </a:r>
          </a:p>
          <a:p>
            <a:pPr marL="342900" indent="-342900">
              <a:buFontTx/>
              <a:buChar char="-"/>
            </a:pPr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868" y="1508065"/>
            <a:ext cx="9381067" cy="703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67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2" b="12593"/>
          <a:stretch/>
        </p:blipFill>
        <p:spPr>
          <a:xfrm>
            <a:off x="0" y="0"/>
            <a:ext cx="18288000" cy="10656712"/>
          </a:xfrm>
          <a:prstGeom prst="rect">
            <a:avLst/>
          </a:prstGeom>
        </p:spPr>
      </p:pic>
      <p:sp>
        <p:nvSpPr>
          <p:cNvPr id="507" name="Google Shape;507;p27"/>
          <p:cNvSpPr/>
          <p:nvPr/>
        </p:nvSpPr>
        <p:spPr>
          <a:xfrm>
            <a:off x="6661004" y="1603302"/>
            <a:ext cx="16358370" cy="16358370"/>
          </a:xfrm>
          <a:custGeom>
            <a:avLst/>
            <a:gdLst/>
            <a:ahLst/>
            <a:cxnLst/>
            <a:rect l="l" t="t" r="r" b="b"/>
            <a:pathLst>
              <a:path w="16358370" h="16358370" extrusionOk="0">
                <a:moveTo>
                  <a:pt x="0" y="0"/>
                </a:moveTo>
                <a:lnTo>
                  <a:pt x="16358370" y="0"/>
                </a:lnTo>
                <a:lnTo>
                  <a:pt x="16358370" y="16358370"/>
                </a:lnTo>
                <a:lnTo>
                  <a:pt x="0" y="1635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69473" y="-6878858"/>
            <a:ext cx="16363082" cy="163569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96612" y="699470"/>
            <a:ext cx="136947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СПАСИБО ЗА ВНИМАНИЕ!</a:t>
            </a:r>
            <a:endParaRPr lang="ru-RU" sz="7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7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od and Beverages Market Research Proposal    ">
  <a:themeElements>
    <a:clrScheme name="Office">
      <a:dk1>
        <a:srgbClr val="000000"/>
      </a:dk1>
      <a:lt1>
        <a:srgbClr val="FFFFFF"/>
      </a:lt1>
      <a:dk2>
        <a:srgbClr val="7CBE2B"/>
      </a:dk2>
      <a:lt2>
        <a:srgbClr val="444242"/>
      </a:lt2>
      <a:accent1>
        <a:srgbClr val="888888"/>
      </a:accent1>
      <a:accent2>
        <a:srgbClr val="545454"/>
      </a:accent2>
      <a:accent3>
        <a:srgbClr val="FFFFFF"/>
      </a:accent3>
      <a:accent4>
        <a:srgbClr val="7CBE2B"/>
      </a:accent4>
      <a:accent5>
        <a:srgbClr val="444242"/>
      </a:accent5>
      <a:accent6>
        <a:srgbClr val="888888"/>
      </a:accent6>
      <a:hlink>
        <a:srgbClr val="545454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435</Words>
  <Application>Microsoft Office PowerPoint</Application>
  <PresentationFormat>Произвольный</PresentationFormat>
  <Paragraphs>83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Calibri</vt:lpstr>
      <vt:lpstr>Arial</vt:lpstr>
      <vt:lpstr>Century Gothic</vt:lpstr>
      <vt:lpstr>Segoe UI</vt:lpstr>
      <vt:lpstr>Open Sans</vt:lpstr>
      <vt:lpstr>Arial Black</vt:lpstr>
      <vt:lpstr>Arial Unicode MS</vt:lpstr>
      <vt:lpstr>Food and Beverages Market Research Proposal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13</cp:revision>
  <dcterms:modified xsi:type="dcterms:W3CDTF">2026-04-21T05:21:37Z</dcterms:modified>
</cp:coreProperties>
</file>