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23"/>
  </p:notesMasterIdLst>
  <p:sldIdLst>
    <p:sldId id="256" r:id="rId2"/>
    <p:sldId id="373" r:id="rId3"/>
    <p:sldId id="345" r:id="rId4"/>
    <p:sldId id="376" r:id="rId5"/>
    <p:sldId id="346" r:id="rId6"/>
    <p:sldId id="347" r:id="rId7"/>
    <p:sldId id="348" r:id="rId8"/>
    <p:sldId id="374" r:id="rId9"/>
    <p:sldId id="350" r:id="rId10"/>
    <p:sldId id="349" r:id="rId11"/>
    <p:sldId id="361" r:id="rId12"/>
    <p:sldId id="371" r:id="rId13"/>
    <p:sldId id="377" r:id="rId14"/>
    <p:sldId id="365" r:id="rId15"/>
    <p:sldId id="291" r:id="rId16"/>
    <p:sldId id="363" r:id="rId17"/>
    <p:sldId id="364" r:id="rId18"/>
    <p:sldId id="351" r:id="rId19"/>
    <p:sldId id="375" r:id="rId20"/>
    <p:sldId id="352" r:id="rId21"/>
    <p:sldId id="339" r:id="rId22"/>
  </p:sldIdLst>
  <p:sldSz cx="9144000" cy="6858000" type="screen4x3"/>
  <p:notesSz cx="6834188" cy="99790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24" autoAdjust="0"/>
    <p:restoredTop sz="91549" autoAdjust="0"/>
  </p:normalViewPr>
  <p:slideViewPr>
    <p:cSldViewPr>
      <p:cViewPr>
        <p:scale>
          <a:sx n="107" d="100"/>
          <a:sy n="107" d="100"/>
        </p:scale>
        <p:origin x="-9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image" Target="../media/image15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image" Target="../media/image23.emf"/><Relationship Id="rId4" Type="http://schemas.openxmlformats.org/officeDocument/2006/relationships/image" Target="../media/image2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622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71913" y="0"/>
            <a:ext cx="2960687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33E635-913D-4104-BAF6-B7E0819A5320}" type="datetimeFigureOut">
              <a:rPr lang="ru-RU" smtClean="0"/>
              <a:pPr/>
              <a:t>25.04.2025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2338" y="747713"/>
            <a:ext cx="4991100" cy="3743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4213" y="4740275"/>
            <a:ext cx="5467350" cy="44910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78963"/>
            <a:ext cx="29622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71913" y="9478963"/>
            <a:ext cx="2960687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9D6412-A0F5-4F41-91D7-EF979DA14E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01583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9D6412-A0F5-4F41-91D7-EF979DA14E33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79929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9D6412-A0F5-4F41-91D7-EF979DA14E33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78905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9D6412-A0F5-4F41-91D7-EF979DA14E33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2436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ACFAD-FFCD-4ACF-BE34-D34AA901C2BE}" type="datetime1">
              <a:rPr lang="ru-RU" smtClean="0"/>
              <a:pPr/>
              <a:t>25.04.2025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81BBB-C666-485B-882E-28E8B92CE2BE}" type="datetime1">
              <a:rPr lang="ru-RU" smtClean="0"/>
              <a:pPr/>
              <a:t>25.04.2025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CBE7D-8CB7-4370-97D0-712057EADD83}" type="datetime1">
              <a:rPr lang="ru-RU" smtClean="0"/>
              <a:pPr/>
              <a:t>25.04.2025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5232B-6EA1-4667-87EC-F77EBF2C6DD1}" type="datetime1">
              <a:rPr lang="ru-RU" smtClean="0"/>
              <a:pPr/>
              <a:t>25.04.2025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F87CC-9BB0-4A69-BE1E-D092E483F5BA}" type="datetime1">
              <a:rPr lang="ru-RU" smtClean="0"/>
              <a:pPr/>
              <a:t>25.04.2025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F3CDF-B368-4DBE-8B22-96BC527E75BC}" type="datetime1">
              <a:rPr lang="ru-RU" smtClean="0"/>
              <a:pPr/>
              <a:t>25.04.2025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E368A-0A8A-4F62-AD8E-2A5DEDC7ED7E}" type="datetime1">
              <a:rPr lang="ru-RU" smtClean="0"/>
              <a:pPr/>
              <a:t>25.04.2025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C7B8A-7893-4A37-A608-B4EAB4AD3F93}" type="datetime1">
              <a:rPr lang="ru-RU" smtClean="0"/>
              <a:pPr/>
              <a:t>25.04.2025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13F1A-08D1-47E0-907F-01C04E3243FB}" type="datetime1">
              <a:rPr lang="ru-RU" smtClean="0"/>
              <a:pPr/>
              <a:t>25.04.2025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C9B5D-E56E-4DC8-88C9-E373197E4399}" type="datetime1">
              <a:rPr lang="ru-RU" smtClean="0"/>
              <a:pPr/>
              <a:t>25.04.2025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EEA65-06AF-4874-AC98-7A585982E5AA}" type="datetime1">
              <a:rPr lang="ru-RU" smtClean="0"/>
              <a:pPr/>
              <a:t>25.04.2025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3EE78EB1-0497-4C21-A0B3-B16489E777CD}" type="datetime1">
              <a:rPr lang="ru-RU" smtClean="0"/>
              <a:pPr/>
              <a:t>25.04.2025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4.emf"/><Relationship Id="rId5" Type="http://schemas.openxmlformats.org/officeDocument/2006/relationships/oleObject" Target="../embeddings/oleObject4.bin"/><Relationship Id="rId10" Type="http://schemas.openxmlformats.org/officeDocument/2006/relationships/image" Target="../media/image26.emf"/><Relationship Id="rId4" Type="http://schemas.openxmlformats.org/officeDocument/2006/relationships/image" Target="../media/image23.emf"/><Relationship Id="rId9" Type="http://schemas.openxmlformats.org/officeDocument/2006/relationships/oleObject" Target="../embeddings/oleObject6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ddi4@ksp.gov.spb.ru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2"/>
            <a:ext cx="7772400" cy="1440160"/>
          </a:xfrm>
        </p:spPr>
        <p:txBody>
          <a:bodyPr>
            <a:noAutofit/>
          </a:bodyPr>
          <a:lstStyle/>
          <a:p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СПБ ГБСУСОН «Дом социального обслуживания «Вместе»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2132856"/>
            <a:ext cx="6480720" cy="3043591"/>
          </a:xfrm>
        </p:spPr>
        <p:txBody>
          <a:bodyPr>
            <a:normAutofit fontScale="62500" lnSpcReduction="20000"/>
          </a:bodyPr>
          <a:lstStyle/>
          <a:p>
            <a:endParaRPr lang="ru-RU" b="1" dirty="0"/>
          </a:p>
          <a:p>
            <a:r>
              <a:rPr lang="ru-RU" sz="3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взаимодействия сотрудников учреждения с родственниками воспитанников   </a:t>
            </a:r>
          </a:p>
          <a:p>
            <a:endParaRPr lang="ru-RU" sz="3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директора по социальным вопросам </a:t>
            </a:r>
          </a:p>
          <a:p>
            <a:pPr algn="r"/>
            <a:r>
              <a:rPr lang="ru-RU" sz="2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Македонова</a:t>
            </a: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Ирина Евгеньевна,</a:t>
            </a:r>
          </a:p>
          <a:p>
            <a:pPr algn="r"/>
            <a:endParaRPr lang="ru-RU" sz="2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директора </a:t>
            </a:r>
          </a:p>
          <a:p>
            <a:pPr algn="r"/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учебно-воспитательной работе  </a:t>
            </a:r>
          </a:p>
          <a:p>
            <a:pPr algn="r"/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Прудникова Ольга Александровна     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026" name="Picture 2" descr="C:\Users\КМ\Desktop\лого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5766" y="4149080"/>
            <a:ext cx="18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1561" y="764704"/>
            <a:ext cx="6624736" cy="518457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получателей социальных услуг – 246</a:t>
            </a:r>
          </a:p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них: от 4 до 18 -189 </a:t>
            </a:r>
          </a:p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от 18 до 23 – 57</a:t>
            </a:r>
          </a:p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Имеют родителей - 155</a:t>
            </a:r>
          </a:p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Дети-сироты, оставшиеся без попечения родителей, лица из числа детей-сирот – 91</a:t>
            </a:r>
          </a:p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форме пятидневного (в неделю) круглосуточного пребывания -59 </a:t>
            </a:r>
          </a:p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Постоянного проживания </a:t>
            </a:r>
          </a:p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(семидневное) -187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528" y="351532"/>
            <a:ext cx="8363272" cy="701204"/>
          </a:xfrm>
        </p:spPr>
        <p:txBody>
          <a:bodyPr>
            <a:normAutofit fontScale="90000"/>
          </a:bodyPr>
          <a:lstStyle/>
          <a:p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ДСО «Вместе» созданы комфортные условия для жизни и развития воспитанников. </a:t>
            </a:r>
            <a:endParaRPr lang="ru-RU" sz="2100" dirty="0"/>
          </a:p>
        </p:txBody>
      </p:sp>
      <p:pic>
        <p:nvPicPr>
          <p:cNvPr id="5" name="Рисунок 4" descr="C:\Users\Учитель\Desktop\територия\IMG_4252-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140968"/>
            <a:ext cx="5046980" cy="3365500"/>
          </a:xfrm>
          <a:prstGeom prst="rect">
            <a:avLst/>
          </a:prstGeom>
          <a:ln>
            <a:noFill/>
          </a:ln>
          <a:effectLst>
            <a:softEdge rad="165100"/>
          </a:effectLst>
        </p:spPr>
      </p:pic>
    </p:spTree>
    <p:extLst>
      <p:ext uri="{BB962C8B-B14F-4D97-AF65-F5344CB8AC3E}">
        <p14:creationId xmlns:p14="http://schemas.microsoft.com/office/powerpoint/2010/main" val="957689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социального сопровождения детей инвалидов с психофизическими нарушениями и их семей «Вместе»: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виды деятельности </a:t>
            </a:r>
            <a:endParaRPr lang="ru-RU" sz="22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395536" y="1988840"/>
            <a:ext cx="3822192" cy="1656184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Телефонные звонки, сайт,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личные посещения,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обучающие прямые эфиры на платформе сообщества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К.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14"/>
          </p:nvPr>
        </p:nvSpPr>
        <p:spPr>
          <a:xfrm>
            <a:off x="5046352" y="2348880"/>
            <a:ext cx="3774120" cy="3777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Информирование, консультирование, принятие решения о поступлении в ДСО или другие учреждения. Рекомендации по подготовке документов ИППСУ, заключения ЦМПК, медицинское обследование.</a:t>
            </a:r>
          </a:p>
        </p:txBody>
      </p:sp>
      <p:pic>
        <p:nvPicPr>
          <p:cNvPr id="7170" name="Picture 2" descr="C:\Users\КМ\Desktop\WhatsApp Image 2024-05-14 at 14.22.56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284984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0677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916832"/>
            <a:ext cx="7408333" cy="4209331"/>
          </a:xfrm>
        </p:spPr>
        <p:txBody>
          <a:bodyPr/>
          <a:lstStyle/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сопровождения детей-инвалидов с психофизическими нарушениями и их семей «Вместе»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Оказывает поддержку и комплексную помощь семьям, воспитывающих детей-инвалидов и детей с ОВЗ.</a:t>
            </a:r>
          </a:p>
          <a:p>
            <a:pPr marL="0" indent="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семьями направлена на формирование компетентности родителей в вопросах развития, обучения и воспитания в стенах родного дома, а также для успешной социализации детей и гармоничного развития детско-родительских отношений.</a:t>
            </a:r>
          </a:p>
          <a:p>
            <a:pPr marL="0" indent="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«Вместе» оказывает психологическую, педагогическую, правовую и социальную помощь и поддержку семье. 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социального сопровождения детей инвалидов с психофизическими нарушениями и их семей «Вместе»: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413966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заседаний Комиссий по соблюдению порядка условий приема, перевода и выписки ПСУ ДСО «Вместе».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179512" y="1352600"/>
            <a:ext cx="3960440" cy="33123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Общение специалистов (медицинских, педагогических, социальных, НКО) с родственниками ПСУ (родители, бабушки, дедушки и др.)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Встреча с психологом в социальной сфере, 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медицинским психологом: 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мониторинг,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анкетирование семьи. 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14"/>
          </p:nvPr>
        </p:nvSpPr>
        <p:spPr>
          <a:xfrm>
            <a:off x="5652120" y="2060848"/>
            <a:ext cx="3168352" cy="2088232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решения о поступлении, определение корпуса, группы и даты.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Экскурсия родственников по учреждению.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персонала.</a:t>
            </a:r>
          </a:p>
        </p:txBody>
      </p:sp>
      <p:pic>
        <p:nvPicPr>
          <p:cNvPr id="8" name="Picture 2" descr="C:\Users\КМ\Desktop\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149080"/>
            <a:ext cx="3048000" cy="2286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КМ\Desktop\WhatsApp Image 2024-05-14 at 14.24.24 (1)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140968"/>
            <a:ext cx="2286000" cy="304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1877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Поступление в учреждение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676655" y="1772816"/>
            <a:ext cx="3822192" cy="19442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Присутствие родителей и других членов семьи, знакомство с медицинским, педагогическим персоналом, специалистом по социальной работе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личного дела специалистом по социальной работе, передача подлинников документов (хранение в сейфе), заключение договоров:</a:t>
            </a:r>
          </a:p>
          <a:p>
            <a:pPr marL="0" indent="0" algn="just">
              <a:buNone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договор о предоставлении специализированного жилого помещения в доме системы социального обслуживания населения Санкт-Петербурга,</a:t>
            </a:r>
          </a:p>
          <a:p>
            <a:pPr marL="0" indent="0" algn="just">
              <a:buNone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-договор о предоставлении социальных услуг СПБ ГБСУСОН ДСО «Вместе» .      </a:t>
            </a:r>
          </a:p>
          <a:p>
            <a:endParaRPr lang="ru-RU" dirty="0"/>
          </a:p>
        </p:txBody>
      </p:sp>
      <p:pic>
        <p:nvPicPr>
          <p:cNvPr id="8194" name="Picture 2" descr="C:\Users\КМ\Desktop\WhatsApp Image 2024-05-14 at 14.22.57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313534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15969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94928"/>
            <a:ext cx="8229600" cy="845840"/>
          </a:xfrm>
        </p:spPr>
        <p:txBody>
          <a:bodyPr>
            <a:normAutofit fontScale="90000"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семьей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539553" y="1628800"/>
            <a:ext cx="3672408" cy="237626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встреч специалистов учреждения (специалистов по социальной работе и специалиста по социальной реабилитации, психологов в социальной сфере) с родителями и законными представителями. Родительские собрания. 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14"/>
          </p:nvPr>
        </p:nvSpPr>
        <p:spPr>
          <a:xfrm>
            <a:off x="5076056" y="1628800"/>
            <a:ext cx="3528392" cy="244827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в подготовке юридических документов, оформление ИППСУ, подписание договоров, восстановление  в родительских правах, открытие номинальных счетов, приобретение и использование ТСР.</a:t>
            </a:r>
          </a:p>
        </p:txBody>
      </p:sp>
      <p:pic>
        <p:nvPicPr>
          <p:cNvPr id="8" name="Picture 3" descr="C:\Users\КМ\Desktop\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717032"/>
            <a:ext cx="3169020" cy="23774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КМ\Desktop\фото для 15.05\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077072"/>
            <a:ext cx="3048000" cy="2286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0271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13193" y="1743765"/>
            <a:ext cx="7952638" cy="462602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ru-RU" sz="2800" dirty="0"/>
          </a:p>
          <a:p>
            <a:pPr algn="just"/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Модель взаимодействия сотрудников с родственниками воспитанников </a:t>
            </a:r>
          </a:p>
        </p:txBody>
      </p:sp>
      <p:sp>
        <p:nvSpPr>
          <p:cNvPr id="23" name="Блок-схема: альтернативный процесс 22"/>
          <p:cNvSpPr/>
          <p:nvPr/>
        </p:nvSpPr>
        <p:spPr>
          <a:xfrm>
            <a:off x="631213" y="1715417"/>
            <a:ext cx="2752183" cy="1480519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/>
              <a:t>Центр социального сопровождения детей-инвалидов с психофизическими нарушениями и их семей «Вместе»</a:t>
            </a:r>
          </a:p>
        </p:txBody>
      </p:sp>
      <p:sp>
        <p:nvSpPr>
          <p:cNvPr id="24" name="Овал 23"/>
          <p:cNvSpPr/>
          <p:nvPr/>
        </p:nvSpPr>
        <p:spPr>
          <a:xfrm>
            <a:off x="3830501" y="3368631"/>
            <a:ext cx="2268462" cy="11845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Семья и другие близкие </a:t>
            </a:r>
          </a:p>
        </p:txBody>
      </p:sp>
      <p:sp>
        <p:nvSpPr>
          <p:cNvPr id="29" name="Блок-схема: альтернативный процесс 28"/>
          <p:cNvSpPr/>
          <p:nvPr/>
        </p:nvSpPr>
        <p:spPr>
          <a:xfrm>
            <a:off x="222916" y="3443536"/>
            <a:ext cx="2828532" cy="139861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/>
              <a:t>Директор, заместители директора</a:t>
            </a:r>
          </a:p>
        </p:txBody>
      </p:sp>
      <p:sp>
        <p:nvSpPr>
          <p:cNvPr id="30" name="Блок-схема: альтернативный процесс 29"/>
          <p:cNvSpPr/>
          <p:nvPr/>
        </p:nvSpPr>
        <p:spPr>
          <a:xfrm>
            <a:off x="5912333" y="1715418"/>
            <a:ext cx="2592288" cy="1224136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Педагогические работники </a:t>
            </a:r>
          </a:p>
          <a:p>
            <a:pPr algn="ctr"/>
            <a:endParaRPr lang="ru-RU" sz="1400" dirty="0"/>
          </a:p>
        </p:txBody>
      </p:sp>
      <p:sp>
        <p:nvSpPr>
          <p:cNvPr id="31" name="Блок-схема: альтернативный процесс 30"/>
          <p:cNvSpPr/>
          <p:nvPr/>
        </p:nvSpPr>
        <p:spPr>
          <a:xfrm>
            <a:off x="6588224" y="3417405"/>
            <a:ext cx="2437565" cy="114356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Медицинские работники </a:t>
            </a:r>
          </a:p>
        </p:txBody>
      </p:sp>
      <p:sp>
        <p:nvSpPr>
          <p:cNvPr id="32" name="Блок-схема: альтернативный процесс 31"/>
          <p:cNvSpPr/>
          <p:nvPr/>
        </p:nvSpPr>
        <p:spPr>
          <a:xfrm>
            <a:off x="1622581" y="5105337"/>
            <a:ext cx="2880320" cy="1327845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Заведующий отделением, старший воспитатель, старшая медсестра</a:t>
            </a:r>
          </a:p>
        </p:txBody>
      </p:sp>
      <p:sp>
        <p:nvSpPr>
          <p:cNvPr id="33" name="Блок-схема: альтернативный процесс 32"/>
          <p:cNvSpPr/>
          <p:nvPr/>
        </p:nvSpPr>
        <p:spPr>
          <a:xfrm>
            <a:off x="5773852" y="5105337"/>
            <a:ext cx="2912948" cy="1509951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err="1"/>
              <a:t>Юристконсульт</a:t>
            </a:r>
            <a:r>
              <a:rPr lang="ru-RU" sz="1400" dirty="0"/>
              <a:t> 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3627512" y="4481282"/>
            <a:ext cx="545976" cy="45791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 flipV="1">
            <a:off x="3309392" y="3097928"/>
            <a:ext cx="576064" cy="55624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>
            <a:off x="3036155" y="4102785"/>
            <a:ext cx="648072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5918733" y="3020004"/>
            <a:ext cx="498147" cy="5235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5918733" y="4050717"/>
            <a:ext cx="53187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5335970" y="4523157"/>
            <a:ext cx="676190" cy="5684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Блок-схема: альтернативный процесс 18"/>
          <p:cNvSpPr/>
          <p:nvPr/>
        </p:nvSpPr>
        <p:spPr>
          <a:xfrm>
            <a:off x="3505502" y="1747936"/>
            <a:ext cx="2268350" cy="114356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00000"/>
              </a:lnSpc>
              <a:spcAft>
                <a:spcPts val="0"/>
              </a:spcAft>
            </a:pPr>
            <a:r>
              <a:rPr lang="ru-RU" sz="1400" dirty="0">
                <a:solidFill>
                  <a:schemeClr val="bg1"/>
                </a:solidFill>
              </a:rPr>
              <a:t>Отдел по социальным вопросам </a:t>
            </a:r>
          </a:p>
        </p:txBody>
      </p:sp>
      <p:cxnSp>
        <p:nvCxnSpPr>
          <p:cNvPr id="20" name="Прямая со стрелкой 19"/>
          <p:cNvCxnSpPr/>
          <p:nvPr/>
        </p:nvCxnSpPr>
        <p:spPr>
          <a:xfrm flipH="1" flipV="1">
            <a:off x="4928464" y="2914539"/>
            <a:ext cx="3576" cy="3672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94681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146456"/>
          </a:xfrm>
        </p:spPr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статуса ПСУ (дееспособность).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395536" y="1484784"/>
            <a:ext cx="3822192" cy="208823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Рабочая группа с участием родителей юрисконсульта, медицинским, педагогическим, персоналом, специалистом по социальной работе, представителем НКО.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14"/>
          </p:nvPr>
        </p:nvSpPr>
        <p:spPr>
          <a:xfrm>
            <a:off x="5220072" y="1412776"/>
            <a:ext cx="3528392" cy="15121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по подготовке документов в суд (16-17 лет).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Дееспособные – 180 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Недееспособные - 66</a:t>
            </a:r>
          </a:p>
        </p:txBody>
      </p:sp>
      <p:pic>
        <p:nvPicPr>
          <p:cNvPr id="4099" name="Picture 3" descr="C:\Users\КМ\Desktop\IMG-20240514-WA00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153122"/>
            <a:ext cx="2528888" cy="33766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КМ\Desktop\IMG-20240514-WA004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152280"/>
            <a:ext cx="3048000" cy="2286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56930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Оздоровительный отдых ПСУ совместно с родителями и иными представителями семьи.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611560" y="1556792"/>
            <a:ext cx="3822192" cy="14401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Консультирование и содействие в оформлении путевки.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14"/>
          </p:nvPr>
        </p:nvSpPr>
        <p:spPr>
          <a:xfrm>
            <a:off x="4716016" y="1556792"/>
            <a:ext cx="3888432" cy="158417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Выделение путевки семье с ребенком –инвалидом.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2022г. -51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2023г. -54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2024г. - 22</a:t>
            </a:r>
          </a:p>
          <a:p>
            <a:pPr marL="0" indent="0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КМ\Desktop\IMG-20220602-WA00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2852936"/>
            <a:ext cx="1660208" cy="29489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КМ\Desktop\IMG-20220603-WA00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492896"/>
            <a:ext cx="3048000" cy="2286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КМ\Desktop\ФОТО\Зоя Евгеньевна\ФОТО К 7 июня\IMG-20190523-WA005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3604" y="3635896"/>
            <a:ext cx="3657600" cy="2743200"/>
          </a:xfrm>
          <a:prstGeom prst="rect">
            <a:avLst/>
          </a:prstGeom>
          <a:noFill/>
          <a:effectLst>
            <a:innerShdw blurRad="63500" dist="50800" dir="8100000">
              <a:prstClr val="black">
                <a:alpha val="50000"/>
              </a:prstClr>
            </a:inn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52597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40749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ДСО «Вместе» созданы комфортные условия для жизни и развития воспитанников. На территории учреждения расположено четыре жилых корпуса. В каждом корпусе  достаточно помещений для обучения игр, отдыха, которые соответствуют современным представлениям и требованиям.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74448"/>
          </a:xfrm>
        </p:spPr>
        <p:txBody>
          <a:bodyPr>
            <a:normAutofit/>
          </a:bodyPr>
          <a:lstStyle/>
          <a:p>
            <a:pPr algn="ctr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 дом…</a:t>
            </a:r>
          </a:p>
        </p:txBody>
      </p:sp>
      <p:pic>
        <p:nvPicPr>
          <p:cNvPr id="11266" name="Picture 2" descr="C:\Users\КМ\Desktop\ФОТО\Зоя Евгеньевна\ФОТО К 7 июня\IMG_475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4181" y="4483527"/>
            <a:ext cx="3315263" cy="22094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" name="Объект 10">
            <a:extLst>
              <a:ext uri="{FF2B5EF4-FFF2-40B4-BE49-F238E27FC236}">
                <a16:creationId xmlns:a16="http://schemas.microsoft.com/office/drawing/2014/main" xmlns="" id="{D9320FCE-7B12-4E4F-AF42-2FAA6A4CFD7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8822967"/>
              </p:ext>
            </p:extLst>
          </p:nvPr>
        </p:nvGraphicFramePr>
        <p:xfrm>
          <a:off x="88903" y="2800077"/>
          <a:ext cx="2957513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Acrobat Document" r:id="rId5" imgW="5829300" imgH="8010525" progId="Acrobat.Document.11">
                  <p:embed/>
                </p:oleObj>
              </mc:Choice>
              <mc:Fallback>
                <p:oleObj name="Acrobat Document" r:id="rId5" imgW="5829300" imgH="8010525" progId="Acrobat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8903" y="2800077"/>
                        <a:ext cx="2957513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Объект 11">
            <a:extLst>
              <a:ext uri="{FF2B5EF4-FFF2-40B4-BE49-F238E27FC236}">
                <a16:creationId xmlns:a16="http://schemas.microsoft.com/office/drawing/2014/main" xmlns="" id="{1D373B44-1026-47CA-83EB-F3AB575A54C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4629138"/>
              </p:ext>
            </p:extLst>
          </p:nvPr>
        </p:nvGraphicFramePr>
        <p:xfrm>
          <a:off x="3156469" y="2794000"/>
          <a:ext cx="2957513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Acrobat Document" r:id="rId7" imgW="5829300" imgH="8010525" progId="Acrobat.Document.11">
                  <p:embed/>
                </p:oleObj>
              </mc:Choice>
              <mc:Fallback>
                <p:oleObj name="Acrobat Document" r:id="rId7" imgW="5829300" imgH="8010525" progId="Acrobat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156469" y="2794000"/>
                        <a:ext cx="2957513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213231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1618539-482F-43F4-9F16-3C5D54426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 дом…</a:t>
            </a:r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6D3E6683-84BB-4ED9-99E1-5E4415336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4DD7335-B755-4CFF-A925-5E00D2FD82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088" y="1357135"/>
            <a:ext cx="3048000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1F051D4D-1739-4BD6-BF3A-E2824320FC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251" y="3774554"/>
            <a:ext cx="1857375" cy="2476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7C8A59F-B44E-48AF-B5B6-26FD36125B2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096" y="3643135"/>
            <a:ext cx="2286000" cy="30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A64EBE24-6048-47A5-A23A-2DB6567CBCF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357135"/>
            <a:ext cx="3048000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E3CF7132-3BFA-4BED-8D7E-AA00E213949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976" y="3199610"/>
            <a:ext cx="3048000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254461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9755153"/>
              </p:ext>
            </p:extLst>
          </p:nvPr>
        </p:nvGraphicFramePr>
        <p:xfrm>
          <a:off x="6257304" y="1027336"/>
          <a:ext cx="2900363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" name="Acrobat Document" r:id="rId3" imgW="5772049" imgH="8086572" progId="Acrobat.Document.11">
                  <p:embed/>
                </p:oleObj>
              </mc:Choice>
              <mc:Fallback>
                <p:oleObj name="Acrobat Document" r:id="rId3" imgW="5772049" imgH="8086572" progId="Acrobat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57304" y="1027336"/>
                        <a:ext cx="2900363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7874448"/>
              </p:ext>
            </p:extLst>
          </p:nvPr>
        </p:nvGraphicFramePr>
        <p:xfrm>
          <a:off x="130124" y="1052736"/>
          <a:ext cx="2871787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" name="Acrobat Document" r:id="rId5" imgW="5667122" imgH="8019837" progId="Acrobat.Document.11">
                  <p:embed/>
                </p:oleObj>
              </mc:Choice>
              <mc:Fallback>
                <p:oleObj name="Acrobat Document" r:id="rId5" imgW="5667122" imgH="8019837" progId="Acrobat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0124" y="1052736"/>
                        <a:ext cx="2871787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74448"/>
          </a:xfrm>
        </p:spPr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для родителей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13</a:t>
            </a:fld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7048351"/>
              </p:ext>
            </p:extLst>
          </p:nvPr>
        </p:nvGraphicFramePr>
        <p:xfrm>
          <a:off x="1489558" y="2636912"/>
          <a:ext cx="2886075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" name="Acrobat Document" r:id="rId7" imgW="5714865" imgH="8048476" progId="AcroExch.Document.DC">
                  <p:embed/>
                </p:oleObj>
              </mc:Choice>
              <mc:Fallback>
                <p:oleObj name="Acrobat Document" r:id="rId7" imgW="5714865" imgH="8048476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489558" y="2636912"/>
                        <a:ext cx="2886075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9727541"/>
              </p:ext>
            </p:extLst>
          </p:nvPr>
        </p:nvGraphicFramePr>
        <p:xfrm>
          <a:off x="4768367" y="2490082"/>
          <a:ext cx="2886075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" name="Acrobat Document" r:id="rId9" imgW="5714865" imgH="8048476" progId="AcroExch.Document.DC">
                  <p:embed/>
                </p:oleObj>
              </mc:Choice>
              <mc:Fallback>
                <p:oleObj name="Acrobat Document" r:id="rId9" imgW="5714865" imgH="8048476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768367" y="2490082"/>
                        <a:ext cx="2886075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579024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821C25B-7B58-4B53-B373-80A0A3B23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Принципы, способствующие конструктивному взаимодействию</a:t>
            </a:r>
            <a:endParaRPr lang="ru-RU" sz="2200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E221E1D3-E925-44DC-B1D5-0356AE7D0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14</a:t>
            </a:fld>
            <a:endParaRPr lang="ru-RU" dirty="0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xmlns="" id="{E2D13E03-B216-489C-85FA-FCEA3A8866AC}"/>
              </a:ext>
            </a:extLst>
          </p:cNvPr>
          <p:cNvSpPr/>
          <p:nvPr/>
        </p:nvSpPr>
        <p:spPr>
          <a:xfrm>
            <a:off x="611560" y="2008088"/>
            <a:ext cx="2448272" cy="9814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Доброжелательный стиль общения педагога с родителями 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xmlns="" id="{949BA0D0-202D-4626-8736-241C6B1F6C4C}"/>
              </a:ext>
            </a:extLst>
          </p:cNvPr>
          <p:cNvSpPr/>
          <p:nvPr/>
        </p:nvSpPr>
        <p:spPr>
          <a:xfrm>
            <a:off x="6081042" y="2008088"/>
            <a:ext cx="2448272" cy="10074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Индивидуальный подход к каждому родителю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EF6443A4-2478-4CCA-96D0-39C108405D00}"/>
              </a:ext>
            </a:extLst>
          </p:cNvPr>
          <p:cNvSpPr/>
          <p:nvPr/>
        </p:nvSpPr>
        <p:spPr>
          <a:xfrm>
            <a:off x="3437874" y="5180814"/>
            <a:ext cx="2232248" cy="10074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Сотрудничество,</a:t>
            </a:r>
          </a:p>
          <a:p>
            <a:pPr lvl="0"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 не наставничество 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83862622-B142-41AB-BA86-1DB3EA19A7DC}"/>
              </a:ext>
            </a:extLst>
          </p:cNvPr>
          <p:cNvSpPr/>
          <p:nvPr/>
        </p:nvSpPr>
        <p:spPr>
          <a:xfrm>
            <a:off x="6225058" y="3514283"/>
            <a:ext cx="2160240" cy="10074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Динамичность</a:t>
            </a:r>
            <a:endParaRPr lang="ru-RU" sz="1600" dirty="0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B78C9B1B-9C25-4464-83E3-1BBCEC7BB0A3}"/>
              </a:ext>
            </a:extLst>
          </p:cNvPr>
          <p:cNvSpPr/>
          <p:nvPr/>
        </p:nvSpPr>
        <p:spPr>
          <a:xfrm>
            <a:off x="755576" y="3429000"/>
            <a:ext cx="2160240" cy="10584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Качество, а не количество</a:t>
            </a:r>
          </a:p>
        </p:txBody>
      </p: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xmlns="" id="{86013043-2F74-4A74-BA2D-0ACE85D745AB}"/>
              </a:ext>
            </a:extLst>
          </p:cNvPr>
          <p:cNvCxnSpPr/>
          <p:nvPr/>
        </p:nvCxnSpPr>
        <p:spPr>
          <a:xfrm flipH="1">
            <a:off x="3473878" y="1268760"/>
            <a:ext cx="1080120" cy="3222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xmlns="" id="{EB2537A3-BA4E-4D1C-8FF1-F0C7047775AB}"/>
              </a:ext>
            </a:extLst>
          </p:cNvPr>
          <p:cNvCxnSpPr/>
          <p:nvPr/>
        </p:nvCxnSpPr>
        <p:spPr>
          <a:xfrm>
            <a:off x="4572000" y="2641833"/>
            <a:ext cx="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C:\Users\КМ\Desktop\фото для 15.05\WhatsApp Image 2024-02-28 at 15.19.07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1050" y="1502912"/>
            <a:ext cx="2743200" cy="3657600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65120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628800"/>
            <a:ext cx="7768373" cy="404016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15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964151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 работы с родителями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752222" y="3382033"/>
            <a:ext cx="2095375" cy="914400"/>
          </a:xfrm>
          <a:prstGeom prst="round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Мастер-классы 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374807" y="1326366"/>
            <a:ext cx="2472790" cy="1013463"/>
          </a:xfrm>
          <a:prstGeom prst="round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Досуговые мероприятия (праздники, постановки спектаклей)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224569" y="1429545"/>
            <a:ext cx="2610642" cy="1301659"/>
          </a:xfrm>
          <a:prstGeom prst="roundRect">
            <a:avLst/>
          </a:prstGeom>
          <a:solidFill>
            <a:schemeClr val="accent1">
              <a:alpha val="60000"/>
            </a:schemeClr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персональных бесед об индивидуальном развитии ребенка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11560" y="3466578"/>
            <a:ext cx="2014756" cy="914400"/>
          </a:xfrm>
          <a:prstGeom prst="round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Открытые занятия для родителей</a:t>
            </a:r>
          </a:p>
        </p:txBody>
      </p:sp>
      <p:sp>
        <p:nvSpPr>
          <p:cNvPr id="28" name="Овал 27"/>
          <p:cNvSpPr/>
          <p:nvPr/>
        </p:nvSpPr>
        <p:spPr>
          <a:xfrm>
            <a:off x="3781749" y="3283375"/>
            <a:ext cx="1584124" cy="914400"/>
          </a:xfrm>
          <a:prstGeom prst="ellipse">
            <a:avLst/>
          </a:prstGeom>
          <a:solidFill>
            <a:schemeClr val="accent1">
              <a:alpha val="4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/>
              <a:t>  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692393" y="5264392"/>
            <a:ext cx="1698788" cy="914400"/>
          </a:xfrm>
          <a:prstGeom prst="round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родительских собрани</a:t>
            </a:r>
            <a:r>
              <a:rPr lang="ru-RU" sz="1600" dirty="0"/>
              <a:t>й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6549191" y="5029714"/>
            <a:ext cx="2342099" cy="1220449"/>
          </a:xfrm>
          <a:prstGeom prst="round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Спортивно-развлекательные мероприятия 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3576729" y="5179320"/>
            <a:ext cx="1944216" cy="1070843"/>
          </a:xfrm>
          <a:prstGeom prst="round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Наглядная информация для родителей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3635897" y="1239601"/>
            <a:ext cx="2160240" cy="1167222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Консультирование</a:t>
            </a:r>
          </a:p>
        </p:txBody>
      </p:sp>
      <p:cxnSp>
        <p:nvCxnSpPr>
          <p:cNvPr id="72" name="Прямая со стрелкой 71"/>
          <p:cNvCxnSpPr/>
          <p:nvPr/>
        </p:nvCxnSpPr>
        <p:spPr>
          <a:xfrm flipH="1" flipV="1">
            <a:off x="2813827" y="2474412"/>
            <a:ext cx="1054011" cy="9076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/>
          <p:cNvCxnSpPr/>
          <p:nvPr/>
        </p:nvCxnSpPr>
        <p:spPr>
          <a:xfrm flipH="1" flipV="1">
            <a:off x="2711274" y="3860105"/>
            <a:ext cx="1143637" cy="75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 стрелкой 76"/>
          <p:cNvCxnSpPr/>
          <p:nvPr/>
        </p:nvCxnSpPr>
        <p:spPr>
          <a:xfrm flipH="1">
            <a:off x="2950625" y="4030343"/>
            <a:ext cx="1131740" cy="1270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 стрелкой 82"/>
          <p:cNvCxnSpPr/>
          <p:nvPr/>
        </p:nvCxnSpPr>
        <p:spPr>
          <a:xfrm flipH="1" flipV="1">
            <a:off x="4607188" y="2484731"/>
            <a:ext cx="23521" cy="9259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 стрелкой 83"/>
          <p:cNvCxnSpPr/>
          <p:nvPr/>
        </p:nvCxnSpPr>
        <p:spPr>
          <a:xfrm flipV="1">
            <a:off x="5431395" y="2400648"/>
            <a:ext cx="1429347" cy="11558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 стрелкой 89"/>
          <p:cNvCxnSpPr/>
          <p:nvPr/>
        </p:nvCxnSpPr>
        <p:spPr>
          <a:xfrm>
            <a:off x="5152914" y="4137700"/>
            <a:ext cx="1364469" cy="9637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Прямая со стрелкой 93"/>
          <p:cNvCxnSpPr/>
          <p:nvPr/>
        </p:nvCxnSpPr>
        <p:spPr>
          <a:xfrm>
            <a:off x="4514448" y="4380978"/>
            <a:ext cx="11111" cy="7399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Прямая со стрелкой 100"/>
          <p:cNvCxnSpPr/>
          <p:nvPr/>
        </p:nvCxnSpPr>
        <p:spPr>
          <a:xfrm flipV="1">
            <a:off x="5415352" y="3790279"/>
            <a:ext cx="1176135" cy="215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42" name="Picture 2" descr="C:\Users\КМ\Desktop\konsul-tatsiia-dlia-roditieliei-vospitaniie-riebienka-s-osobymi-potriebnostiami_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5959" y="3337180"/>
            <a:ext cx="1219200" cy="763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5316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B752AAF-4C56-42FC-AA6D-68ACA5EAF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15772"/>
            <a:ext cx="8229600" cy="1252728"/>
          </a:xfrm>
        </p:spPr>
        <p:txBody>
          <a:bodyPr>
            <a:normAutofit/>
          </a:bodyPr>
          <a:lstStyle/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 работы с родителями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C17CF08E-2789-4F62-90B1-78A8239C4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16</a:t>
            </a:fld>
            <a:endParaRPr lang="ru-RU"/>
          </a:p>
        </p:txBody>
      </p:sp>
      <p:pic>
        <p:nvPicPr>
          <p:cNvPr id="4" name="Picture 3" descr="C:\Users\КМ\Desktop\IMG-20240514-WA0046.jpg">
            <a:extLst>
              <a:ext uri="{FF2B5EF4-FFF2-40B4-BE49-F238E27FC236}">
                <a16:creationId xmlns:a16="http://schemas.microsoft.com/office/drawing/2014/main" xmlns="" id="{B806F01F-6B83-48E5-9727-063DD02707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80728"/>
            <a:ext cx="3048000" cy="2278856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5" name="Picture 6" descr="C:\Users\КМ\Desktop\IMG-20240514-WA0048.jpg">
            <a:extLst>
              <a:ext uri="{FF2B5EF4-FFF2-40B4-BE49-F238E27FC236}">
                <a16:creationId xmlns:a16="http://schemas.microsoft.com/office/drawing/2014/main" xmlns="" id="{32AEC1FE-CE1F-4442-8FBB-D7B45358FD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306111"/>
            <a:ext cx="3657600" cy="24374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КМ\Desktop\IMG-20240514-WA0045.jpg">
            <a:extLst>
              <a:ext uri="{FF2B5EF4-FFF2-40B4-BE49-F238E27FC236}">
                <a16:creationId xmlns:a16="http://schemas.microsoft.com/office/drawing/2014/main" xmlns="" id="{8EC1F123-7A22-4352-8A02-E4EC76D8F8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995392"/>
            <a:ext cx="3048000" cy="2286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375AD7D-DA4C-4B6A-BCCF-EC2B61C5902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3429000"/>
            <a:ext cx="2377440" cy="31699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346160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40A9E0A-0DAD-4AB7-ABB5-B3F079C35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 работы с родителями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13326FB8-AE72-4FB1-B72F-BA9A95FFC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17</a:t>
            </a:fld>
            <a:endParaRPr lang="ru-RU"/>
          </a:p>
        </p:txBody>
      </p:sp>
      <p:pic>
        <p:nvPicPr>
          <p:cNvPr id="4" name="Picture 2" descr="C:\Users\КМ\Desktop\IMG-20240513-WA0010.jpg">
            <a:extLst>
              <a:ext uri="{FF2B5EF4-FFF2-40B4-BE49-F238E27FC236}">
                <a16:creationId xmlns:a16="http://schemas.microsoft.com/office/drawing/2014/main" xmlns="" id="{F69A2846-7ABE-4991-A546-69F2DF8007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7572" y="1322269"/>
            <a:ext cx="4114800" cy="2743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КМ\Desktop\PHOTO-2023-03-13-17-57-53 (1).jpg">
            <a:extLst>
              <a:ext uri="{FF2B5EF4-FFF2-40B4-BE49-F238E27FC236}">
                <a16:creationId xmlns:a16="http://schemas.microsoft.com/office/drawing/2014/main" xmlns="" id="{C47E210E-1CC8-4F6D-9FC9-954118A05E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074494"/>
            <a:ext cx="3810000" cy="25407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C:\Users\КМ\Desktop\IMG-20240513-WA0009.jpg">
            <a:extLst>
              <a:ext uri="{FF2B5EF4-FFF2-40B4-BE49-F238E27FC236}">
                <a16:creationId xmlns:a16="http://schemas.microsoft.com/office/drawing/2014/main" xmlns="" id="{DBBA7166-E1C1-472D-AED6-E1957BF775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94" y="3977832"/>
            <a:ext cx="3600450" cy="24003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0399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дальнейшего жизненного пути ПСУ: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перевод в ДСО и другие организации, оформление опеки,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возврат в семью.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18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251520" y="1772816"/>
            <a:ext cx="4247327" cy="475252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совместных встреч, консультирование специалистов, решение о подготовке документов на Комиссию Комитета по социальной политике Санкт-Петербурга по обеспечению преемственности и непрерывности предоставления социальных услуг, мероприятий по социальному сопровождению, медицинской помощи, образовательных и иных услуг в государственных учреждениях, находящихся в ведении Комитета по социальной политике Санкт-Петербурга с учетом мнения родителей.</a:t>
            </a:r>
          </a:p>
          <a:p>
            <a:pPr marL="0" indent="0" algn="just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Продление пребывания на период 6 месяцев. </a:t>
            </a:r>
          </a:p>
          <a:p>
            <a:pPr marL="0" indent="0">
              <a:buNone/>
            </a:pPr>
            <a:endParaRPr lang="ru-RU" sz="2000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4"/>
          </p:nvPr>
        </p:nvSpPr>
        <p:spPr>
          <a:xfrm>
            <a:off x="4645152" y="1556792"/>
            <a:ext cx="3822192" cy="456968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поездок в ДСО воспитанников,  родителей, специалистов учреждения и представителей НКО с целью ознакомления с условиями проживания в учреждениях</a:t>
            </a:r>
          </a:p>
          <a:p>
            <a:pPr marL="0" indent="0" algn="just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рекомендаций Комиссии КСП, определение учреждения или другого варианта проживания</a:t>
            </a:r>
            <a:r>
              <a:rPr lang="ru-RU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22163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8393055"/>
              </p:ext>
            </p:extLst>
          </p:nvPr>
        </p:nvGraphicFramePr>
        <p:xfrm>
          <a:off x="1331640" y="1916832"/>
          <a:ext cx="6369050" cy="33019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7764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3251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1889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4871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39128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6894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18 +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Перевод в ДСО (ПНИ)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Возврат в семью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Переданы под опеку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894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На конец 2022г.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26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894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На конец 2023г.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894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На конец 2024г.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827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На 24.04.2025г.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19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Перевод 18+</a:t>
            </a:r>
          </a:p>
        </p:txBody>
      </p:sp>
    </p:spTree>
    <p:extLst>
      <p:ext uri="{BB962C8B-B14F-4D97-AF65-F5344CB8AC3E}">
        <p14:creationId xmlns:p14="http://schemas.microsoft.com/office/powerpoint/2010/main" val="14801638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Сопровождение семьи после перевода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20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179512" y="1556792"/>
            <a:ext cx="4319335" cy="20882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семьей в течении полугода после перевода из ДСО «Вместе»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Перевод осуществляется с учетом мнения родителей, специалистов учреждения и представителями НКО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14"/>
          </p:nvPr>
        </p:nvSpPr>
        <p:spPr>
          <a:xfrm>
            <a:off x="4645152" y="4077072"/>
            <a:ext cx="4031304" cy="237626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перевода: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и передача документов,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личного имущества, предоставление транспорта,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совместное сопровождение при переводе</a:t>
            </a:r>
          </a:p>
        </p:txBody>
      </p:sp>
      <p:pic>
        <p:nvPicPr>
          <p:cNvPr id="2050" name="Picture 2" descr="C:\Users\КМ\Desktop\IMG-20240514-WA00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077072"/>
            <a:ext cx="3657600" cy="16430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КМ\Desktop\IMG-20240514-WA00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276872"/>
            <a:ext cx="3657600" cy="16459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76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21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2274838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latin typeface="yandex-sans"/>
              </a:rPr>
              <a:t>Наши контакты:</a:t>
            </a:r>
          </a:p>
          <a:p>
            <a:pPr algn="ctr"/>
            <a:r>
              <a:rPr lang="ru-RU" dirty="0">
                <a:solidFill>
                  <a:srgbClr val="000000"/>
                </a:solidFill>
                <a:latin typeface="yandex-sans"/>
              </a:rPr>
              <a:t>196620, Санкт- Петербург</a:t>
            </a:r>
          </a:p>
          <a:p>
            <a:pPr algn="ctr"/>
            <a:r>
              <a:rPr lang="ru-RU" dirty="0">
                <a:solidFill>
                  <a:srgbClr val="000000"/>
                </a:solidFill>
                <a:latin typeface="yandex-sans"/>
              </a:rPr>
              <a:t>г. Павловск</a:t>
            </a:r>
          </a:p>
          <a:p>
            <a:pPr algn="ctr"/>
            <a:r>
              <a:rPr lang="ru-RU" dirty="0">
                <a:solidFill>
                  <a:srgbClr val="000000"/>
                </a:solidFill>
                <a:latin typeface="yandex-sans"/>
              </a:rPr>
              <a:t>ул. Елизаветинская, д. 9 – 15,</a:t>
            </a:r>
          </a:p>
          <a:p>
            <a:pPr algn="ctr"/>
            <a:r>
              <a:rPr lang="ru-RU" dirty="0">
                <a:solidFill>
                  <a:srgbClr val="000000"/>
                </a:solidFill>
                <a:latin typeface="yandex-sans"/>
              </a:rPr>
              <a:t>литера А,Б,В,Д</a:t>
            </a:r>
          </a:p>
          <a:p>
            <a:pPr algn="ctr"/>
            <a:r>
              <a:rPr lang="ru-RU" dirty="0">
                <a:solidFill>
                  <a:srgbClr val="000000"/>
                </a:solidFill>
                <a:latin typeface="yandex-sans"/>
              </a:rPr>
              <a:t>т/ факс (812) 452-23-36</a:t>
            </a:r>
          </a:p>
          <a:p>
            <a:pPr algn="ctr"/>
            <a:r>
              <a:rPr lang="en-US" dirty="0">
                <a:solidFill>
                  <a:srgbClr val="000000"/>
                </a:solidFill>
                <a:latin typeface="yandex-sans"/>
                <a:hlinkClick r:id="rId3"/>
              </a:rPr>
              <a:t>ddi4@ksp.gov.spb.ru</a:t>
            </a:r>
            <a:endParaRPr lang="ru-RU" dirty="0">
              <a:solidFill>
                <a:srgbClr val="000000"/>
              </a:solidFill>
              <a:latin typeface="yandex-sans"/>
            </a:endParaRPr>
          </a:p>
          <a:p>
            <a:pPr algn="ctr"/>
            <a:endParaRPr lang="ru-RU" dirty="0">
              <a:solidFill>
                <a:srgbClr val="000000"/>
              </a:solidFill>
              <a:latin typeface="yandex-sans"/>
            </a:endParaRPr>
          </a:p>
          <a:p>
            <a:pPr algn="ctr"/>
            <a:endParaRPr lang="ru-RU" dirty="0">
              <a:solidFill>
                <a:srgbClr val="000000"/>
              </a:solidFill>
              <a:latin typeface="yandex-sans"/>
            </a:endParaRPr>
          </a:p>
          <a:p>
            <a:pPr algn="ctr"/>
            <a:r>
              <a:rPr lang="ru-RU" dirty="0">
                <a:solidFill>
                  <a:srgbClr val="002060"/>
                </a:solidFill>
                <a:latin typeface="yandex-sans"/>
              </a:rPr>
              <a:t>Спасибо за внимание!</a:t>
            </a:r>
            <a:endParaRPr lang="ru-RU" b="0" i="0" dirty="0">
              <a:solidFill>
                <a:srgbClr val="002060"/>
              </a:solidFill>
              <a:effectLst/>
              <a:latin typeface="yandex-sans"/>
            </a:endParaRPr>
          </a:p>
        </p:txBody>
      </p:sp>
      <p:pic>
        <p:nvPicPr>
          <p:cNvPr id="2050" name="Picture 2" descr="C:\Users\КМ\Desktop\лого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437112"/>
            <a:ext cx="18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95287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2845</TotalTime>
  <Words>910</Words>
  <Application>Microsoft Office PowerPoint</Application>
  <PresentationFormat>Экран (4:3)</PresentationFormat>
  <Paragraphs>168</Paragraphs>
  <Slides>21</Slides>
  <Notes>3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3" baseType="lpstr">
      <vt:lpstr>Волна</vt:lpstr>
      <vt:lpstr>Acrobat Document</vt:lpstr>
      <vt:lpstr>СПБ ГБСУСОН «Дом социального обслуживания «Вместе»</vt:lpstr>
      <vt:lpstr>В ДСО «Вместе» созданы комфортные условия для жизни и развития воспитанников. </vt:lpstr>
      <vt:lpstr>Центр социального сопровождения детей инвалидов с психофизическими нарушениями и их семей «Вместе»: Основные виды деятельности </vt:lpstr>
      <vt:lpstr>Центр социального сопровождения детей инвалидов с психофизическими нарушениями и их семей «Вместе»: </vt:lpstr>
      <vt:lpstr>Проведение заседаний Комиссий по соблюдению порядка условий приема, перевода и выписки ПСУ ДСО «Вместе».</vt:lpstr>
      <vt:lpstr>Поступление в учреждение</vt:lpstr>
      <vt:lpstr> Взаимодействие с семьей  </vt:lpstr>
      <vt:lpstr>Модель взаимодействия сотрудников с родственниками воспитанников </vt:lpstr>
      <vt:lpstr>Определение статуса ПСУ (дееспособность).</vt:lpstr>
      <vt:lpstr>Оздоровительный отдых ПСУ совместно с родителями и иными представителями семьи. </vt:lpstr>
      <vt:lpstr>Наш дом…</vt:lpstr>
      <vt:lpstr>Наш дом…</vt:lpstr>
      <vt:lpstr>Информация для родителей</vt:lpstr>
      <vt:lpstr>Принципы, способствующие конструктивному взаимодействию</vt:lpstr>
      <vt:lpstr>Формы работы с родителями</vt:lpstr>
      <vt:lpstr>Формы работы с родителями</vt:lpstr>
      <vt:lpstr>Формы работы с родителями</vt:lpstr>
      <vt:lpstr> Выбор дальнейшего жизненного пути ПСУ: перевод в ДСО и другие организации, оформление опеки, возврат в семью. </vt:lpstr>
      <vt:lpstr>Перевод 18+</vt:lpstr>
      <vt:lpstr>Сопровождение семьи после перевода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СПБ ГБСУСО «Детский дом-интернат для детей с отклонениями в умственном развитии № 4»</dc:title>
  <dc:creator>евросеть</dc:creator>
  <cp:lastModifiedBy>КМ</cp:lastModifiedBy>
  <cp:revision>226</cp:revision>
  <cp:lastPrinted>2025-04-25T07:02:48Z</cp:lastPrinted>
  <dcterms:created xsi:type="dcterms:W3CDTF">2015-10-13T19:40:28Z</dcterms:created>
  <dcterms:modified xsi:type="dcterms:W3CDTF">2025-04-25T07:04:27Z</dcterms:modified>
</cp:coreProperties>
</file>