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4"/>
  </p:notesMasterIdLst>
  <p:sldIdLst>
    <p:sldId id="256" r:id="rId2"/>
    <p:sldId id="265" r:id="rId3"/>
    <p:sldId id="266" r:id="rId4"/>
    <p:sldId id="267" r:id="rId5"/>
    <p:sldId id="268" r:id="rId6"/>
    <p:sldId id="269" r:id="rId7"/>
    <p:sldId id="270" r:id="rId8"/>
    <p:sldId id="271" r:id="rId9"/>
    <p:sldId id="272" r:id="rId10"/>
    <p:sldId id="273" r:id="rId11"/>
    <p:sldId id="275" r:id="rId12"/>
    <p:sldId id="264" r:id="rId13"/>
  </p:sldIdLst>
  <p:sldSz cx="9144000" cy="6858000" type="screen4x3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24" autoAdjust="0"/>
    <p:restoredTop sz="94615" autoAdjust="0"/>
  </p:normalViewPr>
  <p:slideViewPr>
    <p:cSldViewPr>
      <p:cViewPr varScale="1">
        <p:scale>
          <a:sx n="70" d="100"/>
          <a:sy n="70" d="100"/>
        </p:scale>
        <p:origin x="-139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77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EAF1CF-DD16-476D-96DF-AA21C2376195}" type="datetimeFigureOut">
              <a:rPr lang="ru-RU" smtClean="0"/>
              <a:pPr/>
              <a:t>24.04.2025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901169-39C0-4FF9-8D93-64ABF788AF2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62996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FD25C-5BD0-4B1D-93CD-02CD32C1F2C1}" type="datetime1">
              <a:rPr lang="ru-RU" smtClean="0"/>
              <a:pPr/>
              <a:t>24.04.2025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2C656-9D71-4180-BAEB-0714AA4F52C6}" type="datetime1">
              <a:rPr lang="ru-RU" smtClean="0"/>
              <a:pPr/>
              <a:t>24.04.2025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1B3E5-2EFE-4792-A5CA-7578F0C4CEE4}" type="datetime1">
              <a:rPr lang="ru-RU" smtClean="0"/>
              <a:pPr/>
              <a:t>24.04.2025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3CA43-8513-40CD-A325-56FB5082F989}" type="datetime1">
              <a:rPr lang="ru-RU" smtClean="0"/>
              <a:pPr/>
              <a:t>24.04.2025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C2B60-AEA3-4F4B-A556-158E57FD493B}" type="datetime1">
              <a:rPr lang="ru-RU" smtClean="0"/>
              <a:pPr/>
              <a:t>24.04.2025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E3FE5-ED08-4E91-AF51-C8A7934DF0DD}" type="datetime1">
              <a:rPr lang="ru-RU" smtClean="0"/>
              <a:pPr/>
              <a:t>24.04.2025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3DCAB-3ED9-45D7-8133-4815714F9C8E}" type="datetime1">
              <a:rPr lang="ru-RU" smtClean="0"/>
              <a:pPr/>
              <a:t>24.04.2025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85068-5D5A-4EEC-872C-295424AE8F39}" type="datetime1">
              <a:rPr lang="ru-RU" smtClean="0"/>
              <a:pPr/>
              <a:t>24.04.2025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E12F5-0409-40CD-BEE8-6302A760E162}" type="datetime1">
              <a:rPr lang="ru-RU" smtClean="0"/>
              <a:pPr/>
              <a:t>24.04.2025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5DEBE-5782-4448-8FDC-CB4357C7DCA8}" type="datetime1">
              <a:rPr lang="ru-RU" smtClean="0"/>
              <a:pPr/>
              <a:t>24.04.2025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30547-77E4-4366-8563-2639CBCD521C}" type="datetime1">
              <a:rPr lang="ru-RU" smtClean="0"/>
              <a:pPr/>
              <a:t>24.04.2025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4CD38FE9-9A06-43E3-9345-BAB5A5E29F51}" type="datetime1">
              <a:rPr lang="ru-RU" smtClean="0"/>
              <a:pPr/>
              <a:t>24.04.2025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3212976"/>
            <a:ext cx="7704856" cy="3180928"/>
          </a:xfrm>
        </p:spPr>
        <p:txBody>
          <a:bodyPr>
            <a:normAutofit/>
          </a:bodyPr>
          <a:lstStyle/>
          <a:p>
            <a:r>
              <a:rPr lang="ru-RU" sz="3100" dirty="0" smtClean="0">
                <a:solidFill>
                  <a:schemeClr val="tx1"/>
                </a:solidFill>
                <a:latin typeface="+mj-lt"/>
              </a:rPr>
              <a:t>«Взаимодействие сотрудников с детьми в процессе развивающего ухода в режимных мероприятиях»</a:t>
            </a:r>
          </a:p>
          <a:p>
            <a:endParaRPr lang="ru-RU" sz="3100" dirty="0" smtClean="0">
              <a:solidFill>
                <a:schemeClr val="tx1"/>
              </a:solidFill>
              <a:latin typeface="+mj-lt"/>
            </a:endParaRPr>
          </a:p>
          <a:p>
            <a:r>
              <a:rPr lang="ru-RU" sz="3100" dirty="0" smtClean="0">
                <a:solidFill>
                  <a:schemeClr val="tx1"/>
                </a:solidFill>
                <a:latin typeface="+mj-lt"/>
              </a:rPr>
              <a:t>Воспитатель СПб ГБСУСОН «ДСО «Вместе»  Павликова Ирина Ивановна</a:t>
            </a:r>
          </a:p>
          <a:p>
            <a:endParaRPr lang="ru-RU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772816"/>
            <a:ext cx="8424936" cy="1296144"/>
          </a:xfrm>
        </p:spPr>
        <p:txBody>
          <a:bodyPr>
            <a:noAutofit/>
          </a:bodyPr>
          <a:lstStyle/>
          <a:p>
            <a:pPr fontAlgn="base">
              <a:spcAft>
                <a:spcPct val="0"/>
              </a:spcAft>
            </a:pPr>
            <a:r>
              <a:rPr lang="ru-RU" sz="2300" b="1" dirty="0" smtClean="0"/>
              <a:t>Семинар</a:t>
            </a:r>
            <a:br>
              <a:rPr lang="ru-RU" sz="2300" b="1" dirty="0" smtClean="0"/>
            </a:br>
            <a:r>
              <a:rPr lang="ru-RU" sz="2300" b="1" dirty="0" smtClean="0"/>
              <a:t>«Формирование эффективной модели взаимодействия с воспитанниками и их близким окружением в условиях учреждения»</a:t>
            </a:r>
            <a:r>
              <a:rPr lang="ru-RU" sz="1600" i="1" dirty="0" smtClean="0"/>
              <a:t/>
            </a:r>
            <a:br>
              <a:rPr lang="ru-RU" sz="1600" i="1" dirty="0" smtClean="0"/>
            </a:br>
            <a:r>
              <a:rPr lang="ru-RU" sz="1600" i="1" dirty="0" smtClean="0">
                <a:solidFill>
                  <a:schemeClr val="tx1"/>
                </a:solidFill>
                <a:latin typeface="+mn-lt"/>
                <a:cs typeface="Arial" pitchFamily="34" charset="0"/>
              </a:rPr>
              <a:t/>
            </a:r>
            <a:br>
              <a:rPr lang="ru-RU" sz="1600" i="1" dirty="0" smtClean="0">
                <a:solidFill>
                  <a:schemeClr val="tx1"/>
                </a:solidFill>
                <a:latin typeface="+mn-lt"/>
                <a:cs typeface="Arial" pitchFamily="34" charset="0"/>
              </a:rPr>
            </a:br>
            <a:endParaRPr lang="ru-RU" sz="1600" dirty="0">
              <a:latin typeface="+mn-lt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95536" y="260648"/>
            <a:ext cx="82089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+mj-lt"/>
              </a:rPr>
              <a:t>СПБ ГБСУСОН «Дом социального обслуживания «Вместе»</a:t>
            </a:r>
            <a:endParaRPr lang="ru-RU" sz="2000" b="1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воспитатель с детьми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1556792"/>
            <a:ext cx="6984776" cy="497083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483768" y="188641"/>
            <a:ext cx="6480720" cy="31316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300" dirty="0" smtClean="0">
                <a:latin typeface="+mj-lt"/>
                <a:cs typeface="Times New Roman" panose="02020603050405020304" pitchFamily="18" charset="0"/>
              </a:rPr>
              <a:t>Для успешного развития, дети с ТМНР из домов-интернатов должны приобретать социальный опыт, доступный их сверстникам. К нам дети приходят в возрасте с 4 лет и наша задача, помочь им адаптироваться к новому помещению, к окружению и конечно многому научиться; приобрести новые умения и навыки для дальнейшей жизни.</a:t>
            </a:r>
            <a:endParaRPr lang="ru-RU" sz="2300" dirty="0">
              <a:latin typeface="+mj-lt"/>
              <a:cs typeface="Times New Roman" panose="02020603050405020304" pitchFamily="18" charset="0"/>
            </a:endParaRPr>
          </a:p>
          <a:p>
            <a:endParaRPr lang="ru-RU" sz="1350" dirty="0"/>
          </a:p>
        </p:txBody>
      </p:sp>
      <p:sp>
        <p:nvSpPr>
          <p:cNvPr id="3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10300"/>
            <a:ext cx="457200" cy="457200"/>
          </a:xfrm>
        </p:spPr>
        <p:txBody>
          <a:bodyPr/>
          <a:lstStyle/>
          <a:p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10242" name="AutoShape 2" descr="Тайны воспитателя детсада: «Любимчики — это воспитанные дети, но таких очень мало» / Воспитатель детского сада — профессия крайне нервная и по истине героическая. Ведь каждый день на работе с одной стороны: большая и зачастую неуправляемая ватага дошколят, с другой — их воинствующие родители. И всё это в среднем за 15 тысяч рублей в месяц. 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44" name="AutoShape 4" descr="Тайны воспитателя детсада: «Любимчики — это воспитанные дети, но таких очень мало» / Воспитатель детского сада — профессия крайне нервная и по истине героическая. Ведь каждый день на работе с одной стороны: большая и зачастую неуправляемая ватага дошколят, с другой — их воинствующие родители. И всё это в среднем за 15 тысяч рублей в месяц. 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4230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691680" y="260648"/>
            <a:ext cx="6048672" cy="93610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+mj-lt"/>
                <a:cs typeface="Times New Roman" panose="02020603050405020304" pitchFamily="18" charset="0"/>
              </a:rPr>
              <a:t>ПРИНЦИПЫ </a:t>
            </a:r>
          </a:p>
          <a:p>
            <a:pPr algn="ctr"/>
            <a:r>
              <a:rPr lang="ru-RU" sz="2400" dirty="0" smtClean="0">
                <a:latin typeface="+mj-lt"/>
                <a:cs typeface="Times New Roman" panose="02020603050405020304" pitchFamily="18" charset="0"/>
              </a:rPr>
              <a:t>РАЗВИВАЮЩЕГО УХОДА</a:t>
            </a:r>
            <a:endParaRPr lang="ru-RU" sz="2400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79512" y="6165304"/>
            <a:ext cx="457200" cy="457200"/>
          </a:xfrm>
        </p:spPr>
        <p:txBody>
          <a:bodyPr/>
          <a:lstStyle/>
          <a:p>
            <a:r>
              <a:rPr lang="ru-RU" dirty="0" smtClean="0"/>
              <a:t>4</a:t>
            </a:r>
            <a:endParaRPr lang="ru-RU" dirty="0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899592" y="1340768"/>
            <a:ext cx="7560840" cy="7920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+mj-lt"/>
              </a:rPr>
              <a:t>УВАЖЕНИЕ ЛИЧНОСТИ РЕБЕНКА</a:t>
            </a:r>
            <a:endParaRPr lang="ru-RU" b="1" dirty="0">
              <a:latin typeface="+mj-lt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899592" y="4365104"/>
            <a:ext cx="7560840" cy="7920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+mj-lt"/>
              </a:rPr>
              <a:t>СОЦИАЛЬНЫЙ ОПЫТ</a:t>
            </a:r>
            <a:endParaRPr lang="ru-RU" b="1" dirty="0">
              <a:latin typeface="+mj-lt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899592" y="2276872"/>
            <a:ext cx="7560840" cy="7920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+mj-lt"/>
              </a:rPr>
              <a:t>УЧЕТ ИНДИВИДУАЛЬНЫХ ОСОБЕННОСТЕЙ</a:t>
            </a:r>
            <a:endParaRPr lang="ru-RU" b="1" dirty="0">
              <a:latin typeface="+mj-lt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899592" y="5373216"/>
            <a:ext cx="7560840" cy="7920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+mj-lt"/>
              </a:rPr>
              <a:t>СЛАЖЕННЫЕ ДЕЙСТВИЯ ВСЕХ СПЕЦИАЛИСТОВ</a:t>
            </a:r>
            <a:endParaRPr lang="ru-RU" b="1" dirty="0">
              <a:latin typeface="+mj-lt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899592" y="3284984"/>
            <a:ext cx="7560840" cy="8640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+mj-lt"/>
              </a:rPr>
              <a:t>ОРИЕНТИРОВАННОСТЬ И ФОРМИРОВАНИЕ ОСНОВНЫХ ЖИЗНЕННЫХ КОМПЕТЕНЦИЙ</a:t>
            </a:r>
            <a:endParaRPr lang="ru-RU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58844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IMG_8698.JPG"/>
          <p:cNvPicPr>
            <a:picLocks noChangeAspect="1"/>
          </p:cNvPicPr>
          <p:nvPr/>
        </p:nvPicPr>
        <p:blipFill>
          <a:blip r:embed="rId2" cstate="print"/>
          <a:srcRect l="16539" t="22700" r="18368" b="16400"/>
          <a:stretch>
            <a:fillRect/>
          </a:stretch>
        </p:blipFill>
        <p:spPr>
          <a:xfrm>
            <a:off x="3995936" y="3154894"/>
            <a:ext cx="4824536" cy="3385166"/>
          </a:xfrm>
          <a:prstGeom prst="rect">
            <a:avLst/>
          </a:prstGeom>
        </p:spPr>
      </p:pic>
      <p:pic>
        <p:nvPicPr>
          <p:cNvPr id="6" name="Рисунок 5" descr="IMG_2946.JPG"/>
          <p:cNvPicPr>
            <a:picLocks noChangeAspect="1"/>
          </p:cNvPicPr>
          <p:nvPr/>
        </p:nvPicPr>
        <p:blipFill>
          <a:blip r:embed="rId3" cstate="print"/>
          <a:srcRect l="12564" r="4714" b="18101"/>
          <a:stretch>
            <a:fillRect/>
          </a:stretch>
        </p:blipFill>
        <p:spPr>
          <a:xfrm>
            <a:off x="323528" y="1340768"/>
            <a:ext cx="4266935" cy="3168352"/>
          </a:xfrm>
          <a:prstGeom prst="rect">
            <a:avLst/>
          </a:prstGeom>
        </p:spPr>
      </p:pic>
      <p:sp>
        <p:nvSpPr>
          <p:cNvPr id="3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10300"/>
            <a:ext cx="457200" cy="457200"/>
          </a:xfrm>
        </p:spPr>
        <p:txBody>
          <a:bodyPr/>
          <a:lstStyle/>
          <a:p>
            <a:r>
              <a:rPr lang="ru-RU" dirty="0" smtClean="0"/>
              <a:t>4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547664" y="404664"/>
            <a:ext cx="6264696" cy="8640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+mj-lt"/>
              </a:rPr>
              <a:t>ДОСУГОВЫЕ МЕРОПРИЯТИЯ</a:t>
            </a:r>
            <a:endParaRPr lang="ru-RU" sz="24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88065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10300"/>
            <a:ext cx="457200" cy="457200"/>
          </a:xfrm>
        </p:spPr>
        <p:txBody>
          <a:bodyPr/>
          <a:lstStyle/>
          <a:p>
            <a:r>
              <a:rPr lang="ru-RU" dirty="0" smtClean="0"/>
              <a:t>5</a:t>
            </a: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547664" y="404664"/>
            <a:ext cx="6264696" cy="8640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+mj-lt"/>
              </a:rPr>
              <a:t>ДОСУГОВЫЕ МЕРОПРИЯТИЯ</a:t>
            </a:r>
            <a:endParaRPr lang="ru-RU" sz="2400" b="1" dirty="0">
              <a:latin typeface="+mj-lt"/>
            </a:endParaRPr>
          </a:p>
        </p:txBody>
      </p:sp>
      <p:pic>
        <p:nvPicPr>
          <p:cNvPr id="5" name="Рисунок 4" descr="014.jpg"/>
          <p:cNvPicPr>
            <a:picLocks noChangeAspect="1"/>
          </p:cNvPicPr>
          <p:nvPr/>
        </p:nvPicPr>
        <p:blipFill>
          <a:blip r:embed="rId2" cstate="print"/>
          <a:srcRect t="13251" r="2935" b="12200"/>
          <a:stretch>
            <a:fillRect/>
          </a:stretch>
        </p:blipFill>
        <p:spPr>
          <a:xfrm>
            <a:off x="827584" y="1484784"/>
            <a:ext cx="3691678" cy="5040560"/>
          </a:xfrm>
          <a:prstGeom prst="rect">
            <a:avLst/>
          </a:prstGeom>
        </p:spPr>
      </p:pic>
      <p:pic>
        <p:nvPicPr>
          <p:cNvPr id="6" name="Рисунок 5" descr="036 (2).jpg"/>
          <p:cNvPicPr>
            <a:picLocks noChangeAspect="1"/>
          </p:cNvPicPr>
          <p:nvPr/>
        </p:nvPicPr>
        <p:blipFill>
          <a:blip r:embed="rId3" cstate="print"/>
          <a:srcRect l="12201" t="15350"/>
          <a:stretch>
            <a:fillRect/>
          </a:stretch>
        </p:blipFill>
        <p:spPr>
          <a:xfrm>
            <a:off x="4572000" y="1484784"/>
            <a:ext cx="3899794" cy="5013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201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10300"/>
            <a:ext cx="457200" cy="457200"/>
          </a:xfrm>
        </p:spPr>
        <p:txBody>
          <a:bodyPr/>
          <a:lstStyle/>
          <a:p>
            <a:r>
              <a:rPr lang="ru-RU" dirty="0" smtClean="0"/>
              <a:t>6</a:t>
            </a: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547664" y="404664"/>
            <a:ext cx="6264696" cy="8640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+mj-lt"/>
              </a:rPr>
              <a:t>ДОСУГОВЫЕ МЕРОПРИЯТИЯ</a:t>
            </a:r>
            <a:endParaRPr lang="ru-RU" sz="2400" b="1" dirty="0">
              <a:latin typeface="+mj-lt"/>
            </a:endParaRPr>
          </a:p>
        </p:txBody>
      </p:sp>
      <p:pic>
        <p:nvPicPr>
          <p:cNvPr id="5" name="Рисунок 4" descr="IMG_2880.JPG"/>
          <p:cNvPicPr>
            <a:picLocks noChangeAspect="1"/>
          </p:cNvPicPr>
          <p:nvPr/>
        </p:nvPicPr>
        <p:blipFill>
          <a:blip r:embed="rId2" cstate="print"/>
          <a:srcRect r="4326" b="16400"/>
          <a:stretch>
            <a:fillRect/>
          </a:stretch>
        </p:blipFill>
        <p:spPr>
          <a:xfrm>
            <a:off x="971600" y="1340768"/>
            <a:ext cx="7416824" cy="4860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588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10300"/>
            <a:ext cx="457200" cy="457200"/>
          </a:xfrm>
        </p:spPr>
        <p:txBody>
          <a:bodyPr/>
          <a:lstStyle/>
          <a:p>
            <a:r>
              <a:rPr lang="ru-RU" dirty="0" smtClean="0"/>
              <a:t>7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547664" y="404664"/>
            <a:ext cx="6264696" cy="8640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+mj-lt"/>
              </a:rPr>
              <a:t>ЗАНЯТИЯ</a:t>
            </a:r>
            <a:endParaRPr lang="ru-RU" sz="2400" b="1" dirty="0">
              <a:latin typeface="+mj-lt"/>
            </a:endParaRPr>
          </a:p>
        </p:txBody>
      </p:sp>
      <p:pic>
        <p:nvPicPr>
          <p:cNvPr id="10" name="Рисунок 9" descr="317.JPG"/>
          <p:cNvPicPr>
            <a:picLocks noChangeAspect="1"/>
          </p:cNvPicPr>
          <p:nvPr/>
        </p:nvPicPr>
        <p:blipFill>
          <a:blip r:embed="rId2" cstate="print"/>
          <a:srcRect l="11413" t="3321" r="19895" b="18500"/>
          <a:stretch>
            <a:fillRect/>
          </a:stretch>
        </p:blipFill>
        <p:spPr>
          <a:xfrm>
            <a:off x="3707904" y="1700808"/>
            <a:ext cx="5112568" cy="4363913"/>
          </a:xfrm>
          <a:prstGeom prst="rect">
            <a:avLst/>
          </a:prstGeom>
        </p:spPr>
      </p:pic>
      <p:pic>
        <p:nvPicPr>
          <p:cNvPr id="9" name="Рисунок 8" descr="070.jpg"/>
          <p:cNvPicPr>
            <a:picLocks noChangeAspect="1"/>
          </p:cNvPicPr>
          <p:nvPr/>
        </p:nvPicPr>
        <p:blipFill>
          <a:blip r:embed="rId3" cstate="print"/>
          <a:srcRect t="2668" r="23106" b="15959"/>
          <a:stretch>
            <a:fillRect/>
          </a:stretch>
        </p:blipFill>
        <p:spPr>
          <a:xfrm>
            <a:off x="395536" y="1700808"/>
            <a:ext cx="3727084" cy="439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167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10300"/>
            <a:ext cx="457200" cy="457200"/>
          </a:xfrm>
        </p:spPr>
        <p:txBody>
          <a:bodyPr/>
          <a:lstStyle/>
          <a:p>
            <a:r>
              <a:rPr lang="ru-RU" dirty="0" smtClean="0"/>
              <a:t>8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547664" y="404664"/>
            <a:ext cx="6264696" cy="8640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+mj-lt"/>
              </a:rPr>
              <a:t>ЗАНЯТИЯ</a:t>
            </a:r>
            <a:endParaRPr lang="ru-RU" sz="2400" b="1" dirty="0">
              <a:latin typeface="+mj-lt"/>
            </a:endParaRPr>
          </a:p>
        </p:txBody>
      </p:sp>
      <p:pic>
        <p:nvPicPr>
          <p:cNvPr id="6" name="Рисунок 5" descr="312.JPG"/>
          <p:cNvPicPr>
            <a:picLocks noChangeAspect="1"/>
          </p:cNvPicPr>
          <p:nvPr/>
        </p:nvPicPr>
        <p:blipFill>
          <a:blip r:embed="rId2" cstate="print"/>
          <a:srcRect l="11413" t="5901" r="2751" b="16400"/>
          <a:stretch>
            <a:fillRect/>
          </a:stretch>
        </p:blipFill>
        <p:spPr>
          <a:xfrm>
            <a:off x="1187624" y="1412776"/>
            <a:ext cx="7200800" cy="4888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890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10300"/>
            <a:ext cx="457200" cy="457200"/>
          </a:xfrm>
        </p:spPr>
        <p:txBody>
          <a:bodyPr/>
          <a:lstStyle/>
          <a:p>
            <a:r>
              <a:rPr lang="ru-RU" dirty="0" smtClean="0"/>
              <a:t>9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187624" y="404664"/>
            <a:ext cx="6912768" cy="8640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+mj-lt"/>
              </a:rPr>
              <a:t>ИСПОЛЬЗОВАНИЕ СОЦИОКУЛЬТУРНОГО ПРОСТРАНСТВА ГОРОДА</a:t>
            </a:r>
            <a:endParaRPr lang="ru-RU" sz="2400" b="1" dirty="0">
              <a:latin typeface="+mj-lt"/>
            </a:endParaRPr>
          </a:p>
        </p:txBody>
      </p:sp>
      <p:pic>
        <p:nvPicPr>
          <p:cNvPr id="6" name="Рисунок 5" descr="0400D0A7-6A16-40E0-9B5A-4C513F363B55.jpeg"/>
          <p:cNvPicPr>
            <a:picLocks noChangeAspect="1"/>
          </p:cNvPicPr>
          <p:nvPr/>
        </p:nvPicPr>
        <p:blipFill>
          <a:blip r:embed="rId2" cstate="print"/>
          <a:srcRect l="4609" r="2298" b="9992"/>
          <a:stretch>
            <a:fillRect/>
          </a:stretch>
        </p:blipFill>
        <p:spPr>
          <a:xfrm>
            <a:off x="1043608" y="1628800"/>
            <a:ext cx="7272808" cy="468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651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10300"/>
            <a:ext cx="457200" cy="457200"/>
          </a:xfrm>
        </p:spPr>
        <p:txBody>
          <a:bodyPr/>
          <a:lstStyle/>
          <a:p>
            <a:r>
              <a:rPr lang="ru-RU" dirty="0" smtClean="0"/>
              <a:t>10</a:t>
            </a: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187624" y="404664"/>
            <a:ext cx="6912768" cy="8640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+mj-lt"/>
              </a:rPr>
              <a:t>ИСПОЛЬЗОВАНИЕ СОЦИОКУЛЬТУРНОГО ПРОСТРАНСТВА ГОРОДА</a:t>
            </a:r>
            <a:endParaRPr lang="ru-RU" sz="2400" b="1" dirty="0">
              <a:latin typeface="+mj-lt"/>
            </a:endParaRPr>
          </a:p>
        </p:txBody>
      </p:sp>
      <p:pic>
        <p:nvPicPr>
          <p:cNvPr id="7" name="Рисунок 6" descr="B2D9FE49-E1BD-46D0-A9F1-0DC767F89119.jpeg"/>
          <p:cNvPicPr>
            <a:picLocks noChangeAspect="1"/>
          </p:cNvPicPr>
          <p:nvPr/>
        </p:nvPicPr>
        <p:blipFill>
          <a:blip r:embed="rId2" cstate="print"/>
          <a:srcRect l="4326" r="2751"/>
          <a:stretch>
            <a:fillRect/>
          </a:stretch>
        </p:blipFill>
        <p:spPr>
          <a:xfrm>
            <a:off x="395536" y="1628800"/>
            <a:ext cx="8496944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293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10300"/>
            <a:ext cx="457200" cy="457200"/>
          </a:xfrm>
        </p:spPr>
        <p:txBody>
          <a:bodyPr/>
          <a:lstStyle/>
          <a:p>
            <a:r>
              <a:rPr lang="ru-RU" dirty="0" smtClean="0"/>
              <a:t>10</a:t>
            </a:r>
            <a:endParaRPr lang="ru-RU" dirty="0"/>
          </a:p>
        </p:txBody>
      </p:sp>
      <p:pic>
        <p:nvPicPr>
          <p:cNvPr id="3" name="Рисунок 2" descr="IMG_4256.JPG"/>
          <p:cNvPicPr>
            <a:picLocks noChangeAspect="1"/>
          </p:cNvPicPr>
          <p:nvPr/>
        </p:nvPicPr>
        <p:blipFill>
          <a:blip r:embed="rId2" cstate="print"/>
          <a:srcRect l="6688" r="12988" b="17450"/>
          <a:stretch>
            <a:fillRect/>
          </a:stretch>
        </p:blipFill>
        <p:spPr>
          <a:xfrm>
            <a:off x="1187624" y="1202738"/>
            <a:ext cx="7056784" cy="5439238"/>
          </a:xfrm>
          <a:prstGeom prst="rect">
            <a:avLst/>
          </a:prstGeom>
        </p:spPr>
      </p:pic>
      <p:sp>
        <p:nvSpPr>
          <p:cNvPr id="4" name="Скругленный прямоугольник 3"/>
          <p:cNvSpPr/>
          <p:nvPr/>
        </p:nvSpPr>
        <p:spPr>
          <a:xfrm>
            <a:off x="1259632" y="260648"/>
            <a:ext cx="6912768" cy="8640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+mj-lt"/>
              </a:rPr>
              <a:t>ИСПОЛЬЗОВАНИЕ СОЦИОКУЛЬТУРНОГО ПРОСТРАНСТВА ГОРОДА</a:t>
            </a:r>
            <a:endParaRPr lang="ru-RU" sz="24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37293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2"/>
          </p:nvPr>
        </p:nvSpPr>
        <p:spPr>
          <a:xfrm>
            <a:off x="2411760" y="1628800"/>
            <a:ext cx="4402832" cy="3528392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Наши контакты: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196620 Санкт- Петербург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г. Павловск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ул. Елизаветинская д. 11 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т/ факс (812</a:t>
            </a: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) 452-23-36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dirty="0" smtClean="0"/>
              <a:t>11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668</TotalTime>
  <Words>164</Words>
  <Application>Microsoft Office PowerPoint</Application>
  <PresentationFormat>Экран (4:3)</PresentationFormat>
  <Paragraphs>37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Справедливость</vt:lpstr>
      <vt:lpstr>Семинар «Формирование эффективной модели взаимодействия с воспитанниками и их близким окружением в условиях учреждения»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СПБ ГБСУСО «Детский дом-интернат для детей с отклонениями в умственном развитии № 4»</dc:title>
  <dc:creator>евросеть</dc:creator>
  <cp:lastModifiedBy>Ирина</cp:lastModifiedBy>
  <cp:revision>103</cp:revision>
  <dcterms:created xsi:type="dcterms:W3CDTF">2015-10-13T19:40:28Z</dcterms:created>
  <dcterms:modified xsi:type="dcterms:W3CDTF">2025-04-24T11:56:05Z</dcterms:modified>
</cp:coreProperties>
</file>