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5088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4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3999600" cy="3416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3999600" cy="341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1951560" cy="341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2361240" y="1152360"/>
            <a:ext cx="1951560" cy="341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20120" cy="2654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2361240" y="1152360"/>
            <a:ext cx="1951560" cy="341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1951560" cy="341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2361240" y="115236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2361240" y="293688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2361240" y="115236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399960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399960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11760" y="2936880"/>
            <a:ext cx="399960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2361240" y="115236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2361240" y="293688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128772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1664280" y="1152360"/>
            <a:ext cx="128772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3016800" y="1152360"/>
            <a:ext cx="128772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311760" y="2936880"/>
            <a:ext cx="128772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1664280" y="2936880"/>
            <a:ext cx="128772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3016800" y="2936880"/>
            <a:ext cx="128772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3999600" cy="3416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3999600" cy="341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1951560" cy="341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2361240" y="1152360"/>
            <a:ext cx="1951560" cy="341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20120" cy="2654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2361240" y="1152360"/>
            <a:ext cx="1951560" cy="341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1951560" cy="341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2361240" y="115236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2361240" y="293688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2361240" y="115236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399960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399960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311760" y="2936880"/>
            <a:ext cx="399960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2361240" y="115236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2361240" y="2936880"/>
            <a:ext cx="195156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128772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1664280" y="1152360"/>
            <a:ext cx="128772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3016800" y="1152360"/>
            <a:ext cx="128772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311760" y="2936880"/>
            <a:ext cx="128772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1664280" y="2936880"/>
            <a:ext cx="128772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3016800" y="2936880"/>
            <a:ext cx="1287720" cy="16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11760" y="744480"/>
            <a:ext cx="8520120" cy="20527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sldNum"/>
          </p:nvPr>
        </p:nvSpPr>
        <p:spPr>
          <a:xfrm>
            <a:off x="8472600" y="4663440"/>
            <a:ext cx="548280" cy="393120"/>
          </a:xfrm>
          <a:prstGeom prst="rect">
            <a:avLst/>
          </a:prstGeom>
        </p:spPr>
        <p:txBody>
          <a:bodyPr tIns="91440" bIns="91440" anchor="ctr">
            <a:normAutofit/>
          </a:bodyPr>
          <a:lstStyle/>
          <a:p>
            <a:pPr algn="r">
              <a:lnSpc>
                <a:spcPct val="100000"/>
              </a:lnSpc>
            </a:pPr>
            <a:fld id="{AC7B8250-A8CC-40AC-BC9B-3CB856C21F41}" type="slidenum">
              <a:rPr lang="en-US" sz="1000" b="0" strike="noStrike" spc="-1">
                <a:solidFill>
                  <a:srgbClr val="595959"/>
                </a:solidFill>
                <a:latin typeface="Arial"/>
                <a:ea typeface="Arial"/>
              </a:rPr>
              <a:t>‹#›</a:t>
            </a:fld>
            <a:endParaRPr lang="en-US" sz="10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3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3999600" cy="3416400"/>
          </a:xfrm>
          <a:prstGeom prst="rect">
            <a:avLst/>
          </a:prstGeom>
        </p:spPr>
        <p:txBody>
          <a:bodyPr lIns="0" tIns="0" rIns="0" bIns="0">
            <a:normAutofit fontScale="7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4832280" y="1152360"/>
            <a:ext cx="3999600" cy="3416400"/>
          </a:xfrm>
          <a:prstGeom prst="rect">
            <a:avLst/>
          </a:prstGeom>
        </p:spPr>
        <p:txBody>
          <a:bodyPr lIns="0" tIns="0" rIns="0" bIns="0">
            <a:normAutofit fontScale="7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sldNum"/>
          </p:nvPr>
        </p:nvSpPr>
        <p:spPr>
          <a:xfrm>
            <a:off x="8472600" y="4663440"/>
            <a:ext cx="548280" cy="393120"/>
          </a:xfrm>
          <a:prstGeom prst="rect">
            <a:avLst/>
          </a:prstGeom>
        </p:spPr>
        <p:txBody>
          <a:bodyPr tIns="91440" bIns="91440" anchor="ctr">
            <a:normAutofit/>
          </a:bodyPr>
          <a:lstStyle/>
          <a:p>
            <a:pPr algn="r">
              <a:lnSpc>
                <a:spcPct val="100000"/>
              </a:lnSpc>
            </a:pPr>
            <a:fld id="{CE8D7149-27F3-4826-96A0-70989F7271A3}" type="slidenum">
              <a:rPr lang="en-US" sz="1000" b="0" strike="noStrike" spc="-1">
                <a:solidFill>
                  <a:srgbClr val="595959"/>
                </a:solidFill>
                <a:latin typeface="Arial"/>
                <a:ea typeface="Arial"/>
              </a:rPr>
              <a:t>‹#›</a:t>
            </a:fld>
            <a:endParaRPr lang="en-US" sz="10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Shape 1"/>
          <p:cNvSpPr txBox="1"/>
          <p:nvPr/>
        </p:nvSpPr>
        <p:spPr>
          <a:xfrm>
            <a:off x="235840" y="0"/>
            <a:ext cx="8908160" cy="1270440"/>
          </a:xfrm>
          <a:prstGeom prst="rect">
            <a:avLst/>
          </a:prstGeom>
          <a:noFill/>
          <a:ln>
            <a:noFill/>
          </a:ln>
        </p:spPr>
        <p:txBody>
          <a:bodyPr tIns="91440" bIns="9144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779" b="1" strike="noStrike" spc="-1" dirty="0">
                <a:solidFill>
                  <a:srgbClr val="000000"/>
                </a:solidFill>
                <a:latin typeface="Bookman Old Style" panose="02050604050505020204" pitchFamily="18" charset="0"/>
                <a:ea typeface="Arial"/>
              </a:rPr>
              <a:t>СПБ ГБСУСОН “</a:t>
            </a:r>
            <a:r>
              <a:rPr lang="en-US" sz="2779" b="1" strike="noStrike" spc="-1" dirty="0" err="1">
                <a:solidFill>
                  <a:srgbClr val="000000"/>
                </a:solidFill>
                <a:latin typeface="Bookman Old Style" panose="02050604050505020204" pitchFamily="18" charset="0"/>
                <a:ea typeface="Arial"/>
              </a:rPr>
              <a:t>Дом</a:t>
            </a:r>
            <a:r>
              <a:rPr lang="en-US" sz="2779" b="1" strike="noStrike" spc="-1" dirty="0">
                <a:solidFill>
                  <a:srgbClr val="000000"/>
                </a:solidFill>
                <a:latin typeface="Bookman Old Style" panose="02050604050505020204" pitchFamily="18" charset="0"/>
                <a:ea typeface="Arial"/>
              </a:rPr>
              <a:t> </a:t>
            </a:r>
            <a:r>
              <a:rPr lang="en-US" sz="2779" b="1" strike="noStrike" spc="-1" dirty="0" err="1">
                <a:solidFill>
                  <a:srgbClr val="000000"/>
                </a:solidFill>
                <a:latin typeface="Bookman Old Style" panose="02050604050505020204" pitchFamily="18" charset="0"/>
                <a:ea typeface="Arial"/>
              </a:rPr>
              <a:t>социального</a:t>
            </a:r>
            <a:r>
              <a:rPr lang="en-US" sz="2779" b="1" strike="noStrike" spc="-1" dirty="0">
                <a:solidFill>
                  <a:srgbClr val="000000"/>
                </a:solidFill>
                <a:latin typeface="Bookman Old Style" panose="02050604050505020204" pitchFamily="18" charset="0"/>
                <a:ea typeface="Arial"/>
              </a:rPr>
              <a:t> </a:t>
            </a:r>
            <a:r>
              <a:rPr lang="en-US" sz="2779" b="1" strike="noStrike" spc="-1" dirty="0" err="1">
                <a:solidFill>
                  <a:srgbClr val="000000"/>
                </a:solidFill>
                <a:latin typeface="Bookman Old Style" panose="02050604050505020204" pitchFamily="18" charset="0"/>
                <a:ea typeface="Arial"/>
              </a:rPr>
              <a:t>обслуживания</a:t>
            </a:r>
            <a:r>
              <a:rPr lang="en-US" sz="2779" b="1" strike="noStrike" spc="-1" dirty="0">
                <a:solidFill>
                  <a:srgbClr val="000000"/>
                </a:solidFill>
                <a:latin typeface="Bookman Old Style" panose="02050604050505020204" pitchFamily="18" charset="0"/>
                <a:ea typeface="Arial"/>
              </a:rPr>
              <a:t> “ПАРУС”</a:t>
            </a:r>
            <a:endParaRPr lang="en-US" sz="2779" b="1" strike="noStrike" spc="-1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0" name="TextShape 2"/>
          <p:cNvSpPr txBox="1"/>
          <p:nvPr/>
        </p:nvSpPr>
        <p:spPr>
          <a:xfrm>
            <a:off x="512640" y="1440000"/>
            <a:ext cx="8520120" cy="1132544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 fontScale="64000" lnSpcReduction="20000"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latin typeface="Arial"/>
              </a:rPr>
              <a:t>СЕНСОРНОЕ РАЗВИТИЕ ДЕТЕЙ С ТМНР ЧЕРЕЗ УХОДОВЫЕ ПРОЦЕДУРЫ: ПРОЕКТ «НАШЕ УТРО»</a:t>
            </a:r>
            <a:endParaRPr lang="en-US" sz="2800" b="1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800" b="1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spc="-1" dirty="0">
                <a:solidFill>
                  <a:srgbClr val="595959"/>
                </a:solidFill>
                <a:latin typeface="Arial"/>
                <a:ea typeface="Arial"/>
              </a:rPr>
              <a:t>учитель-д</a:t>
            </a:r>
            <a:r>
              <a:rPr lang="en-US" sz="2800" b="0" strike="noStrike" spc="-1" dirty="0" err="1">
                <a:solidFill>
                  <a:srgbClr val="595959"/>
                </a:solidFill>
                <a:latin typeface="Arial"/>
                <a:ea typeface="Arial"/>
              </a:rPr>
              <a:t>ефектолог</a:t>
            </a:r>
            <a:r>
              <a:rPr lang="en-US" sz="2800" b="0" strike="noStrike" spc="-1" dirty="0">
                <a:solidFill>
                  <a:srgbClr val="595959"/>
                </a:solidFill>
                <a:latin typeface="Arial"/>
                <a:ea typeface="Arial"/>
              </a:rPr>
              <a:t>, </a:t>
            </a:r>
            <a:r>
              <a:rPr lang="en-US" sz="2800" b="0" strike="noStrike" spc="-1" dirty="0" err="1">
                <a:solidFill>
                  <a:srgbClr val="595959"/>
                </a:solidFill>
                <a:latin typeface="Arial"/>
                <a:ea typeface="Arial"/>
              </a:rPr>
              <a:t>логопед</a:t>
            </a:r>
            <a:r>
              <a:rPr lang="en-US" sz="2800" b="0" strike="noStrike" spc="-1" dirty="0">
                <a:solidFill>
                  <a:srgbClr val="595959"/>
                </a:solidFill>
                <a:latin typeface="Arial"/>
                <a:ea typeface="Arial"/>
              </a:rPr>
              <a:t> </a:t>
            </a:r>
            <a:r>
              <a:rPr lang="en-US" sz="2800" b="0" strike="noStrike" spc="-1" dirty="0" err="1">
                <a:solidFill>
                  <a:srgbClr val="595959"/>
                </a:solidFill>
                <a:latin typeface="Arial"/>
                <a:ea typeface="Arial"/>
              </a:rPr>
              <a:t>Писаренко</a:t>
            </a:r>
            <a:r>
              <a:rPr lang="en-US" sz="2800" b="0" strike="noStrike" spc="-1" dirty="0">
                <a:solidFill>
                  <a:srgbClr val="595959"/>
                </a:solidFill>
                <a:latin typeface="Arial"/>
                <a:ea typeface="Arial"/>
              </a:rPr>
              <a:t> О. В</a:t>
            </a:r>
            <a:r>
              <a:rPr lang="en-US" sz="2800" spc="-1" dirty="0">
                <a:solidFill>
                  <a:srgbClr val="595959"/>
                </a:solidFill>
                <a:latin typeface="Arial"/>
                <a:ea typeface="Arial"/>
              </a:rPr>
              <a:t>.</a:t>
            </a:r>
            <a:endParaRPr lang="en-US" sz="2800" b="1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5E178A-EEF4-11AE-AF74-3078D61F9D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746" y="2572544"/>
            <a:ext cx="1787854" cy="23838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1296000" y="144000"/>
            <a:ext cx="7136800" cy="701037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Autofit/>
          </a:bodyPr>
          <a:lstStyle/>
          <a:p>
            <a:pPr marL="10800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ru-RU" sz="3200" b="1" spc="-1" dirty="0">
                <a:solidFill>
                  <a:srgbClr val="000000"/>
                </a:solidFill>
                <a:latin typeface="Arial"/>
              </a:rPr>
              <a:t>ПРОЕКТ «НАШЕ УТРО»</a:t>
            </a:r>
            <a:r>
              <a:rPr lang="en-US" sz="3200" b="1" strike="noStrike" spc="-1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7" name="TextShape 6"/>
          <p:cNvSpPr txBox="1"/>
          <p:nvPr/>
        </p:nvSpPr>
        <p:spPr>
          <a:xfrm>
            <a:off x="432000" y="1224000"/>
            <a:ext cx="1944000" cy="64487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ru-RU" spc="-1" dirty="0">
                <a:latin typeface="Arial"/>
              </a:rPr>
              <a:t>ЦЕЛЕВАЯ АУДИТОРИЯ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88" name="TextShape 7"/>
          <p:cNvSpPr txBox="1"/>
          <p:nvPr/>
        </p:nvSpPr>
        <p:spPr>
          <a:xfrm>
            <a:off x="360000" y="2166840"/>
            <a:ext cx="1944000" cy="644877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ru-RU" spc="-1" dirty="0">
                <a:latin typeface="Arial"/>
              </a:rPr>
              <a:t>СРОКИ РЕАЛИЗАЦИИ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89" name="TextShape 8"/>
          <p:cNvSpPr txBox="1"/>
          <p:nvPr/>
        </p:nvSpPr>
        <p:spPr>
          <a:xfrm>
            <a:off x="360000" y="3553210"/>
            <a:ext cx="2304000" cy="367878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ru-RU" spc="-1" dirty="0">
                <a:latin typeface="Arial"/>
              </a:rPr>
              <a:t>ИСПОЛНИТЕЛИ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90" name="TextShape 9"/>
          <p:cNvSpPr txBox="1"/>
          <p:nvPr/>
        </p:nvSpPr>
        <p:spPr>
          <a:xfrm>
            <a:off x="2951100" y="3084480"/>
            <a:ext cx="2304000" cy="1475873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ru-RU" spc="-1" dirty="0">
                <a:latin typeface="Arial"/>
              </a:rPr>
              <a:t>Логопед, дефектолог + учителя надомного образования школы 69</a:t>
            </a:r>
            <a:r>
              <a:rPr lang="en-US" sz="1800" b="0" strike="noStrike" spc="-1" dirty="0">
                <a:latin typeface="Arial"/>
              </a:rPr>
              <a:t> </a:t>
            </a:r>
          </a:p>
        </p:txBody>
      </p:sp>
      <p:sp>
        <p:nvSpPr>
          <p:cNvPr id="94" name="TextShape 10"/>
          <p:cNvSpPr txBox="1"/>
          <p:nvPr/>
        </p:nvSpPr>
        <p:spPr>
          <a:xfrm>
            <a:off x="2951100" y="1143000"/>
            <a:ext cx="2017470" cy="644877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ru-RU" sz="1800" b="0" strike="noStrike" spc="-1" dirty="0">
                <a:latin typeface="Arial"/>
              </a:rPr>
              <a:t>Дети группы «Милосердие»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56561058-145F-92BD-0A78-931EA398F42C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3035300" y="2060608"/>
            <a:ext cx="1728100" cy="892142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/>
              <a:t>Декабрь 2024 – май 2025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463C8F-EABD-B8A2-FBDF-6995543BF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296" y="951706"/>
            <a:ext cx="3001566" cy="40020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1642056" y="191479"/>
            <a:ext cx="5628068" cy="780875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Arial"/>
              </a:rPr>
              <a:t>ЦЕЛИ И СПОСОБЫ РЕАЛИЗАЦИИ</a:t>
            </a:r>
            <a:endParaRPr lang="en-US" sz="2400" b="1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TextShape 2"/>
          <p:cNvSpPr txBox="1"/>
          <p:nvPr/>
        </p:nvSpPr>
        <p:spPr>
          <a:xfrm>
            <a:off x="369485" y="831257"/>
            <a:ext cx="4930171" cy="4245863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endParaRPr lang="en-US" sz="1800" b="0" strike="noStrike" spc="-1" dirty="0">
              <a:latin typeface="Arial"/>
            </a:endParaRPr>
          </a:p>
          <a:p>
            <a:r>
              <a:rPr lang="ru-RU" spc="-1" dirty="0">
                <a:latin typeface="Arial"/>
              </a:rPr>
              <a:t>Основная цель – сенсорное развитие</a:t>
            </a:r>
          </a:p>
          <a:p>
            <a:endParaRPr lang="ru-RU" spc="-1" dirty="0">
              <a:latin typeface="Arial"/>
            </a:endParaRPr>
          </a:p>
          <a:p>
            <a:r>
              <a:rPr lang="ru-RU" sz="1800" b="0" strike="noStrike" spc="-1" dirty="0">
                <a:latin typeface="Arial"/>
              </a:rPr>
              <a:t>Дополнительные цели</a:t>
            </a:r>
            <a:r>
              <a:rPr lang="ru-RU" spc="-1" dirty="0">
                <a:latin typeface="Arial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ru-RU" sz="1800" b="0" strike="noStrike" spc="-1" dirty="0">
                <a:latin typeface="Arial"/>
              </a:rPr>
              <a:t>Развитие вокализаций</a:t>
            </a:r>
          </a:p>
          <a:p>
            <a:pPr marL="285750" indent="-285750">
              <a:buFontTx/>
              <a:buChar char="-"/>
            </a:pPr>
            <a:r>
              <a:rPr lang="ru-RU" sz="1800" b="0" strike="noStrike" spc="-1" dirty="0">
                <a:latin typeface="Arial"/>
              </a:rPr>
              <a:t>Развитие мимической мускулатуры</a:t>
            </a:r>
          </a:p>
          <a:p>
            <a:pPr marL="285750" indent="-285750">
              <a:buFontTx/>
              <a:buChar char="-"/>
            </a:pPr>
            <a:r>
              <a:rPr lang="ru-RU" spc="-1" dirty="0">
                <a:latin typeface="Arial"/>
              </a:rPr>
              <a:t>Развитие способности сглатывать слюну</a:t>
            </a:r>
          </a:p>
          <a:p>
            <a:pPr marL="285750" indent="-285750">
              <a:buFontTx/>
              <a:buChar char="-"/>
            </a:pPr>
            <a:r>
              <a:rPr lang="ru-RU" sz="1800" b="0" strike="noStrike" spc="-1" dirty="0">
                <a:latin typeface="Arial"/>
              </a:rPr>
              <a:t>(профилактика зубного камня)</a:t>
            </a:r>
          </a:p>
          <a:p>
            <a:endParaRPr lang="ru-RU" spc="-1" dirty="0">
              <a:latin typeface="Arial"/>
            </a:endParaRPr>
          </a:p>
          <a:p>
            <a:r>
              <a:rPr lang="ru-RU" sz="1800" b="0" strike="noStrike" spc="-1" dirty="0">
                <a:latin typeface="Arial"/>
              </a:rPr>
              <a:t>Способы:</a:t>
            </a:r>
          </a:p>
          <a:p>
            <a:pPr marL="285750" indent="-285750">
              <a:buFontTx/>
              <a:buChar char="-"/>
            </a:pPr>
            <a:r>
              <a:rPr lang="ru-RU" spc="-1" dirty="0">
                <a:latin typeface="Arial"/>
              </a:rPr>
              <a:t>Чистка зубов</a:t>
            </a:r>
          </a:p>
          <a:p>
            <a:pPr marL="285750" indent="-285750">
              <a:buFontTx/>
              <a:buChar char="-"/>
            </a:pPr>
            <a:r>
              <a:rPr lang="ru-RU" spc="-1" dirty="0">
                <a:latin typeface="Arial"/>
              </a:rPr>
              <a:t>Обтирание</a:t>
            </a:r>
          </a:p>
          <a:p>
            <a:pPr marL="285750" indent="-285750">
              <a:buFontTx/>
              <a:buChar char="-"/>
            </a:pPr>
            <a:r>
              <a:rPr lang="ru-RU" sz="1800" b="0" strike="noStrike" spc="-1" dirty="0">
                <a:latin typeface="Arial"/>
              </a:rPr>
              <a:t>Пассивная артикуляторн</a:t>
            </a:r>
            <a:r>
              <a:rPr lang="ru-RU" spc="-1" dirty="0">
                <a:latin typeface="Arial"/>
              </a:rPr>
              <a:t>ая гимнастика</a:t>
            </a:r>
          </a:p>
          <a:p>
            <a:pPr marL="285750" indent="-285750">
              <a:buFontTx/>
              <a:buChar char="-"/>
            </a:pPr>
            <a:r>
              <a:rPr lang="ru-RU" sz="1800" b="0" strike="noStrike" spc="-1" dirty="0">
                <a:latin typeface="Arial"/>
              </a:rPr>
              <a:t>Педагогическое кормление</a:t>
            </a:r>
            <a:r>
              <a:rPr lang="en-US" sz="1800" b="0" strike="noStrike" spc="-1" dirty="0">
                <a:latin typeface="Arial"/>
              </a:rPr>
              <a:t> </a:t>
            </a:r>
          </a:p>
          <a:p>
            <a:endParaRPr lang="en-US" sz="1800" b="0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480A70-A351-8937-64AC-524D12B83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2540" y="1051831"/>
            <a:ext cx="3045710" cy="390177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1879600" y="335280"/>
            <a:ext cx="6952280" cy="68208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 fontScale="97000"/>
          </a:bodyPr>
          <a:lstStyle/>
          <a:p>
            <a:pPr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latin typeface="Arial"/>
              </a:rPr>
              <a:t>ГИГИЕНИЧЕСКИЕ ПРОЦЕДУРЫ</a:t>
            </a:r>
            <a:endParaRPr lang="en-US" sz="2800" b="1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TextShape 2"/>
          <p:cNvSpPr txBox="1"/>
          <p:nvPr/>
        </p:nvSpPr>
        <p:spPr>
          <a:xfrm>
            <a:off x="4378960" y="1194224"/>
            <a:ext cx="4561840" cy="3515001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ru-RU" spc="-1" dirty="0">
                <a:latin typeface="Arial"/>
              </a:rPr>
              <a:t>1 обтирание рук холодной водой и махровым полотенцем</a:t>
            </a:r>
          </a:p>
          <a:p>
            <a:endParaRPr lang="ru-RU" spc="-1" dirty="0">
              <a:latin typeface="Arial"/>
            </a:endParaRPr>
          </a:p>
          <a:p>
            <a:r>
              <a:rPr lang="ru-RU" sz="1800" b="0" strike="noStrike" spc="-1" dirty="0">
                <a:latin typeface="Arial"/>
              </a:rPr>
              <a:t>2 обтирание лица по частям холодной водой и махровым полотенцем</a:t>
            </a:r>
          </a:p>
          <a:p>
            <a:endParaRPr lang="ru-RU" sz="1800" b="0" strike="noStrike" spc="-1" dirty="0">
              <a:latin typeface="Arial"/>
            </a:endParaRPr>
          </a:p>
          <a:p>
            <a:r>
              <a:rPr lang="ru-RU" spc="-1" dirty="0">
                <a:latin typeface="Arial"/>
              </a:rPr>
              <a:t>3 обтирание лица целиком холодной водой и махровым полотенцем</a:t>
            </a:r>
          </a:p>
          <a:p>
            <a:endParaRPr lang="ru-RU" spc="-1" dirty="0">
              <a:latin typeface="Arial"/>
            </a:endParaRPr>
          </a:p>
          <a:p>
            <a:r>
              <a:rPr lang="ru-RU" sz="1800" b="0" strike="noStrike" spc="-1" dirty="0">
                <a:latin typeface="Arial"/>
              </a:rPr>
              <a:t>4 чистка зубов</a:t>
            </a:r>
          </a:p>
          <a:p>
            <a:endParaRPr lang="ru-RU" sz="1800" b="0" strike="noStrike" spc="-1" dirty="0">
              <a:latin typeface="Arial"/>
            </a:endParaRPr>
          </a:p>
          <a:p>
            <a:r>
              <a:rPr lang="ru-RU" spc="-1" dirty="0">
                <a:latin typeface="Arial"/>
              </a:rPr>
              <a:t>5 пассивная артикуляторная гимнастика</a:t>
            </a:r>
            <a:r>
              <a:rPr lang="en-US" sz="1800" b="0" strike="noStrike" spc="-1" dirty="0">
                <a:latin typeface="Arial"/>
              </a:rPr>
              <a:t> 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D2C9614-E825-B182-BCA7-318305CA0D9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34228" y="1107440"/>
            <a:ext cx="1438412" cy="1742784"/>
          </a:xfrm>
          <a:prstGeom prst="rect">
            <a:avLst/>
          </a:prstGeom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C95946-D1B3-49CF-EEBB-29419DCE57F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391147" y="1107440"/>
            <a:ext cx="1438412" cy="1742784"/>
          </a:xfrm>
          <a:prstGeom prst="rect">
            <a:avLst/>
          </a:prstGeom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EAAF6C-1531-F6DA-899D-40D5ED0AD92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10177" y="3032365"/>
            <a:ext cx="1462463" cy="1742784"/>
          </a:xfrm>
          <a:prstGeom prst="rect">
            <a:avLst/>
          </a:prstGeom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272FE2-2CD4-F7AA-2C9D-169727BA2CF7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2367097" y="3032365"/>
            <a:ext cx="1462462" cy="174278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2015660" y="277876"/>
            <a:ext cx="555354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Arial"/>
              </a:rPr>
              <a:t>ПЕДАГОГИЧЕСКОЕ КОРМЛЕНИЕ</a:t>
            </a:r>
            <a:endParaRPr lang="en-US" sz="2400" b="1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TextShape 3"/>
          <p:cNvSpPr txBox="1"/>
          <p:nvPr/>
        </p:nvSpPr>
        <p:spPr>
          <a:xfrm>
            <a:off x="7093918" y="2196276"/>
            <a:ext cx="1720679" cy="258386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endParaRPr lang="ru-RU" sz="1800" b="0" strike="noStrike" spc="-1" dirty="0">
              <a:latin typeface="Arial"/>
            </a:endParaRPr>
          </a:p>
          <a:p>
            <a:endParaRPr lang="ru-RU" spc="-1" dirty="0">
              <a:latin typeface="Arial"/>
            </a:endParaRPr>
          </a:p>
          <a:p>
            <a:r>
              <a:rPr lang="ru-RU" b="0" strike="noStrike" spc="-1" dirty="0">
                <a:latin typeface="Arial"/>
              </a:rPr>
              <a:t>1 НЕДЕЛЯ НА ПРОДУКТ, ПО КРУГУ 3 МЕСЯЦА, ЗАТЕМ 1 ДЕНЬ НА ПРОДУКТ</a:t>
            </a:r>
            <a:endParaRPr lang="en-US" b="0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01A375-740B-E3C6-9414-B13D8CB08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45" y="2341948"/>
            <a:ext cx="1832268" cy="25234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0E976C-3413-CF1D-DFFE-4DF1F2306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26" y="850276"/>
            <a:ext cx="1285039" cy="14916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E60E193-223E-864F-83E6-14F10AF313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88" y="850276"/>
            <a:ext cx="1285040" cy="14916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75D6420-5701-852B-6ADB-19427C3314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496" y="2341948"/>
            <a:ext cx="1953322" cy="254562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82DB249-0C1B-4B04-B1A5-E981ACE68AD8}"/>
              </a:ext>
            </a:extLst>
          </p:cNvPr>
          <p:cNvSpPr txBox="1"/>
          <p:nvPr/>
        </p:nvSpPr>
        <p:spPr>
          <a:xfrm>
            <a:off x="5572505" y="995947"/>
            <a:ext cx="13616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pc="-1" dirty="0">
                <a:latin typeface="Arial"/>
              </a:rPr>
              <a:t>ЯБЛОКО</a:t>
            </a:r>
          </a:p>
          <a:p>
            <a:r>
              <a:rPr lang="ru-RU" sz="1800" b="0" strike="noStrike" spc="-1" dirty="0">
                <a:latin typeface="Arial"/>
              </a:rPr>
              <a:t>ОГУРЕЦ</a:t>
            </a:r>
          </a:p>
          <a:p>
            <a:r>
              <a:rPr lang="ru-RU" spc="-1" dirty="0">
                <a:latin typeface="Arial"/>
              </a:rPr>
              <a:t>ПЕЧЕНЬЕ</a:t>
            </a:r>
          </a:p>
          <a:p>
            <a:r>
              <a:rPr lang="ru-RU" sz="1800" b="0" strike="noStrike" spc="-1" dirty="0">
                <a:latin typeface="Arial"/>
              </a:rPr>
              <a:t>ЛИМОН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99DEBA-8AEB-BA1A-F677-0E9BB5944571}"/>
              </a:ext>
            </a:extLst>
          </p:cNvPr>
          <p:cNvSpPr txBox="1"/>
          <p:nvPr/>
        </p:nvSpPr>
        <p:spPr>
          <a:xfrm>
            <a:off x="438145" y="850276"/>
            <a:ext cx="265188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pc="-1" dirty="0">
                <a:latin typeface="Arial"/>
              </a:rPr>
              <a:t>1 ВОДА</a:t>
            </a:r>
          </a:p>
          <a:p>
            <a:r>
              <a:rPr lang="ru-RU" spc="-1" dirty="0">
                <a:latin typeface="Arial"/>
              </a:rPr>
              <a:t>(ПИПЕТКА/ЛОЖКА)</a:t>
            </a:r>
          </a:p>
          <a:p>
            <a:endParaRPr lang="ru-RU" spc="-1" dirty="0">
              <a:latin typeface="Arial"/>
            </a:endParaRPr>
          </a:p>
          <a:p>
            <a:r>
              <a:rPr lang="ru-RU" spc="-1" dirty="0">
                <a:latin typeface="Arial"/>
              </a:rPr>
              <a:t>2 ПРОДУКТ ЧЕРЕЗ МАРЛЮ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B4B0CC-6B9C-FB23-CAA5-090B3E7BEF3B}"/>
              </a:ext>
            </a:extLst>
          </p:cNvPr>
          <p:cNvSpPr txBox="1"/>
          <p:nvPr/>
        </p:nvSpPr>
        <p:spPr>
          <a:xfrm>
            <a:off x="2607513" y="2591474"/>
            <a:ext cx="18783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pc="-1" dirty="0">
                <a:latin typeface="Arial"/>
              </a:rPr>
              <a:t>ОСЯЗАНИЕ РУКОЙ, ЗРЕНИЕ, СЛУХ</a:t>
            </a:r>
          </a:p>
          <a:p>
            <a:endParaRPr lang="ru-RU" spc="-1" dirty="0">
              <a:latin typeface="Arial"/>
            </a:endParaRPr>
          </a:p>
          <a:p>
            <a:r>
              <a:rPr lang="ru-RU" spc="-1" dirty="0">
                <a:latin typeface="Arial"/>
              </a:rPr>
              <a:t>ОСЯЗАНИЕ ГУБАМИ, ВКУС, ОБОНЯНИЕ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2566440" y="287120"/>
            <a:ext cx="544788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 fontScale="97000" lnSpcReduction="10000"/>
          </a:bodyPr>
          <a:lstStyle/>
          <a:p>
            <a:pPr>
              <a:lnSpc>
                <a:spcPct val="100000"/>
              </a:lnSpc>
            </a:pPr>
            <a:r>
              <a:rPr lang="ru-RU" sz="2800" b="1" spc="-1" dirty="0">
                <a:solidFill>
                  <a:srgbClr val="000000"/>
                </a:solidFill>
                <a:latin typeface="Arial"/>
              </a:rPr>
              <a:t>РЕЗУЛЬТАТЫ</a:t>
            </a:r>
            <a:endParaRPr lang="en-US" sz="2800" b="1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TextShape 2"/>
          <p:cNvSpPr txBox="1"/>
          <p:nvPr/>
        </p:nvSpPr>
        <p:spPr>
          <a:xfrm>
            <a:off x="4270112" y="1258765"/>
            <a:ext cx="2879320" cy="2860868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ru-RU" spc="-1" dirty="0">
                <a:latin typeface="Arial"/>
              </a:rPr>
              <a:t>В</a:t>
            </a:r>
            <a:r>
              <a:rPr lang="ru-RU" b="0" strike="noStrike" spc="-1" dirty="0">
                <a:latin typeface="Arial"/>
              </a:rPr>
              <a:t>окализации – Руслан</a:t>
            </a:r>
          </a:p>
          <a:p>
            <a:r>
              <a:rPr lang="ru-RU" spc="-1" dirty="0">
                <a:latin typeface="Arial"/>
              </a:rPr>
              <a:t>Мимическая мускулатура – Костя</a:t>
            </a:r>
          </a:p>
          <a:p>
            <a:r>
              <a:rPr lang="ru-RU" b="0" strike="noStrike" spc="-1" dirty="0" err="1">
                <a:latin typeface="Arial"/>
              </a:rPr>
              <a:t>Сглатывание</a:t>
            </a:r>
            <a:r>
              <a:rPr lang="ru-RU" b="0" strike="noStrike" spc="-1" dirty="0">
                <a:latin typeface="Arial"/>
              </a:rPr>
              <a:t> слюны - ?</a:t>
            </a:r>
          </a:p>
          <a:p>
            <a:r>
              <a:rPr lang="ru-RU" spc="-1" dirty="0">
                <a:latin typeface="Arial"/>
              </a:rPr>
              <a:t>Сенсорное развитие - ?</a:t>
            </a:r>
          </a:p>
          <a:p>
            <a:r>
              <a:rPr lang="ru-RU" b="0" strike="noStrike" spc="-1" dirty="0">
                <a:latin typeface="Arial"/>
              </a:rPr>
              <a:t>Внеплановый результат – </a:t>
            </a:r>
            <a:r>
              <a:rPr lang="ru-RU" spc="-1" dirty="0">
                <a:latin typeface="Arial"/>
              </a:rPr>
              <a:t>социализация (обращение внимания друг на друга)</a:t>
            </a:r>
            <a:endParaRPr lang="en-US" b="0" strike="noStrike" spc="-1" dirty="0">
              <a:latin typeface="Arial"/>
            </a:endParaRPr>
          </a:p>
          <a:p>
            <a:r>
              <a:rPr lang="en-US" b="0" strike="noStrike" spc="-1" dirty="0">
                <a:latin typeface="Arial"/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E8BB8A-FBF0-3267-8F5E-B3E43D06F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495" y="859520"/>
            <a:ext cx="1648496" cy="219799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47AE36-3B24-EBC9-DC6B-B3CFA3EFD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09" y="1803380"/>
            <a:ext cx="3934869" cy="29511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407880" y="216000"/>
            <a:ext cx="8520120" cy="865825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ru-RU" sz="4800" b="1" spc="-1" dirty="0">
                <a:solidFill>
                  <a:srgbClr val="000000"/>
                </a:solidFill>
                <a:latin typeface="Arial"/>
              </a:rPr>
              <a:t>СПАСИБО ЗА ВНИМАНИЕ</a:t>
            </a:r>
            <a:endParaRPr lang="en-US" sz="4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6" name="Рисунок 115"/>
          <p:cNvPicPr/>
          <p:nvPr/>
        </p:nvPicPr>
        <p:blipFill>
          <a:blip r:embed="rId2"/>
          <a:stretch/>
        </p:blipFill>
        <p:spPr>
          <a:xfrm>
            <a:off x="2151811" y="1221059"/>
            <a:ext cx="4487400" cy="3365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1948</TotalTime>
  <Words>208</Words>
  <Application>Microsoft Office PowerPoint</Application>
  <PresentationFormat>Произвольный</PresentationFormat>
  <Paragraphs>59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Bookman Old Style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v</dc:creator>
  <dc:description/>
  <cp:lastModifiedBy>v</cp:lastModifiedBy>
  <cp:revision>17</cp:revision>
  <dcterms:modified xsi:type="dcterms:W3CDTF">2026-04-20T18:43:08Z</dcterms:modified>
  <dc:language>ru-RU</dc:language>
</cp:coreProperties>
</file>