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74" r:id="rId3"/>
    <p:sldId id="258" r:id="rId4"/>
    <p:sldId id="259" r:id="rId5"/>
    <p:sldId id="260" r:id="rId6"/>
    <p:sldId id="261" r:id="rId7"/>
    <p:sldId id="262" r:id="rId8"/>
    <p:sldId id="275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3" r:id="rId17"/>
    <p:sldId id="270" r:id="rId18"/>
    <p:sldId id="271" r:id="rId19"/>
  </p:sldIdLst>
  <p:sldSz cx="14630400" cy="8229600"/>
  <p:notesSz cx="8229600" cy="14630400"/>
  <p:embeddedFontLst>
    <p:embeddedFont>
      <p:font typeface="Open Sans" charset="0"/>
      <p:regular r:id="rId21"/>
      <p:bold r:id="rId22"/>
      <p:italic r:id="rId23"/>
      <p:boldItalic r:id="rId24"/>
    </p:embeddedFont>
    <p:embeddedFont>
      <p:font typeface="Calibri" pitchFamily="34" charset="0"/>
      <p:regular r:id="rId25"/>
      <p:bold r:id="rId26"/>
      <p:italic r:id="rId27"/>
      <p:boldItalic r:id="rId2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11"/>
    <p:restoredTop sz="94610"/>
  </p:normalViewPr>
  <p:slideViewPr>
    <p:cSldViewPr snapToGrid="0" snapToObjects="1">
      <p:cViewPr varScale="1">
        <p:scale>
          <a:sx n="62" d="100"/>
          <a:sy n="62" d="100"/>
        </p:scale>
        <p:origin x="-294" y="-78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91798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480A0-7485-4B3B-B0CA-4698BCD3F2D9}" type="datetimeFigureOut">
              <a:rPr lang="ru-RU" smtClean="0"/>
              <a:pPr/>
              <a:t>01.01.2001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AC350-3F79-4CE2-AB48-A8D04F01E0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87319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480A0-7485-4B3B-B0CA-4698BCD3F2D9}" type="datetimeFigureOut">
              <a:rPr lang="ru-RU" smtClean="0"/>
              <a:pPr/>
              <a:t>01.01.2001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AC350-3F79-4CE2-AB48-A8D04F01E0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1685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865816" y="833093"/>
            <a:ext cx="7556421" cy="580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400" dirty="0">
                <a:latin typeface="Times New Roman" pitchFamily="18" charset="0"/>
                <a:ea typeface="Open Sans" pitchFamily="34" charset="-122"/>
                <a:cs typeface="Times New Roman" pitchFamily="18" charset="0"/>
              </a:rPr>
              <a:t>Санкт‑Петербургское государственное бюджетное стационарное учреждение социального обслуживания населения "Дом социального обслуживания "Вместе"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865817" y="2399292"/>
            <a:ext cx="7556421" cy="283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 b="1" dirty="0"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Краткосрочный проект как увлекательный путь к познанию окружающего мира</a:t>
            </a:r>
            <a:endParaRPr lang="en-US" sz="4450" dirty="0">
              <a:latin typeface="Times New Roman" pitchFamily="18" charset="0"/>
              <a:ea typeface="Open Sans" panose="020B0606030504020204" pitchFamily="34" charset="0"/>
              <a:cs typeface="Times New Roman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1684397" y="6651825"/>
            <a:ext cx="2946003" cy="13949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600" b="1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Иванова А.А.</a:t>
            </a:r>
            <a:r>
              <a:rPr lang="en-US" sz="160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, </a:t>
            </a:r>
            <a:r>
              <a:rPr lang="en-US" sz="1600" dirty="0" err="1"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логопед</a:t>
            </a:r>
            <a:endParaRPr lang="ru-RU" sz="1600" dirty="0"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>
              <a:lnSpc>
                <a:spcPts val="2850"/>
              </a:lnSpc>
            </a:pPr>
            <a:r>
              <a:rPr lang="en-US" sz="1600" b="1" dirty="0" err="1">
                <a:latin typeface="Open Sans" pitchFamily="34" charset="0"/>
                <a:ea typeface="Open Sans" pitchFamily="34" charset="-122"/>
                <a:cs typeface="Open Sans" pitchFamily="34" charset="-120"/>
              </a:rPr>
              <a:t>Цветкова</a:t>
            </a:r>
            <a:r>
              <a:rPr lang="en-US" sz="1600" b="1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 С.Ю.</a:t>
            </a:r>
            <a:r>
              <a:rPr lang="en-US" sz="160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, </a:t>
            </a:r>
            <a:r>
              <a:rPr lang="en-US" sz="1600" dirty="0" err="1"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логопед</a:t>
            </a:r>
            <a:endParaRPr lang="ru-RU" sz="1600" dirty="0"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>
              <a:lnSpc>
                <a:spcPts val="2850"/>
              </a:lnSpc>
            </a:pPr>
            <a:r>
              <a:rPr lang="en-US" sz="1600" b="1" dirty="0" err="1">
                <a:latin typeface="Open Sans" pitchFamily="34" charset="0"/>
                <a:ea typeface="Open Sans" pitchFamily="34" charset="-122"/>
                <a:cs typeface="Open Sans" pitchFamily="34" charset="-120"/>
              </a:rPr>
              <a:t>Сафронова</a:t>
            </a:r>
            <a:r>
              <a:rPr lang="en-US" sz="1600" b="1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 И.О.</a:t>
            </a:r>
            <a:r>
              <a:rPr lang="en-US" sz="160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, </a:t>
            </a:r>
            <a:r>
              <a:rPr lang="en-US" sz="1600" dirty="0" err="1"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логопед</a:t>
            </a:r>
            <a:endParaRPr lang="en-US" sz="1600" dirty="0"/>
          </a:p>
          <a:p>
            <a:pPr>
              <a:lnSpc>
                <a:spcPts val="2850"/>
              </a:lnSpc>
            </a:pPr>
            <a:endParaRPr lang="ru-RU" sz="1600" dirty="0">
              <a:solidFill>
                <a:srgbClr val="443728"/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>
              <a:lnSpc>
                <a:spcPts val="2850"/>
              </a:lnSpc>
            </a:pPr>
            <a:endParaRPr lang="en-US" sz="1600" dirty="0"/>
          </a:p>
          <a:p>
            <a:pPr marL="0" indent="0" algn="l">
              <a:lnSpc>
                <a:spcPts val="2850"/>
              </a:lnSpc>
              <a:buNone/>
            </a:pPr>
            <a:endParaRPr lang="en-US" sz="16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39C0D9D-0241-C499-7736-138D45CE7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172200" cy="822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498163"/>
            <a:ext cx="7556421" cy="1133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Что такое краткосрочный проект?</a:t>
            </a:r>
            <a:endParaRPr lang="en-US" sz="35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280190" y="2972276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Краткосрочный проект — это </a:t>
            </a:r>
            <a:r>
              <a:rPr lang="en-US" sz="1750" b="1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целенаправленная совместная деятельность педагога и </a:t>
            </a:r>
            <a:r>
              <a:rPr lang="ru-RU" sz="1750" b="1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воспитанников</a:t>
            </a:r>
            <a:r>
              <a:rPr lang="en-US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, направленная на решение конкретной задачи за короткий промежуток времени. Основные характеристики: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280190" y="4679037"/>
            <a:ext cx="7556421" cy="2052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Ясная, ограниченная по времени цель и результат</a:t>
            </a:r>
            <a:r>
              <a:rPr lang="ru-RU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 err="1">
                <a:latin typeface="Open Sans" pitchFamily="34" charset="0"/>
                <a:ea typeface="Open Sans" pitchFamily="34" charset="-122"/>
                <a:cs typeface="Open Sans" pitchFamily="34" charset="-120"/>
              </a:rPr>
              <a:t>Акцент</a:t>
            </a:r>
            <a:r>
              <a:rPr lang="en-US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 на активности, самостоятельности и сотрудничестве</a:t>
            </a:r>
            <a:r>
              <a:rPr lang="ru-RU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Интеграция игровых, сенсорных и речевых </a:t>
            </a:r>
            <a:r>
              <a:rPr lang="ru-RU" sz="1750" dirty="0" smtClean="0"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750" dirty="0" err="1" smtClean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практик</a:t>
            </a:r>
            <a:r>
              <a:rPr lang="ru-RU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429566"/>
            <a:ext cx="11796355" cy="453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8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Краткосрочный и долгосрочный проект — ключевые отличия</a:t>
            </a:r>
            <a:endParaRPr lang="en-US" sz="28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081466" y="7312560"/>
            <a:ext cx="13042821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Таблица подчёркивает, что оба формата дополняют друг друга; выбор зависит от цели и </a:t>
            </a:r>
            <a:r>
              <a:rPr lang="en-US" sz="1600" dirty="0" err="1">
                <a:latin typeface="Open Sans" pitchFamily="34" charset="0"/>
                <a:ea typeface="Open Sans" pitchFamily="34" charset="-122"/>
                <a:cs typeface="Open Sans" pitchFamily="34" charset="-120"/>
              </a:rPr>
              <a:t>возможностей</a:t>
            </a:r>
            <a:r>
              <a:rPr lang="en-US" sz="160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ru-RU" sz="1600" dirty="0" smtClean="0">
                <a:latin typeface="Open Sans" pitchFamily="34" charset="0"/>
                <a:ea typeface="Open Sans" pitchFamily="34" charset="-122"/>
                <a:cs typeface="Open Sans" pitchFamily="34" charset="-120"/>
              </a:rPr>
              <a:t>участников</a:t>
            </a:r>
            <a:r>
              <a:rPr lang="en-US" sz="1600" dirty="0" smtClean="0"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600" dirty="0"/>
          </a:p>
        </p:txBody>
      </p:sp>
      <p:graphicFrame>
        <p:nvGraphicFramePr>
          <p:cNvPr id="29" name="Таблица 28">
            <a:extLst>
              <a:ext uri="{FF2B5EF4-FFF2-40B4-BE49-F238E27FC236}">
                <a16:creationId xmlns:a16="http://schemas.microsoft.com/office/drawing/2014/main" xmlns="" id="{E72C21ED-16D3-5A54-60E5-FF5950D82F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75834499"/>
              </p:ext>
            </p:extLst>
          </p:nvPr>
        </p:nvGraphicFramePr>
        <p:xfrm>
          <a:off x="1915262" y="1206521"/>
          <a:ext cx="10674883" cy="5782711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3551423">
                  <a:extLst>
                    <a:ext uri="{9D8B030D-6E8A-4147-A177-3AD203B41FA5}">
                      <a16:colId xmlns:a16="http://schemas.microsoft.com/office/drawing/2014/main" xmlns="" val="2869559993"/>
                    </a:ext>
                  </a:extLst>
                </a:gridCol>
                <a:gridCol w="3561730">
                  <a:extLst>
                    <a:ext uri="{9D8B030D-6E8A-4147-A177-3AD203B41FA5}">
                      <a16:colId xmlns:a16="http://schemas.microsoft.com/office/drawing/2014/main" xmlns="" val="692986461"/>
                    </a:ext>
                  </a:extLst>
                </a:gridCol>
                <a:gridCol w="3561730">
                  <a:extLst>
                    <a:ext uri="{9D8B030D-6E8A-4147-A177-3AD203B41FA5}">
                      <a16:colId xmlns:a16="http://schemas.microsoft.com/office/drawing/2014/main" xmlns="" val="1454201492"/>
                    </a:ext>
                  </a:extLst>
                </a:gridCol>
              </a:tblGrid>
              <a:tr h="479191">
                <a:tc>
                  <a:txBody>
                    <a:bodyPr/>
                    <a:lstStyle/>
                    <a:p>
                      <a:r>
                        <a:rPr lang="ru-RU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Критерии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Краткосрочный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Долгосрочный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97748965"/>
                  </a:ext>
                </a:extLst>
              </a:tr>
              <a:tr h="587594">
                <a:tc>
                  <a:txBody>
                    <a:bodyPr/>
                    <a:lstStyle/>
                    <a:p>
                      <a:r>
                        <a:rPr lang="ru-RU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Длительность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Короткие циклы (несколько дней — несколько недель)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Месяцы и более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4084638"/>
                  </a:ext>
                </a:extLst>
              </a:tr>
              <a:tr h="587594">
                <a:tc>
                  <a:txBody>
                    <a:bodyPr/>
                    <a:lstStyle/>
                    <a:p>
                      <a:r>
                        <a:rPr lang="ru-RU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Цель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Быстрый видимый результат, практическая задача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Глубокое развитие компетенций, масштабные цели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07419623"/>
                  </a:ext>
                </a:extLst>
              </a:tr>
              <a:tr h="587594">
                <a:tc>
                  <a:txBody>
                    <a:bodyPr/>
                    <a:lstStyle/>
                    <a:p>
                      <a:r>
                        <a:rPr lang="ru-RU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Гибкость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Высокая — можно оперативно корректировать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Средняя — требует предварительного планирования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97600937"/>
                  </a:ext>
                </a:extLst>
              </a:tr>
              <a:tr h="529659">
                <a:tc>
                  <a:txBody>
                    <a:bodyPr/>
                    <a:lstStyle/>
                    <a:p>
                      <a:r>
                        <a:rPr lang="ru-RU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Ресурсы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Небольшие, локальные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Требуют планирования и длительной поддержки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03326516"/>
                  </a:ext>
                </a:extLst>
              </a:tr>
              <a:tr h="587594">
                <a:tc>
                  <a:txBody>
                    <a:bodyPr/>
                    <a:lstStyle/>
                    <a:p>
                      <a:r>
                        <a:rPr lang="ru-RU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Вовлечение семьи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Часто кратковременное участие родителей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Постоянная партнерская работа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36087217"/>
                  </a:ext>
                </a:extLst>
              </a:tr>
              <a:tr h="529659">
                <a:tc>
                  <a:txBody>
                    <a:bodyPr/>
                    <a:lstStyle/>
                    <a:p>
                      <a:r>
                        <a:rPr lang="ru-RU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Оценивание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Наглядные продукт и презентация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Постоянная партнерская работа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30494933"/>
                  </a:ext>
                </a:extLst>
              </a:tr>
              <a:tr h="839420">
                <a:tc>
                  <a:txBody>
                    <a:bodyPr/>
                    <a:lstStyle/>
                    <a:p>
                      <a:r>
                        <a:rPr lang="ru-RU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Обучающие эффекты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Фокус на мотивации, коммуникативных навыках и практике речи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Глубокое формирование умений и знаний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380253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1407" y="661154"/>
            <a:ext cx="10313194" cy="558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Этапы реализации краткосрочного проекта</a:t>
            </a:r>
            <a:endParaRPr lang="en-US" sz="3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81407" y="1500545"/>
            <a:ext cx="13067586" cy="638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7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Каждый этап содержит конкретные действия педагога и детей: постановка вопроса, планирование активности, исследовательская работа, создание результата, демонстрация и обсуждение.</a:t>
            </a:r>
          </a:p>
        </p:txBody>
      </p:sp>
      <p:sp>
        <p:nvSpPr>
          <p:cNvPr id="4" name="Text 2"/>
          <p:cNvSpPr/>
          <p:nvPr/>
        </p:nvSpPr>
        <p:spPr>
          <a:xfrm>
            <a:off x="781407" y="2297192"/>
            <a:ext cx="13067586" cy="2553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endParaRPr lang="en-US" sz="1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4767" y="2710815"/>
            <a:ext cx="10740866" cy="403038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117508" y="3737426"/>
            <a:ext cx="554798" cy="55479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623218" y="5606750"/>
            <a:ext cx="1774356" cy="624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Презентация</a:t>
            </a:r>
            <a:endParaRPr lang="en-US" sz="19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086427" y="3738466"/>
            <a:ext cx="554799" cy="55479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553820" y="5606750"/>
            <a:ext cx="1620011" cy="312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Продукт</a:t>
            </a:r>
            <a:endParaRPr lang="en-US" sz="19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055865" y="3738466"/>
            <a:ext cx="554798" cy="55479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506615" y="5450713"/>
            <a:ext cx="1774356" cy="9362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Поиск информации</a:t>
            </a:r>
            <a:endParaRPr lang="en-US" sz="19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5025303" y="3738466"/>
            <a:ext cx="554798" cy="554798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4065503" y="5606750"/>
            <a:ext cx="2290818" cy="624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Проектирование</a:t>
            </a:r>
            <a:endParaRPr lang="en-US" sz="19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983646" y="3738466"/>
            <a:ext cx="554798" cy="554798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2387171" y="5636557"/>
            <a:ext cx="1620011" cy="312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Проблема</a:t>
            </a:r>
            <a:endParaRPr lang="en-US" sz="19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 8"/>
          <p:cNvSpPr/>
          <p:nvPr/>
        </p:nvSpPr>
        <p:spPr>
          <a:xfrm>
            <a:off x="781407" y="6899434"/>
            <a:ext cx="13067586" cy="2553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endParaRPr lang="en-US" sz="1400" dirty="0"/>
          </a:p>
        </p:txBody>
      </p:sp>
      <p:sp>
        <p:nvSpPr>
          <p:cNvPr id="17" name="Text 9"/>
          <p:cNvSpPr/>
          <p:nvPr/>
        </p:nvSpPr>
        <p:spPr>
          <a:xfrm>
            <a:off x="781407" y="7313057"/>
            <a:ext cx="13067586" cy="2553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793075"/>
            <a:ext cx="7556421" cy="10775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Роль проекта в логопедической работе</a:t>
            </a:r>
            <a:endParaRPr lang="en-US" sz="33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2177653"/>
            <a:ext cx="7556421" cy="672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Краткосрочный проект — мощный инструмент для логопеда, поскольку он:</a:t>
            </a:r>
          </a:p>
        </p:txBody>
      </p:sp>
      <p:sp>
        <p:nvSpPr>
          <p:cNvPr id="5" name="Text 2"/>
          <p:cNvSpPr/>
          <p:nvPr/>
        </p:nvSpPr>
        <p:spPr>
          <a:xfrm>
            <a:off x="793790" y="3080147"/>
            <a:ext cx="7556421" cy="2567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Интегрирует речевую практику в естественную познавательную активность</a:t>
            </a:r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Обогащает лексико‑грамматический запас через тематические задания</a:t>
            </a:r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Развивает коммуникативные навыки в совместной деятельности</a:t>
            </a:r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Создаёт мотивацию и позитивную эмоциональную атмосферу обучения</a:t>
            </a:r>
          </a:p>
        </p:txBody>
      </p:sp>
      <p:sp>
        <p:nvSpPr>
          <p:cNvPr id="6" name="Shape 3"/>
          <p:cNvSpPr/>
          <p:nvPr/>
        </p:nvSpPr>
        <p:spPr>
          <a:xfrm>
            <a:off x="793790" y="5877878"/>
            <a:ext cx="7556421" cy="1558647"/>
          </a:xfrm>
          <a:prstGeom prst="roundRect">
            <a:avLst>
              <a:gd name="adj" fmla="val 5807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174" y="6210062"/>
            <a:ext cx="269319" cy="21538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493877" y="6136362"/>
            <a:ext cx="6640949" cy="1008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Совет: планируйте проекты с учётом сенсорных и игровых элементов — они усиливают закрепление слов и форм речевой активности.</a:t>
            </a:r>
            <a:endParaRPr lang="en-US" sz="165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494D0991-5CE5-7C97-7355-9692C66F1D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200" y="0"/>
            <a:ext cx="6172200" cy="822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20460"/>
            <a:ext cx="4252913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Наши проекты</a:t>
            </a:r>
            <a:endParaRPr lang="en-US" sz="3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985" y="1686878"/>
            <a:ext cx="2849880" cy="412432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954673"/>
            <a:ext cx="4070390" cy="850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6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"Земля - наш общий дом"</a:t>
            </a:r>
            <a:endParaRPr lang="en-US" sz="26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93790" y="6856214"/>
            <a:ext cx="3402330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endParaRPr lang="en-US" sz="26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5605" y="1686878"/>
            <a:ext cx="3052763" cy="407027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86851" y="5900618"/>
            <a:ext cx="4070390" cy="850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6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"Создание маленькой энциклопедии"</a:t>
            </a:r>
            <a:endParaRPr lang="en-US" sz="26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5286851" y="6878717"/>
            <a:ext cx="4070390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endParaRPr lang="en-US" sz="1300" dirty="0"/>
          </a:p>
        </p:txBody>
      </p:sp>
      <p:sp>
        <p:nvSpPr>
          <p:cNvPr id="10" name="Text 5"/>
          <p:cNvSpPr/>
          <p:nvPr/>
        </p:nvSpPr>
        <p:spPr>
          <a:xfrm>
            <a:off x="9779913" y="5954673"/>
            <a:ext cx="4070390" cy="850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6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"Свет и добро сказок Сутеева"</a:t>
            </a:r>
            <a:endParaRPr lang="en-US" sz="26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9779913" y="4509611"/>
            <a:ext cx="4070390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endParaRPr lang="en-US" sz="13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98E26877-CCF0-71EA-4ECE-C2B3FC1CCC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7099" y="1681680"/>
            <a:ext cx="4256017" cy="40657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700099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Проект для детей: "Создание маленькой энциклопедии"</a:t>
            </a:r>
          </a:p>
        </p:txBody>
      </p:sp>
      <p:sp>
        <p:nvSpPr>
          <p:cNvPr id="4" name="Text 1"/>
          <p:cNvSpPr/>
          <p:nvPr/>
        </p:nvSpPr>
        <p:spPr>
          <a:xfrm>
            <a:off x="6280190" y="5166598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Погружение в мир знаний через творчество и исследование.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144435"/>
            <a:ext cx="5354003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Почему проект важен?</a:t>
            </a:r>
            <a:endParaRPr lang="en-US" sz="35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3051572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Проект развивает у детей умения поиска и отбора информации.  Через творческую работу дети получают мотивацию познавать новое, повышают самооценку и закрепляют навыки коммуникативного взаимодействия.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4758333"/>
            <a:ext cx="7556421" cy="1326713"/>
          </a:xfrm>
          <a:prstGeom prst="roundRect">
            <a:avLst>
              <a:gd name="adj" fmla="val 7181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604" y="5110043"/>
            <a:ext cx="283488" cy="22681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530906" y="5041821"/>
            <a:ext cx="659249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Тема и формат адаптируются под возраст и речевые возможности каждого ребёнка.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36088"/>
            <a:ext cx="5981105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Цель и ключевые задачи</a:t>
            </a:r>
            <a:endParaRPr lang="en-US" sz="35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93837" y="3056692"/>
            <a:ext cx="3090505" cy="3136702"/>
          </a:xfrm>
          <a:prstGeom prst="roundRect">
            <a:avLst>
              <a:gd name="adj" fmla="val 3083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1028224" y="3291126"/>
            <a:ext cx="262163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Главная цель</a:t>
            </a:r>
            <a:endParaRPr lang="en-US"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28224" y="3781544"/>
            <a:ext cx="2621637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Научить детей работать с информацией: находить, отбирать и представлять знания в понятной форме.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4111109" y="3056692"/>
            <a:ext cx="3090624" cy="3136702"/>
          </a:xfrm>
          <a:prstGeom prst="roundRect">
            <a:avLst>
              <a:gd name="adj" fmla="val 3082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4345543" y="3291126"/>
            <a:ext cx="262175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Задача 1</a:t>
            </a:r>
            <a:endParaRPr lang="en-US"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345543" y="3781544"/>
            <a:ext cx="2621756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Создать интересное содержание, соответствующее уровню развития ребёнка.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7428548" y="3056692"/>
            <a:ext cx="3090624" cy="3136702"/>
          </a:xfrm>
          <a:prstGeom prst="roundRect">
            <a:avLst>
              <a:gd name="adj" fmla="val 3082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7662982" y="3291126"/>
            <a:ext cx="262175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Задача 2</a:t>
            </a:r>
            <a:endParaRPr lang="en-US"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662982" y="3781544"/>
            <a:ext cx="2621756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Представить информацию доступно, с учётом возрастных и речевых особенностей.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10745986" y="3056692"/>
            <a:ext cx="3090624" cy="3136702"/>
          </a:xfrm>
          <a:prstGeom prst="roundRect">
            <a:avLst>
              <a:gd name="adj" fmla="val 3082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10980420" y="3291126"/>
            <a:ext cx="262175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Задача 3</a:t>
            </a:r>
            <a:endParaRPr lang="en-US"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980420" y="3781544"/>
            <a:ext cx="2621756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Разработать яркий дизайн с иллюстрациями и визуальными подсказками.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05639"/>
            <a:ext cx="819769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Этапы реализации проекта</a:t>
            </a:r>
            <a:endParaRPr lang="en-US" sz="44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2468047"/>
            <a:ext cx="453628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en-US" sz="17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93790" y="2823091"/>
            <a:ext cx="4196358" cy="30480"/>
          </a:xfrm>
          <a:prstGeom prst="rect">
            <a:avLst/>
          </a:prstGeom>
          <a:solidFill>
            <a:srgbClr val="835E5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793790" y="2997398"/>
            <a:ext cx="362604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Подготовительный этап</a:t>
            </a:r>
            <a:endParaRPr lang="en-US"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93790" y="3487817"/>
            <a:ext cx="4196358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Формулируется план работы, определение темы, сбор первичных материалов и обсуждение структуры книги.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5216962" y="2468047"/>
            <a:ext cx="453628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en-US" sz="17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216962" y="2823091"/>
            <a:ext cx="4196358" cy="30480"/>
          </a:xfrm>
          <a:prstGeom prst="rect">
            <a:avLst/>
          </a:prstGeom>
          <a:solidFill>
            <a:srgbClr val="835E5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5216962" y="299739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Творческий этап</a:t>
            </a:r>
            <a:endParaRPr lang="en-US"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216962" y="3487817"/>
            <a:ext cx="4196358" cy="3266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Оформление страниц, создание иллюстраций, коллажей и написание лаконичных текстов. Знакомство детей с выставкой, посвященной Дню Словарей и Энциклопедий.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9640133" y="2468047"/>
            <a:ext cx="453628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en-US" sz="17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9640133" y="2823091"/>
            <a:ext cx="4196358" cy="30480"/>
          </a:xfrm>
          <a:prstGeom prst="rect">
            <a:avLst/>
          </a:prstGeom>
          <a:solidFill>
            <a:srgbClr val="835E5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9640133" y="299739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Итоговый этап</a:t>
            </a:r>
            <a:endParaRPr lang="en-US"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640133" y="3487817"/>
            <a:ext cx="4196358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Презентация созданных энциклопедий, подведение итогов и обсуждение достигнутых результатов. Этап способствует развитию речевого самовыражения и уверенности ребенка в своих силах.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38037"/>
            <a:ext cx="4940141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Методы реализации</a:t>
            </a:r>
            <a:endParaRPr lang="en-US" sz="35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2207766" y="2569607"/>
            <a:ext cx="266914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Анализ литературы</a:t>
            </a:r>
            <a:endParaRPr lang="en-US"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2207766" y="3414355"/>
            <a:ext cx="2669143" cy="3266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Подбор простых источников — детские энциклопедии, иллюстрированные карточки, безопасные интернет-ресурсы. Логопед помогает выбрать понятные отрывки.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6916457" y="2569607"/>
            <a:ext cx="266914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Творческие задания</a:t>
            </a:r>
            <a:endParaRPr lang="en-US"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6916456" y="3414355"/>
            <a:ext cx="2669143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Иллюстрации, коллажи, аппликации — способы представить информацию визуально и удержать внимание ребёнка.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11858515" y="2569607"/>
            <a:ext cx="266914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Беседы</a:t>
            </a:r>
            <a:endParaRPr lang="en-US"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11858515" y="3313235"/>
            <a:ext cx="2669143" cy="290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Игровые </a:t>
            </a:r>
            <a:r>
              <a:rPr lang="en-US" sz="1750" dirty="0" err="1">
                <a:latin typeface="Open Sans" pitchFamily="34" charset="0"/>
                <a:ea typeface="Open Sans" pitchFamily="34" charset="-122"/>
                <a:cs typeface="Open Sans" pitchFamily="34" charset="-120"/>
              </a:rPr>
              <a:t>беседы</a:t>
            </a:r>
            <a:r>
              <a:rPr lang="en-US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, </a:t>
            </a:r>
            <a:r>
              <a:rPr lang="ru-RU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рассматривание и обсуждение книг, подбор иллюстраций.</a:t>
            </a:r>
            <a:r>
              <a:rPr lang="en-US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endParaRPr lang="en-US" sz="175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A9BBB02B-C978-0E0B-A9A8-4DF8573C8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965" y="2569607"/>
            <a:ext cx="1885151" cy="251353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76D0DE36-F628-9D08-62D7-1E6CF58095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574" y="2569608"/>
            <a:ext cx="1914846" cy="255312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C329FFEC-4A35-38D4-F9CC-C7058F2A29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300" y="2571883"/>
            <a:ext cx="1914846" cy="25531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711279"/>
            <a:ext cx="5734169" cy="4819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Роль педагогов и родителей</a:t>
            </a:r>
            <a:endParaRPr lang="en-US" sz="3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1438989"/>
            <a:ext cx="7556421" cy="570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50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Эффективное взаимодействие педагогов и родителей — залог успеха краткосрочного проекта и гармоничного развития ребёнка.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793790" y="2357676"/>
            <a:ext cx="2892028" cy="361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Задачи педагогов:</a:t>
            </a:r>
            <a:endParaRPr lang="en-US" sz="22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93790" y="2882979"/>
            <a:ext cx="3543062" cy="3823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500" b="1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Навигатор:</a:t>
            </a:r>
            <a:r>
              <a:rPr lang="en-US" sz="150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 направляют и помогают детям ориентироваться в проектной деятельности.</a:t>
            </a:r>
            <a:endParaRPr lang="en-US" sz="15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500" b="1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Мотиватор:</a:t>
            </a:r>
            <a:r>
              <a:rPr lang="en-US" sz="150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 поддерживают интерес, творческую активность и вовлечённость каждого ребёнка.</a:t>
            </a:r>
            <a:endParaRPr lang="en-US" sz="15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500" b="1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Наблюдатель и оценщик:</a:t>
            </a:r>
            <a:r>
              <a:rPr lang="en-US" sz="150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 фиксируют прогресс, корректируют задачи и помогают осмыслить достигнутые результаты.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4814768" y="2357676"/>
            <a:ext cx="2892028" cy="361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Вклад родителей:</a:t>
            </a:r>
            <a:endParaRPr lang="en-US" sz="22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4814768" y="2882979"/>
            <a:ext cx="3543062" cy="3537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500" b="1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Предоставление ресурсов:</a:t>
            </a:r>
            <a:r>
              <a:rPr lang="en-US" sz="150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 делятся подходящими материалами, книгами или инструментами для проекта.</a:t>
            </a:r>
            <a:endParaRPr lang="en-US" sz="15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500" b="1" dirty="0" err="1"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Празднование</a:t>
            </a:r>
            <a:r>
              <a:rPr lang="en-US" sz="1500" b="1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 успеха:</a:t>
            </a:r>
            <a:r>
              <a:rPr lang="en-US" sz="150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 разделяют радость от достижений, укрепляя самооценку и мотивацию.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93790" y="6947654"/>
            <a:ext cx="7556421" cy="570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50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Такое партнёрство создаёт благоприятную среду для обучения и позволяет максимально раскрыть потенциал детей.</a:t>
            </a:r>
            <a:endParaRPr lang="en-US" sz="15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068879D-FF1E-6379-82D3-1A00C23355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5595" y="0"/>
            <a:ext cx="6064805" cy="822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906423"/>
            <a:ext cx="3613547" cy="481798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5931098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Птицы</a:t>
            </a: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6433661"/>
            <a:ext cx="4015145" cy="9308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Исследуем мир пернатых: их яркое оперение, разнообразные голоса и удивительные путешествия. </a:t>
            </a:r>
            <a:endParaRPr lang="en-US" sz="16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4474" y="906423"/>
            <a:ext cx="3613547" cy="481798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314474" y="5944632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Кошки</a:t>
            </a: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 3"/>
          <p:cNvSpPr/>
          <p:nvPr/>
        </p:nvSpPr>
        <p:spPr>
          <a:xfrm>
            <a:off x="5314474" y="6433661"/>
            <a:ext cx="4015145" cy="620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Погрузитесь в жизнь грациозных и независимых созданий. </a:t>
            </a:r>
            <a:endParaRPr lang="en-US" sz="1600" dirty="0"/>
          </a:p>
        </p:txBody>
      </p:sp>
      <p:sp>
        <p:nvSpPr>
          <p:cNvPr id="9" name="Text 4"/>
          <p:cNvSpPr/>
          <p:nvPr/>
        </p:nvSpPr>
        <p:spPr>
          <a:xfrm>
            <a:off x="9958448" y="5931097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Деревья</a:t>
            </a: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9958448" y="6433661"/>
            <a:ext cx="4015145" cy="620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Изучаем могущественных обитателей лесов.</a:t>
            </a:r>
            <a:endParaRPr lang="en-US" sz="16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341B00A8-FEB2-36EC-5751-1ADD9D3E0F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5157" y="906423"/>
            <a:ext cx="3613547" cy="48180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884873"/>
            <a:ext cx="3796665" cy="50621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6177320"/>
            <a:ext cx="2693551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Новый год</a:t>
            </a:r>
            <a:endParaRPr lang="en-US" sz="2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6718578"/>
            <a:ext cx="3996571" cy="672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Исследуйте традиции и символы самого волшебного праздника. </a:t>
            </a:r>
            <a:endParaRPr lang="en-US" sz="16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3761" y="884873"/>
            <a:ext cx="3796665" cy="50621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323761" y="6177320"/>
            <a:ext cx="2693551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Лесные животные</a:t>
            </a:r>
            <a:endParaRPr lang="en-US" sz="2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 3"/>
          <p:cNvSpPr/>
          <p:nvPr/>
        </p:nvSpPr>
        <p:spPr>
          <a:xfrm>
            <a:off x="5323761" y="6718578"/>
            <a:ext cx="3996571" cy="672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Погрузитесь в тайны леса и познакомьтесь с его обитателями.</a:t>
            </a:r>
            <a:endParaRPr lang="en-US" sz="16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3732" y="884873"/>
            <a:ext cx="3796665" cy="506218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853732" y="6177320"/>
            <a:ext cx="2693551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Собаки</a:t>
            </a:r>
            <a:endParaRPr lang="en-US" sz="2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9853732" y="6718578"/>
            <a:ext cx="3996571" cy="672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Откройте для себя мир верных друзей человека. </a:t>
            </a:r>
            <a:endParaRPr lang="en-US" sz="16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62546" y="304974"/>
            <a:ext cx="10972800" cy="2865120"/>
          </a:xfrm>
        </p:spPr>
        <p:txBody>
          <a:bodyPr/>
          <a:lstStyle/>
          <a:p>
            <a:r>
              <a:rPr lang="ru-RU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Прочтите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62546" y="3391421"/>
            <a:ext cx="10972800" cy="295950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https://avatars.mds.yandex.net/i?id=46c3df1a2d54237a8ae4e79b6f0e7443cf9fd9e1-3739799-images-thumbs&amp;n=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3135" y="3940142"/>
            <a:ext cx="2590246" cy="1932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Picture background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88617" y="4012279"/>
            <a:ext cx="1871473" cy="1740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Picture background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44746" y="4460506"/>
            <a:ext cx="1679729" cy="843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Picture background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09133" y="4231984"/>
            <a:ext cx="2006900" cy="16534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32090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762" t="8989" r="15732" b="8440"/>
          <a:stretch/>
        </p:blipFill>
        <p:spPr>
          <a:xfrm>
            <a:off x="1235891" y="2527070"/>
            <a:ext cx="7442594" cy="51977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35892" y="554182"/>
            <a:ext cx="74425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16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Проект посвящен созданию простой и наглядной энциклопедии о кошках, адаптированной для детей с тяжелыми множественными нарушениями развития. Материал будет представлен в доступной форме с учетом особых образовательных потребностей.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5658" y="297181"/>
            <a:ext cx="5725739" cy="758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729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15639" y="1111925"/>
            <a:ext cx="6085403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450"/>
              </a:lnSpc>
              <a:buNone/>
            </a:pPr>
            <a:r>
              <a:rPr lang="en-US" sz="35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Итоги и следующие шаги</a:t>
            </a:r>
            <a:endParaRPr lang="en-US" sz="35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280190" y="2019062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Краткосрочный проект дает быстрый и заметный образовательный эффект: дети расширяют речь, учатся сотрудничать и гордятся результатом.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3362920"/>
            <a:ext cx="2367558" cy="3136702"/>
          </a:xfrm>
          <a:prstGeom prst="roundRect">
            <a:avLst>
              <a:gd name="adj" fmla="val 4024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6514624" y="3597354"/>
            <a:ext cx="189869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Поделиться</a:t>
            </a:r>
            <a:endParaRPr lang="en-US"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514624" y="4087772"/>
            <a:ext cx="1898690" cy="1953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Провести мини‑выставку </a:t>
            </a:r>
            <a:r>
              <a:rPr lang="en-US" sz="1750" dirty="0" err="1">
                <a:latin typeface="Open Sans" pitchFamily="34" charset="0"/>
                <a:ea typeface="Open Sans" pitchFamily="34" charset="-122"/>
                <a:cs typeface="Open Sans" pitchFamily="34" charset="-120"/>
              </a:rPr>
              <a:t>для</a:t>
            </a:r>
            <a:r>
              <a:rPr lang="en-US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ru-RU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воспитанников «ДСО «Вместе»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8866941" y="3362920"/>
            <a:ext cx="2367558" cy="3136702"/>
          </a:xfrm>
          <a:prstGeom prst="roundRect">
            <a:avLst>
              <a:gd name="adj" fmla="val 4024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6"/>
          <p:cNvSpPr/>
          <p:nvPr/>
        </p:nvSpPr>
        <p:spPr>
          <a:xfrm>
            <a:off x="9108996" y="3597354"/>
            <a:ext cx="189869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Закрепить</a:t>
            </a:r>
            <a:endParaRPr lang="en-US"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9108996" y="4087773"/>
            <a:ext cx="1898690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Повторять ключевые слова и фразы в игровой форме в течение месяца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11468933" y="3362920"/>
            <a:ext cx="2367558" cy="3136702"/>
          </a:xfrm>
          <a:prstGeom prst="roundRect">
            <a:avLst>
              <a:gd name="adj" fmla="val 4024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/>
          <p:nvPr/>
        </p:nvSpPr>
        <p:spPr>
          <a:xfrm>
            <a:off x="11703368" y="3597354"/>
            <a:ext cx="189869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Развивать</a:t>
            </a:r>
            <a:endParaRPr lang="en-US"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1703368" y="3975779"/>
            <a:ext cx="1898690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1750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Оставить мини-энциклопедии в библиотеке логопедического кабинета для дальнейшего изучения</a:t>
            </a: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6280190" y="6754773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77489" y="766167"/>
            <a:ext cx="5275421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450"/>
              </a:lnSpc>
              <a:buNone/>
            </a:pPr>
            <a:r>
              <a:rPr lang="en-US" sz="35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Спасибо за внимание!</a:t>
            </a:r>
            <a:endParaRPr lang="en-US" sz="35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119" y="1550789"/>
            <a:ext cx="10434042" cy="59125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7BDB298-E26E-3A33-A511-B105F0BBD3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173" y="1550789"/>
            <a:ext cx="13118769" cy="5912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829</Words>
  <Application>Microsoft Office PowerPoint</Application>
  <PresentationFormat>Произвольный</PresentationFormat>
  <Paragraphs>135</Paragraphs>
  <Slides>18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Times New Roman</vt:lpstr>
      <vt:lpstr>Open Sans</vt:lpstr>
      <vt:lpstr>Calibri</vt:lpstr>
      <vt:lpstr>Aptos</vt:lpstr>
      <vt:lpstr>Calibri Light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Прочтите</vt:lpstr>
      <vt:lpstr>Слайд 16</vt:lpstr>
      <vt:lpstr>Слайд 17</vt:lpstr>
      <vt:lpstr>Слайд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/>
  <cp:lastModifiedBy>Алексей</cp:lastModifiedBy>
  <cp:revision>34</cp:revision>
  <dcterms:created xsi:type="dcterms:W3CDTF">2026-04-19T21:59:38Z</dcterms:created>
  <dcterms:modified xsi:type="dcterms:W3CDTF">2000-12-31T21:00:23Z</dcterms:modified>
</cp:coreProperties>
</file>